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93" r:id="rId1"/>
  </p:sldMasterIdLst>
  <p:sldIdLst>
    <p:sldId id="373" r:id="rId2"/>
    <p:sldId id="401" r:id="rId3"/>
    <p:sldId id="372" r:id="rId4"/>
    <p:sldId id="897" r:id="rId5"/>
    <p:sldId id="400" r:id="rId6"/>
    <p:sldId id="335" r:id="rId7"/>
    <p:sldId id="277" r:id="rId8"/>
    <p:sldId id="278" r:id="rId9"/>
    <p:sldId id="279" r:id="rId10"/>
    <p:sldId id="280" r:id="rId11"/>
    <p:sldId id="281" r:id="rId12"/>
    <p:sldId id="40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93"/>
  </p:normalViewPr>
  <p:slideViewPr>
    <p:cSldViewPr snapToGrid="0" snapToObjects="1">
      <p:cViewPr varScale="1">
        <p:scale>
          <a:sx n="104" d="100"/>
          <a:sy n="104" d="100"/>
        </p:scale>
        <p:origin x="36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669293" y="1186483"/>
            <a:ext cx="8848345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9236" y="2075504"/>
            <a:ext cx="8679915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9237" y="3906266"/>
            <a:ext cx="8673427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98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09983" y="794719"/>
            <a:ext cx="6275035" cy="52570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864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12584114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7718948" y="1699589"/>
            <a:ext cx="3674476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7437" y="2349925"/>
            <a:ext cx="3501195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2747" y="798444"/>
            <a:ext cx="6268622" cy="525730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241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screen image and tex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3" name="Text Placeholder 5"/>
          <p:cNvSpPr>
            <a:spLocks noGrp="1"/>
          </p:cNvSpPr>
          <p:nvPr>
            <p:ph type="body" sz="quarter" idx="16" hasCustomPrompt="1"/>
          </p:nvPr>
        </p:nvSpPr>
        <p:spPr>
          <a:xfrm rot="10800000">
            <a:off x="-5" y="3611265"/>
            <a:ext cx="12192001" cy="3246732"/>
          </a:xfrm>
          <a:gradFill flip="none" rotWithShape="1">
            <a:gsLst>
              <a:gs pos="0">
                <a:srgbClr val="000000">
                  <a:alpha val="70000"/>
                </a:srgbClr>
              </a:gs>
              <a:gs pos="100000">
                <a:srgbClr val="000000">
                  <a:alpha val="0"/>
                </a:srgbClr>
              </a:gs>
            </a:gsLst>
            <a:lin ang="5400000" scaled="1"/>
            <a:tileRect/>
          </a:gradFill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>
                <a:solidFill>
                  <a:schemeClr val="bg1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015067" y="4443908"/>
            <a:ext cx="8161867" cy="1458269"/>
          </a:xfrm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2163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2" presetClass="entr" presetSubtype="4" decel="10000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5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quare 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015067" y="1700734"/>
            <a:ext cx="3456516" cy="3456533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0" y="1595814"/>
            <a:ext cx="4080933" cy="1274211"/>
          </a:xfrm>
        </p:spPr>
        <p:txBody>
          <a:bodyPr anchor="b"/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kumimoji="1" lang="en-US" altLang="ja-JP" dirty="0"/>
              <a:t>Slide title goes here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096000" y="4123696"/>
            <a:ext cx="4080933" cy="1034574"/>
          </a:xfrm>
        </p:spPr>
        <p:txBody>
          <a:bodyPr anchor="b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accent4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0" y="2936767"/>
            <a:ext cx="4080933" cy="1043768"/>
          </a:xfrm>
        </p:spPr>
        <p:txBody>
          <a:bodyPr anchor="t"/>
          <a:lstStyle>
            <a:lvl1pPr marL="190510" indent="-190510" algn="just">
              <a:spcBef>
                <a:spcPts val="0"/>
              </a:spcBef>
              <a:buFont typeface="Wingdings" panose="05000000000000000000" pitchFamily="2" charset="2"/>
              <a:buChar char="l"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65427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10" grpId="0"/>
      <p:bldP spid="11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mbered list - 5 ite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-1058"/>
            <a:ext cx="4340423" cy="68585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kumimoji="1" lang="ja-JP" altLang="en-US" sz="120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92191" y="2422731"/>
            <a:ext cx="3556042" cy="2012539"/>
          </a:xfrm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kumimoji="1" lang="en-US" altLang="ja-JP" dirty="0"/>
              <a:t>Slide title</a:t>
            </a:r>
            <a:br>
              <a:rPr kumimoji="1" lang="en-US" altLang="ja-JP" dirty="0"/>
            </a:br>
            <a:r>
              <a:rPr kumimoji="1" lang="en-US" altLang="ja-JP" dirty="0"/>
              <a:t>goes here</a:t>
            </a:r>
            <a:endParaRPr kumimoji="1" lang="ja-JP" alt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096000" y="955823"/>
            <a:ext cx="701662" cy="701770"/>
            <a:chOff x="9144000" y="1433513"/>
            <a:chExt cx="1408161" cy="1408161"/>
          </a:xfrm>
        </p:grpSpPr>
        <p:sp>
          <p:nvSpPr>
            <p:cNvPr id="7" name="Rectangle 6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0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6204413" y="1003218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926281" y="1335575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6926281" y="955823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6096000" y="2018216"/>
            <a:ext cx="701662" cy="701770"/>
            <a:chOff x="9144000" y="1433513"/>
            <a:chExt cx="1408161" cy="140816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1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6204413" y="2065611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926281" y="2397968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926281" y="2018216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096000" y="3080609"/>
            <a:ext cx="701662" cy="701770"/>
            <a:chOff x="9144000" y="1433513"/>
            <a:chExt cx="1408161" cy="1408161"/>
          </a:xfrm>
        </p:grpSpPr>
        <p:sp>
          <p:nvSpPr>
            <p:cNvPr id="20" name="Rectangle 19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2" name="Text Placeholder 5"/>
          <p:cNvSpPr>
            <a:spLocks noGrp="1"/>
          </p:cNvSpPr>
          <p:nvPr>
            <p:ph type="body" sz="quarter" idx="19" hasCustomPrompt="1"/>
          </p:nvPr>
        </p:nvSpPr>
        <p:spPr>
          <a:xfrm>
            <a:off x="6204413" y="3128003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926281" y="3460361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24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926281" y="3080609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6096000" y="4143002"/>
            <a:ext cx="701662" cy="701770"/>
            <a:chOff x="9144000" y="1433513"/>
            <a:chExt cx="1408161" cy="1408161"/>
          </a:xfrm>
        </p:grpSpPr>
        <p:sp>
          <p:nvSpPr>
            <p:cNvPr id="26" name="Rectangle 25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 dirty="0"/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28" name="Text Placeholder 5"/>
          <p:cNvSpPr>
            <a:spLocks noGrp="1"/>
          </p:cNvSpPr>
          <p:nvPr>
            <p:ph type="body" sz="quarter" idx="22" hasCustomPrompt="1"/>
          </p:nvPr>
        </p:nvSpPr>
        <p:spPr>
          <a:xfrm>
            <a:off x="6204413" y="4190396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29" name="Text Placeholder 5"/>
          <p:cNvSpPr>
            <a:spLocks noGrp="1"/>
          </p:cNvSpPr>
          <p:nvPr>
            <p:ph type="body" sz="quarter" idx="23" hasCustomPrompt="1"/>
          </p:nvPr>
        </p:nvSpPr>
        <p:spPr>
          <a:xfrm>
            <a:off x="6926281" y="4522753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24" hasCustomPrompt="1"/>
          </p:nvPr>
        </p:nvSpPr>
        <p:spPr>
          <a:xfrm>
            <a:off x="6926281" y="4143002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  <p:grpSp>
        <p:nvGrpSpPr>
          <p:cNvPr id="31" name="Group 30"/>
          <p:cNvGrpSpPr/>
          <p:nvPr userDrawn="1"/>
        </p:nvGrpSpPr>
        <p:grpSpPr>
          <a:xfrm>
            <a:off x="6096000" y="5205395"/>
            <a:ext cx="701662" cy="701770"/>
            <a:chOff x="9144000" y="1433513"/>
            <a:chExt cx="1408161" cy="1408161"/>
          </a:xfrm>
        </p:grpSpPr>
        <p:sp>
          <p:nvSpPr>
            <p:cNvPr id="32" name="Rectangle 31"/>
            <p:cNvSpPr/>
            <p:nvPr userDrawn="1"/>
          </p:nvSpPr>
          <p:spPr>
            <a:xfrm>
              <a:off x="9144000" y="1433513"/>
              <a:ext cx="1408161" cy="1408161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9361573" y="1651086"/>
              <a:ext cx="973015" cy="97301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</p:grpSp>
      <p:sp>
        <p:nvSpPr>
          <p:cNvPr id="34" name="Text Placeholder 5"/>
          <p:cNvSpPr>
            <a:spLocks noGrp="1"/>
          </p:cNvSpPr>
          <p:nvPr>
            <p:ph type="body" sz="quarter" idx="25" hasCustomPrompt="1"/>
          </p:nvPr>
        </p:nvSpPr>
        <p:spPr>
          <a:xfrm>
            <a:off x="6204413" y="5252789"/>
            <a:ext cx="483308" cy="606980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0</a:t>
            </a:r>
            <a:endParaRPr kumimoji="1" lang="ja-JP" altLang="en-US" dirty="0"/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26" hasCustomPrompt="1"/>
          </p:nvPr>
        </p:nvSpPr>
        <p:spPr>
          <a:xfrm>
            <a:off x="6926281" y="5585146"/>
            <a:ext cx="3250653" cy="224717"/>
          </a:xfrm>
        </p:spPr>
        <p:txBody>
          <a:bodyPr anchor="t"/>
          <a:lstStyle>
            <a:lvl1pPr marL="0" indent="0" algn="just">
              <a:lnSpc>
                <a:spcPct val="100000"/>
              </a:lnSpc>
              <a:spcBef>
                <a:spcPts val="0"/>
              </a:spcBef>
              <a:buFontTx/>
              <a:buNone/>
              <a:defRPr>
                <a:solidFill>
                  <a:schemeClr val="tx2"/>
                </a:solidFill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27" hasCustomPrompt="1"/>
          </p:nvPr>
        </p:nvSpPr>
        <p:spPr>
          <a:xfrm>
            <a:off x="6926281" y="5205395"/>
            <a:ext cx="3250653" cy="402776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tx2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Heading goes here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350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25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5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5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5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5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50"/>
                            </p:stCondLst>
                            <p:childTnLst>
                              <p:par>
                                <p:cTn id="97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70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550"/>
                            </p:stCondLst>
                            <p:childTnLst>
                              <p:par>
                                <p:cTn id="125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855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10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6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1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2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2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8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8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28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" presetClass="entr" presetSubtype="2" decel="10000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3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4" grpId="1" build="p">
        <p:tmplLst>
          <p:tmpl lvl="1">
            <p:tnLst>
              <p:par>
                <p:cTn presetID="49" presetClass="entr" presetSubtype="0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4"/>
                        </p:tgtEl>
                        <p:attrNameLst>
                          <p:attrName>style.rotation</p:attrName>
                        </p:attrNameLst>
                      </p:cBhvr>
                      <p:tavLst>
                        <p:tav tm="0">
                          <p:val>
                            <p:fltVal val="360"/>
                          </p:val>
                        </p:tav>
                        <p:tav tm="100000">
                          <p:val>
                            <p:fltVal val="0"/>
                          </p:val>
                        </p:tav>
                      </p:tavLst>
                    </p:anim>
                    <p:animEffect transition="in" filter="fade">
                      <p:cBhvr>
                        <p:cTn dur="10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>
        <p:tmplLst>
          <p:tmpl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ow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en-US" altLang="ja-JP"/>
              <a:t>The Power of PowerPoint - thepopp.com</a:t>
            </a:r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54AD89C-DF1E-4948-B597-5DD47B34A9CA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cxnSp>
        <p:nvCxnSpPr>
          <p:cNvPr id="5" name="Straight Connector 4"/>
          <p:cNvCxnSpPr>
            <a:endCxn id="8" idx="2"/>
          </p:cNvCxnSpPr>
          <p:nvPr userDrawn="1"/>
        </p:nvCxnSpPr>
        <p:spPr>
          <a:xfrm>
            <a:off x="-4233" y="3428471"/>
            <a:ext cx="2097939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 userDrawn="1"/>
        </p:nvSpPr>
        <p:spPr>
          <a:xfrm>
            <a:off x="2093706" y="3354568"/>
            <a:ext cx="147782" cy="14780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1" name="Freeform: Shape 10"/>
          <p:cNvSpPr/>
          <p:nvPr userDrawn="1"/>
        </p:nvSpPr>
        <p:spPr>
          <a:xfrm rot="10800000">
            <a:off x="935567" y="2504520"/>
            <a:ext cx="2478877" cy="739077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12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1027658" y="2589461"/>
            <a:ext cx="2288345" cy="407746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bg1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14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935568" y="3575038"/>
            <a:ext cx="2478877" cy="2350427"/>
          </a:xfrm>
        </p:spPr>
        <p:txBody>
          <a:bodyPr anchor="t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15" name="Straight Connector 14"/>
          <p:cNvCxnSpPr>
            <a:stCxn id="8" idx="6"/>
            <a:endCxn id="23" idx="2"/>
          </p:cNvCxnSpPr>
          <p:nvPr userDrawn="1"/>
        </p:nvCxnSpPr>
        <p:spPr>
          <a:xfrm>
            <a:off x="2241488" y="3428471"/>
            <a:ext cx="5031701" cy="0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 userDrawn="1"/>
        </p:nvSpPr>
        <p:spPr>
          <a:xfrm>
            <a:off x="7273190" y="3354568"/>
            <a:ext cx="147782" cy="147805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5" name="Freeform: Shape 24"/>
          <p:cNvSpPr/>
          <p:nvPr userDrawn="1"/>
        </p:nvSpPr>
        <p:spPr>
          <a:xfrm>
            <a:off x="6099176" y="3621586"/>
            <a:ext cx="2478877" cy="739077"/>
          </a:xfrm>
          <a:custGeom>
            <a:avLst/>
            <a:gdLst>
              <a:gd name="connsiteX0" fmla="*/ 3718316 w 3718316"/>
              <a:gd name="connsiteY0" fmla="*/ 1108444 h 1108444"/>
              <a:gd name="connsiteX1" fmla="*/ 0 w 3718316"/>
              <a:gd name="connsiteY1" fmla="*/ 1108444 h 1108444"/>
              <a:gd name="connsiteX2" fmla="*/ 0 w 3718316"/>
              <a:gd name="connsiteY2" fmla="*/ 202304 h 1108444"/>
              <a:gd name="connsiteX3" fmla="*/ 1751347 w 3718316"/>
              <a:gd name="connsiteY3" fmla="*/ 202304 h 1108444"/>
              <a:gd name="connsiteX4" fmla="*/ 1868683 w 3718316"/>
              <a:gd name="connsiteY4" fmla="*/ 0 h 1108444"/>
              <a:gd name="connsiteX5" fmla="*/ 1986019 w 3718316"/>
              <a:gd name="connsiteY5" fmla="*/ 202304 h 1108444"/>
              <a:gd name="connsiteX6" fmla="*/ 3718316 w 3718316"/>
              <a:gd name="connsiteY6" fmla="*/ 202304 h 1108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18316" h="1108444">
                <a:moveTo>
                  <a:pt x="3718316" y="1108444"/>
                </a:moveTo>
                <a:lnTo>
                  <a:pt x="0" y="1108444"/>
                </a:lnTo>
                <a:lnTo>
                  <a:pt x="0" y="202304"/>
                </a:lnTo>
                <a:lnTo>
                  <a:pt x="1751347" y="202304"/>
                </a:lnTo>
                <a:lnTo>
                  <a:pt x="1868683" y="0"/>
                </a:lnTo>
                <a:lnTo>
                  <a:pt x="1986019" y="202304"/>
                </a:lnTo>
                <a:lnTo>
                  <a:pt x="3718316" y="202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200"/>
          </a:p>
        </p:txBody>
      </p:sp>
      <p:sp>
        <p:nvSpPr>
          <p:cNvPr id="26" name="Text Placeholder 5"/>
          <p:cNvSpPr>
            <a:spLocks noGrp="1"/>
          </p:cNvSpPr>
          <p:nvPr>
            <p:ph type="body" sz="quarter" idx="17" hasCustomPrompt="1"/>
          </p:nvPr>
        </p:nvSpPr>
        <p:spPr>
          <a:xfrm>
            <a:off x="6191267" y="3856605"/>
            <a:ext cx="2288345" cy="407746"/>
          </a:xfrm>
        </p:spPr>
        <p:txBody>
          <a:bodyPr numCol="1" anchor="ctr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FontTx/>
              <a:buNone/>
              <a:defRPr sz="1867">
                <a:solidFill>
                  <a:schemeClr val="bg1"/>
                </a:solidFill>
                <a:latin typeface="+mj-lt"/>
              </a:defRPr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Word</a:t>
            </a:r>
            <a:endParaRPr kumimoji="1" lang="ja-JP" altLang="en-US" dirty="0"/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8" hasCustomPrompt="1"/>
          </p:nvPr>
        </p:nvSpPr>
        <p:spPr>
          <a:xfrm>
            <a:off x="6096000" y="944535"/>
            <a:ext cx="2478877" cy="2350427"/>
          </a:xfrm>
        </p:spPr>
        <p:txBody>
          <a:bodyPr anchor="b"/>
          <a:lstStyle>
            <a:lvl1pPr marL="0" indent="0" algn="just">
              <a:spcBef>
                <a:spcPts val="0"/>
              </a:spcBef>
              <a:buFontTx/>
              <a:buNone/>
              <a:defRPr/>
            </a:lvl1pPr>
            <a:lvl2pPr marL="457162" indent="0">
              <a:buNone/>
              <a:defRPr sz="1200"/>
            </a:lvl2pPr>
            <a:lvl3pPr marL="914324" indent="0">
              <a:buNone/>
              <a:defRPr sz="1200"/>
            </a:lvl3pPr>
            <a:lvl4pPr marL="1371486" indent="0">
              <a:buNone/>
              <a:defRPr sz="1200"/>
            </a:lvl4pPr>
            <a:lvl5pPr marL="1828648" indent="0">
              <a:buNone/>
              <a:defRPr sz="1200"/>
            </a:lvl5pPr>
          </a:lstStyle>
          <a:p>
            <a:pPr lvl="0"/>
            <a:r>
              <a:rPr kumimoji="1" lang="en-US" altLang="ja-JP" dirty="0"/>
              <a:t>Text goes here</a:t>
            </a:r>
            <a:endParaRPr kumimoji="1" lang="ja-JP" altLang="en-US" dirty="0"/>
          </a:p>
        </p:txBody>
      </p:sp>
      <p:cxnSp>
        <p:nvCxnSpPr>
          <p:cNvPr id="30" name="Straight Connector 29"/>
          <p:cNvCxnSpPr>
            <a:stCxn id="23" idx="6"/>
          </p:cNvCxnSpPr>
          <p:nvPr userDrawn="1"/>
        </p:nvCxnSpPr>
        <p:spPr>
          <a:xfrm>
            <a:off x="7420972" y="3428471"/>
            <a:ext cx="4779495" cy="10552"/>
          </a:xfrm>
          <a:prstGeom prst="lin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35567" y="932536"/>
            <a:ext cx="3816350" cy="151035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  <p:sp>
        <p:nvSpPr>
          <p:cNvPr id="28" name="Picture Placeholder 6"/>
          <p:cNvSpPr>
            <a:spLocks noGrp="1"/>
          </p:cNvSpPr>
          <p:nvPr>
            <p:ph type="pic" sz="quarter" idx="19"/>
          </p:nvPr>
        </p:nvSpPr>
        <p:spPr>
          <a:xfrm>
            <a:off x="6096000" y="4416730"/>
            <a:ext cx="3816350" cy="151035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>
            <a:lvl1pPr marL="0" marR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l" defTabSz="914324" rtl="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en-US" altLang="ja-JP" dirty="0"/>
              <a:t>Click icon to add picture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015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7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1" grpId="1" animBg="1"/>
      <p:bldP spid="12" grpId="0" build="p">
        <p:tmplLst>
          <p:tmpl lvl="1">
            <p:tnLst>
              <p:par>
                <p:cTn presetID="2" presetClass="entr" presetSubtype="1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0-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25" grpId="0" animBg="1"/>
      <p:bldP spid="25" grpId="1" animBg="1"/>
      <p:bldP spid="26" grpId="0" build="p">
        <p:tmplLst>
          <p:tmpl lvl="1">
            <p:tnLst>
              <p:par>
                <p:cTn presetID="2" presetClass="entr" presetSubtype="4" decel="10000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10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1+#ppt_h/2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6" grpId="1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7" grpId="0">
        <p:tmplLst>
          <p:tmpl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 animBg="1"/>
      <p:bldP spid="2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49925"/>
            <a:ext cx="3498979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8447" y="803186"/>
            <a:ext cx="6281873" cy="524862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15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3259545" y="1186483"/>
            <a:ext cx="5666145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216" y="2074730"/>
            <a:ext cx="5490224" cy="1689390"/>
          </a:xfrm>
        </p:spPr>
        <p:txBody>
          <a:bodyPr bIns="0" anchor="b">
            <a:normAutofit/>
          </a:bodyPr>
          <a:lstStyle>
            <a:lvl1pPr algn="ctr">
              <a:defRPr sz="44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215" y="3846851"/>
            <a:ext cx="5490223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849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2339669"/>
            <a:ext cx="3500828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878" y="803187"/>
            <a:ext cx="6269591" cy="23826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8447" y="3672162"/>
            <a:ext cx="6272022" cy="23835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693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1" y="2363915"/>
            <a:ext cx="3500828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5137" y="803185"/>
            <a:ext cx="6265088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5305" y="1488985"/>
            <a:ext cx="6264350" cy="169685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8653" y="3665887"/>
            <a:ext cx="6264414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8447" y="4351687"/>
            <a:ext cx="6265588" cy="17040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342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2" y="2349925"/>
            <a:ext cx="3501196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16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10588752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469880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418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31" y="2352026"/>
            <a:ext cx="3501197" cy="1223298"/>
          </a:xfrm>
        </p:spPr>
        <p:txBody>
          <a:bodyPr bIns="0" anchor="b">
            <a:noAutofit/>
          </a:bodyPr>
          <a:lstStyle>
            <a:lvl1pPr algn="ctr"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9983" y="802809"/>
            <a:ext cx="6275035" cy="5249940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8631" y="3580186"/>
            <a:ext cx="3501197" cy="1221164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25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329674" y="-59376"/>
            <a:ext cx="12515851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805336" y="1698331"/>
            <a:ext cx="5941540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43510" y="0"/>
            <a:ext cx="4648490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443" y="2360255"/>
            <a:ext cx="5776646" cy="1178032"/>
          </a:xfrm>
        </p:spPr>
        <p:txBody>
          <a:bodyPr bIns="0" anchor="b">
            <a:normAutofit/>
          </a:bodyPr>
          <a:lstStyle>
            <a:lvl1pPr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443" y="3545012"/>
            <a:ext cx="5776646" cy="1274198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FFFE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04672" y="320040"/>
            <a:ext cx="3657600" cy="320040"/>
          </a:xfrm>
        </p:spPr>
        <p:txBody>
          <a:bodyPr/>
          <a:lstStyle/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4672" y="6227064"/>
            <a:ext cx="5942203" cy="320040"/>
          </a:xfrm>
        </p:spPr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828377" y="320040"/>
            <a:ext cx="914400" cy="320040"/>
          </a:xfrm>
        </p:spPr>
        <p:txBody>
          <a:bodyPr/>
          <a:lstStyle/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6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1161" y="2358391"/>
            <a:ext cx="3498667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34982" y="794719"/>
            <a:ext cx="5950036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4672" y="320040"/>
            <a:ext cx="3657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6ADBF-4D4A-6943-9738-D70358C507D2}" type="datetimeFigureOut">
              <a:rPr lang="en-US" smtClean="0"/>
              <a:t>8/15/20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4672" y="6227064"/>
            <a:ext cx="10588752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32004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077CB-99F6-ED4E-ADBF-DADB9C19C0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227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10246541" y="4935745"/>
            <a:ext cx="1261705" cy="347848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kumimoji="1" lang="en-US" altLang="ja-JP" b="1" dirty="0" err="1">
                <a:latin typeface="Open Sans"/>
                <a:cs typeface="Open Sans"/>
              </a:rPr>
              <a:t>www.umy.ac.id</a:t>
            </a:r>
            <a:endParaRPr kumimoji="1" lang="ja-JP" altLang="en-US" b="1" dirty="0">
              <a:latin typeface="Open Sans"/>
              <a:cs typeface="Open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The future starts today,</a:t>
            </a:r>
            <a:br>
              <a:rPr lang="en-US" altLang="ja-JP" dirty="0"/>
            </a:br>
            <a:r>
              <a:rPr lang="en-US" altLang="ja-JP" dirty="0"/>
              <a:t>not tomorrow.</a:t>
            </a:r>
            <a:endParaRPr kumimoji="1" lang="ja-JP" altLang="en-US" dirty="0"/>
          </a:p>
        </p:txBody>
      </p:sp>
      <p:pic>
        <p:nvPicPr>
          <p:cNvPr id="8" name="Picture 7" descr="cover ppt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"/>
            <a:ext cx="12192000" cy="6857143"/>
          </a:xfrm>
          <a:prstGeom prst="rect">
            <a:avLst/>
          </a:prstGeom>
        </p:spPr>
      </p:pic>
      <p:sp>
        <p:nvSpPr>
          <p:cNvPr id="6" name="Title 5"/>
          <p:cNvSpPr txBox="1">
            <a:spLocks/>
          </p:cNvSpPr>
          <p:nvPr/>
        </p:nvSpPr>
        <p:spPr>
          <a:xfrm>
            <a:off x="107813" y="4935745"/>
            <a:ext cx="11400432" cy="1344661"/>
          </a:xfrm>
          <a:prstGeom prst="rect">
            <a:avLst/>
          </a:prstGeom>
        </p:spPr>
        <p:txBody>
          <a:bodyPr vert="horz" lIns="60960" tIns="30480" rIns="60960" bIns="30480" rtlCol="0" anchor="b">
            <a:normAutofit/>
          </a:bodyPr>
          <a:lstStyle>
            <a:lvl1pPr algn="ctr" defTabSz="137141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334" b="1" dirty="0">
                <a:solidFill>
                  <a:schemeClr val="tx1"/>
                </a:solidFill>
                <a:latin typeface="Open Sans"/>
                <a:cs typeface="Open Sans"/>
              </a:rPr>
              <a:t>MENAKAR DEMOKRASI 2.0</a:t>
            </a:r>
            <a:endParaRPr lang="ja-JP" altLang="en-US" sz="5334" b="1" dirty="0">
              <a:solidFill>
                <a:schemeClr val="tx1"/>
              </a:solidFill>
              <a:latin typeface="Open Sans"/>
              <a:cs typeface="Open Sans"/>
            </a:endParaRPr>
          </a:p>
        </p:txBody>
      </p:sp>
      <p:pic>
        <p:nvPicPr>
          <p:cNvPr id="2" name="Picture 1" descr="pengakuan ok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5828" y="234479"/>
            <a:ext cx="5804886" cy="801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871790"/>
      </p:ext>
    </p:extLst>
  </p:cSld>
  <p:clrMapOvr>
    <a:masterClrMapping/>
  </p:clrMapOvr>
  <p:transition spd="slow" advTm="4693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3309938" y="515939"/>
            <a:ext cx="5929312" cy="769937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/>
              <a:t>MEDIA LITERACY</a:t>
            </a:r>
            <a:endParaRPr lang="id-ID" sz="4400"/>
          </a:p>
        </p:txBody>
      </p:sp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2452688" y="2230439"/>
            <a:ext cx="7643812" cy="769937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/>
              <a:t>CRITICAL VIEWING SKILL</a:t>
            </a:r>
            <a:endParaRPr lang="id-ID" sz="4400"/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3452814" y="3282951"/>
            <a:ext cx="6643687" cy="6461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PRODUKSI TAMPILAN MEDIA</a:t>
            </a:r>
            <a:endParaRPr lang="id-ID" sz="3600"/>
          </a:p>
        </p:txBody>
      </p:sp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3452814" y="4214813"/>
            <a:ext cx="6643687" cy="12001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KONTEKS SOSEKPOL-ETIK INDUSTRI MEDIA</a:t>
            </a:r>
            <a:endParaRPr lang="id-ID" sz="3600"/>
          </a:p>
        </p:txBody>
      </p:sp>
      <p:sp>
        <p:nvSpPr>
          <p:cNvPr id="25606" name="TextBox 7"/>
          <p:cNvSpPr txBox="1">
            <a:spLocks noChangeArrowheads="1"/>
          </p:cNvSpPr>
          <p:nvPr/>
        </p:nvSpPr>
        <p:spPr bwMode="auto">
          <a:xfrm>
            <a:off x="3452814" y="5711826"/>
            <a:ext cx="6643687" cy="646113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3600"/>
              <a:t>ANALISIS KRITIS ISI MEDIA</a:t>
            </a:r>
            <a:endParaRPr lang="id-ID" sz="3600"/>
          </a:p>
        </p:txBody>
      </p:sp>
      <p:sp>
        <p:nvSpPr>
          <p:cNvPr id="9" name="Down Arrow 8"/>
          <p:cNvSpPr/>
          <p:nvPr/>
        </p:nvSpPr>
        <p:spPr>
          <a:xfrm>
            <a:off x="5881688" y="1285876"/>
            <a:ext cx="785812" cy="1000125"/>
          </a:xfrm>
          <a:prstGeom prst="downArrow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srgbClr val="FFFFFF"/>
              </a:solidFill>
            </a:endParaRPr>
          </a:p>
        </p:txBody>
      </p:sp>
      <p:cxnSp>
        <p:nvCxnSpPr>
          <p:cNvPr id="11" name="Shape 10"/>
          <p:cNvCxnSpPr>
            <a:stCxn id="25603" idx="1"/>
            <a:endCxn id="25604" idx="1"/>
          </p:cNvCxnSpPr>
          <p:nvPr/>
        </p:nvCxnSpPr>
        <p:spPr>
          <a:xfrm rot="10800000" flipH="1" flipV="1">
            <a:off x="2452689" y="2616201"/>
            <a:ext cx="1000125" cy="989013"/>
          </a:xfrm>
          <a:prstGeom prst="bentConnector3">
            <a:avLst>
              <a:gd name="adj1" fmla="val -2285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hape 10"/>
          <p:cNvCxnSpPr>
            <a:endCxn id="25605" idx="1"/>
          </p:cNvCxnSpPr>
          <p:nvPr/>
        </p:nvCxnSpPr>
        <p:spPr>
          <a:xfrm rot="16200000" flipH="1">
            <a:off x="1724025" y="3086100"/>
            <a:ext cx="2243138" cy="1214438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hape 10"/>
          <p:cNvCxnSpPr>
            <a:stCxn id="25603" idx="1"/>
            <a:endCxn id="25606" idx="1"/>
          </p:cNvCxnSpPr>
          <p:nvPr/>
        </p:nvCxnSpPr>
        <p:spPr>
          <a:xfrm rot="10800000" flipH="1" flipV="1">
            <a:off x="2452689" y="2616200"/>
            <a:ext cx="1000125" cy="3417888"/>
          </a:xfrm>
          <a:prstGeom prst="bentConnector3">
            <a:avLst>
              <a:gd name="adj1" fmla="val -22857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509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3"/>
          <p:cNvSpPr txBox="1">
            <a:spLocks noChangeArrowheads="1"/>
          </p:cNvSpPr>
          <p:nvPr/>
        </p:nvSpPr>
        <p:spPr bwMode="auto">
          <a:xfrm>
            <a:off x="2595564" y="2000251"/>
            <a:ext cx="6929437" cy="707886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/>
              <a:t>CERDAS BERMEDIA </a:t>
            </a:r>
          </a:p>
        </p:txBody>
      </p:sp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3452813" y="3643313"/>
            <a:ext cx="6858000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PILAH DAN PILIH : HOAX / TIDAK</a:t>
            </a:r>
            <a:endParaRPr lang="id-ID" sz="2800" dirty="0"/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3452814" y="5689600"/>
            <a:ext cx="6143625" cy="5232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800" dirty="0"/>
              <a:t>LAWAN DAN CEGAH HATE SPEECH </a:t>
            </a:r>
            <a:endParaRPr lang="id-ID" sz="2800" dirty="0"/>
          </a:p>
        </p:txBody>
      </p:sp>
      <p:sp>
        <p:nvSpPr>
          <p:cNvPr id="26629" name="TextBox 6"/>
          <p:cNvSpPr txBox="1">
            <a:spLocks noChangeArrowheads="1"/>
          </p:cNvSpPr>
          <p:nvPr/>
        </p:nvSpPr>
        <p:spPr bwMode="auto">
          <a:xfrm>
            <a:off x="2738438" y="292101"/>
            <a:ext cx="7143750" cy="708025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/>
              <a:t>KAMPANYE SOSIAL </a:t>
            </a:r>
            <a:endParaRPr lang="id-ID" sz="4000" dirty="0"/>
          </a:p>
        </p:txBody>
      </p:sp>
      <p:sp>
        <p:nvSpPr>
          <p:cNvPr id="15" name="Down Arrow 14"/>
          <p:cNvSpPr/>
          <p:nvPr/>
        </p:nvSpPr>
        <p:spPr>
          <a:xfrm>
            <a:off x="5524501" y="928688"/>
            <a:ext cx="1285875" cy="1143000"/>
          </a:xfrm>
          <a:prstGeom prst="downArrow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177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7A3ED-EA2B-A943-A1B9-6A0CCECF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Beberapa</a:t>
            </a:r>
            <a:r>
              <a:rPr lang="en-US" b="1" dirty="0"/>
              <a:t> </a:t>
            </a:r>
            <a:r>
              <a:rPr lang="en-US" b="1" dirty="0" err="1"/>
              <a:t>Usulan</a:t>
            </a:r>
            <a:r>
              <a:rPr lang="en-US" b="1" dirty="0"/>
              <a:t> </a:t>
            </a:r>
            <a:r>
              <a:rPr lang="en-US" b="1" dirty="0" err="1"/>
              <a:t>Edukasi</a:t>
            </a:r>
            <a:r>
              <a:rPr lang="en-US" b="1" dirty="0"/>
              <a:t> KISP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8AA89C-B7E0-2E45-BC92-76A2152FA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Membuat</a:t>
            </a:r>
            <a:r>
              <a:rPr lang="en-US" dirty="0"/>
              <a:t> PSA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err="1"/>
              <a:t>demokrasi</a:t>
            </a:r>
            <a:r>
              <a:rPr lang="en-US" dirty="0"/>
              <a:t> digital.</a:t>
            </a:r>
          </a:p>
          <a:p>
            <a:pPr marL="0" indent="0">
              <a:buNone/>
            </a:pP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Gunakan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pendekatan</a:t>
            </a:r>
            <a:r>
              <a:rPr lang="en-US" dirty="0">
                <a:sym typeface="Wingdings" pitchFamily="2" charset="2"/>
              </a:rPr>
              <a:t> yang </a:t>
            </a:r>
            <a:r>
              <a:rPr lang="en-US" dirty="0" err="1">
                <a:sym typeface="Wingdings" pitchFamily="2" charset="2"/>
              </a:rPr>
              <a:t>sesuai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dengan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audiens</a:t>
            </a:r>
            <a:r>
              <a:rPr lang="en-US" dirty="0">
                <a:sym typeface="Wingdings" pitchFamily="2" charset="2"/>
              </a:rPr>
              <a:t> dan platform yang </a:t>
            </a:r>
            <a:r>
              <a:rPr lang="en-US" dirty="0" err="1">
                <a:sym typeface="Wingdings" pitchFamily="2" charset="2"/>
              </a:rPr>
              <a:t>sesuai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dengan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demografis</a:t>
            </a:r>
            <a:r>
              <a:rPr lang="en-US" dirty="0">
                <a:sym typeface="Wingdings" pitchFamily="2" charset="2"/>
              </a:rPr>
              <a:t> </a:t>
            </a:r>
            <a:r>
              <a:rPr lang="en-US" dirty="0" err="1">
                <a:sym typeface="Wingdings" pitchFamily="2" charset="2"/>
              </a:rPr>
              <a:t>audiens</a:t>
            </a:r>
            <a:r>
              <a:rPr lang="en-US" dirty="0">
                <a:sym typeface="Wingdings" pitchFamily="2" charset="2"/>
              </a:rPr>
              <a:t>.</a:t>
            </a:r>
            <a:endParaRPr lang="en-US" dirty="0"/>
          </a:p>
          <a:p>
            <a:r>
              <a:rPr lang="en-US" dirty="0" err="1"/>
              <a:t>Membuat</a:t>
            </a:r>
            <a:r>
              <a:rPr lang="en-US" dirty="0"/>
              <a:t> </a:t>
            </a:r>
            <a:r>
              <a:rPr lang="en-US" dirty="0" err="1"/>
              <a:t>modul</a:t>
            </a:r>
            <a:r>
              <a:rPr lang="en-US" dirty="0"/>
              <a:t> yang </a:t>
            </a:r>
            <a:r>
              <a:rPr lang="en-US" dirty="0" err="1"/>
              <a:t>mudah</a:t>
            </a:r>
            <a:r>
              <a:rPr lang="en-US" dirty="0"/>
              <a:t> </a:t>
            </a:r>
            <a:r>
              <a:rPr lang="en-US" dirty="0" err="1"/>
              <a:t>dipahami</a:t>
            </a:r>
            <a:r>
              <a:rPr lang="en-US" dirty="0"/>
              <a:t> </a:t>
            </a:r>
            <a:r>
              <a:rPr lang="en-US" dirty="0" err="1"/>
              <a:t>pemilih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41136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4F517-4E37-A247-B137-4BB5176C7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F9DDFF-2FDF-AC4E-AFD4-80613C1614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211" y="82775"/>
            <a:ext cx="5353960" cy="6692450"/>
          </a:xfrm>
        </p:spPr>
      </p:pic>
    </p:spTree>
    <p:extLst>
      <p:ext uri="{BB962C8B-B14F-4D97-AF65-F5344CB8AC3E}">
        <p14:creationId xmlns:p14="http://schemas.microsoft.com/office/powerpoint/2010/main" val="4238817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530"/>
            <a:ext cx="4363395" cy="6856942"/>
          </a:xfrm>
          <a:prstGeom prst="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2E718C7-21B7-7944-9F74-7A71083FD39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06" r="15606"/>
          <a:stretch>
            <a:fillRect/>
          </a:stretch>
        </p:blipFill>
        <p:spPr/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err="1"/>
              <a:t>Fajar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Junaedi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6096000" y="4634327"/>
            <a:ext cx="4080933" cy="103457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err="1"/>
              <a:t>facebook.com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  <a:p>
            <a:r>
              <a:rPr lang="en-US" altLang="ja-JP" dirty="0" err="1"/>
              <a:t>twitter.com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  <a:p>
            <a:r>
              <a:rPr lang="en-US" altLang="ja-JP" dirty="0" err="1"/>
              <a:t>Instagram.com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  <a:p>
            <a:r>
              <a:rPr lang="en-US" altLang="ja-JP" dirty="0" err="1"/>
              <a:t>Spotify.com</a:t>
            </a:r>
            <a:r>
              <a:rPr lang="en-US" altLang="ja-JP" dirty="0"/>
              <a:t>/</a:t>
            </a:r>
            <a:r>
              <a:rPr lang="en-US" altLang="ja-JP" dirty="0" err="1"/>
              <a:t>fajarjun</a:t>
            </a:r>
            <a:endParaRPr lang="en-US" altLang="ja-JP" dirty="0"/>
          </a:p>
          <a:p>
            <a:pPr marL="0" indent="0">
              <a:buNone/>
            </a:pPr>
            <a:endParaRPr lang="en-US" altLang="ja-JP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ja-JP" dirty="0"/>
              <a:t>Address:  </a:t>
            </a:r>
            <a:r>
              <a:rPr lang="en-US" altLang="ja-JP" dirty="0" err="1"/>
              <a:t>Perum</a:t>
            </a:r>
            <a:r>
              <a:rPr lang="en-US" altLang="ja-JP" dirty="0"/>
              <a:t> </a:t>
            </a:r>
            <a:r>
              <a:rPr lang="en-US" altLang="ja-JP" dirty="0" err="1"/>
              <a:t>Bumi</a:t>
            </a:r>
            <a:r>
              <a:rPr lang="en-US" altLang="ja-JP" dirty="0"/>
              <a:t> Citra </a:t>
            </a:r>
            <a:r>
              <a:rPr lang="en-US" altLang="ja-JP" dirty="0" err="1"/>
              <a:t>Asri</a:t>
            </a:r>
            <a:r>
              <a:rPr lang="en-US" altLang="ja-JP" dirty="0"/>
              <a:t> </a:t>
            </a:r>
          </a:p>
          <a:p>
            <a:pPr marL="0" indent="0">
              <a:buNone/>
            </a:pPr>
            <a:r>
              <a:rPr lang="en-US" altLang="ja-JP" dirty="0"/>
              <a:t>	B-11 </a:t>
            </a:r>
            <a:r>
              <a:rPr lang="en-US" altLang="ja-JP" dirty="0" err="1"/>
              <a:t>Jambidan</a:t>
            </a:r>
            <a:r>
              <a:rPr lang="en-US" altLang="ja-JP" dirty="0"/>
              <a:t>, </a:t>
            </a:r>
            <a:r>
              <a:rPr lang="en-US" altLang="ja-JP" dirty="0" err="1"/>
              <a:t>Banguntapan</a:t>
            </a:r>
            <a:r>
              <a:rPr lang="en-US" altLang="ja-JP" dirty="0"/>
              <a:t>, Bantul</a:t>
            </a:r>
          </a:p>
          <a:p>
            <a:r>
              <a:rPr lang="en-US" altLang="ja-JP" dirty="0"/>
              <a:t>Phone:  085866818889</a:t>
            </a:r>
          </a:p>
          <a:p>
            <a:r>
              <a:rPr lang="en-US" altLang="ja-JP" dirty="0"/>
              <a:t>E-mail: </a:t>
            </a:r>
            <a:r>
              <a:rPr lang="en-US" altLang="ja-JP" dirty="0" err="1"/>
              <a:t>fajarjun@umy.ac.id</a:t>
            </a:r>
            <a:endParaRPr lang="en-US" altLang="ja-JP" dirty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12" name="Picture 11" descr="garis um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  <p:sp>
        <p:nvSpPr>
          <p:cNvPr id="2" name="AutoShape 2">
            <a:extLst>
              <a:ext uri="{FF2B5EF4-FFF2-40B4-BE49-F238E27FC236}">
                <a16:creationId xmlns:a16="http://schemas.microsoft.com/office/drawing/2014/main" id="{0FC65E62-78D4-2A45-8ACE-86454CFBEA6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12283"/>
      </p:ext>
    </p:extLst>
  </p:cSld>
  <p:clrMapOvr>
    <a:masterClrMapping/>
  </p:clrMapOvr>
  <p:transition spd="slow" advTm="4802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9026" name="Picture 2">
            <a:extLst>
              <a:ext uri="{FF2B5EF4-FFF2-40B4-BE49-F238E27FC236}">
                <a16:creationId xmlns:a16="http://schemas.microsoft.com/office/drawing/2014/main" id="{1CAF0D16-9D87-A94C-BBB3-ED0FD44E85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7" t="25677" r="9337" b="19176"/>
          <a:stretch>
            <a:fillRect/>
          </a:stretch>
        </p:blipFill>
        <p:spPr>
          <a:xfrm>
            <a:off x="390267" y="1183035"/>
            <a:ext cx="10296395" cy="5463873"/>
          </a:xfrm>
          <a:noFill/>
        </p:spPr>
      </p:pic>
      <p:sp>
        <p:nvSpPr>
          <p:cNvPr id="43011" name="Rectangle 3">
            <a:extLst>
              <a:ext uri="{FF2B5EF4-FFF2-40B4-BE49-F238E27FC236}">
                <a16:creationId xmlns:a16="http://schemas.microsoft.com/office/drawing/2014/main" id="{248CDBFA-5741-DC49-9057-8B7B4B296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9781" y="314806"/>
            <a:ext cx="8791806" cy="784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eaLnBrk="0" hangingPunct="0"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3366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lnSpc>
                <a:spcPct val="85000"/>
              </a:lnSpc>
            </a:pPr>
            <a:r>
              <a:rPr lang="en-GB" altLang="en-US" sz="2999" dirty="0">
                <a:solidFill>
                  <a:srgbClr val="FF0000"/>
                </a:solidFill>
                <a:latin typeface="Arial" panose="020B0604020202020204" pitchFamily="34" charset="0"/>
              </a:rPr>
              <a:t>Learn from the past : </a:t>
            </a:r>
          </a:p>
          <a:p>
            <a:pPr algn="r" eaLnBrk="1" hangingPunct="1">
              <a:lnSpc>
                <a:spcPct val="85000"/>
              </a:lnSpc>
            </a:pPr>
            <a:r>
              <a:rPr lang="en-GB" altLang="en-US" sz="2999" dirty="0">
                <a:solidFill>
                  <a:srgbClr val="FF0000"/>
                </a:solidFill>
                <a:latin typeface="Arial" panose="020B0604020202020204" pitchFamily="34" charset="0"/>
              </a:rPr>
              <a:t>The future will never be the same</a:t>
            </a:r>
            <a:endParaRPr lang="en-US" altLang="en-US" sz="2999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149ED-9048-1F43-BC5A-D566556662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4695" y="5545930"/>
            <a:ext cx="1400023" cy="99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40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09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6151310" y="3123424"/>
            <a:ext cx="564402" cy="564402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32" name="Title 4"/>
          <p:cNvSpPr>
            <a:spLocks noGrp="1"/>
          </p:cNvSpPr>
          <p:nvPr>
            <p:ph type="title"/>
          </p:nvPr>
        </p:nvSpPr>
        <p:spPr>
          <a:xfrm>
            <a:off x="480036" y="2638023"/>
            <a:ext cx="3232106" cy="1036395"/>
          </a:xfrm>
        </p:spPr>
        <p:txBody>
          <a:bodyPr>
            <a:normAutofit fontScale="90000"/>
          </a:bodyPr>
          <a:lstStyle/>
          <a:p>
            <a:r>
              <a:rPr lang="en-US" altLang="ja-JP" i="1" dirty="0"/>
              <a:t>New Media Character </a:t>
            </a:r>
            <a:endParaRPr kumimoji="1" lang="ja-JP" altLang="en-US" i="1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926281" y="1335575"/>
            <a:ext cx="3369186" cy="402775"/>
          </a:xfrm>
        </p:spPr>
        <p:txBody>
          <a:bodyPr>
            <a:normAutofit/>
          </a:bodyPr>
          <a:lstStyle/>
          <a:p>
            <a:r>
              <a:rPr kumimoji="1" lang="en-US" altLang="ja-JP" sz="1400" dirty="0" err="1"/>
              <a:t>Respon</a:t>
            </a:r>
            <a:r>
              <a:rPr kumimoji="1" lang="en-US" altLang="ja-JP" sz="1400" dirty="0"/>
              <a:t> </a:t>
            </a:r>
            <a:r>
              <a:rPr kumimoji="1" lang="en-US" altLang="ja-JP" sz="1400" dirty="0" err="1"/>
              <a:t>pengguna</a:t>
            </a:r>
            <a:endParaRPr kumimoji="1" lang="ja-JP" altLang="en-US" sz="14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kumimoji="1" lang="en-US" altLang="ja-JP" b="1" dirty="0"/>
              <a:t>Interactivity</a:t>
            </a:r>
            <a:endParaRPr kumimoji="1" lang="ja-JP" alt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2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>
          <a:xfrm>
            <a:off x="6926281" y="2397968"/>
            <a:ext cx="3369186" cy="402775"/>
          </a:xfrm>
        </p:spPr>
        <p:txBody>
          <a:bodyPr>
            <a:normAutofit/>
          </a:bodyPr>
          <a:lstStyle/>
          <a:p>
            <a:r>
              <a:rPr lang="en-US" altLang="ja-JP" sz="1400" dirty="0"/>
              <a:t>Sense of social contact</a:t>
            </a:r>
            <a:endParaRPr kumimoji="1" lang="ja-JP" altLang="en-US" sz="1400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kumimoji="1" lang="en-US" altLang="ja-JP" b="1" dirty="0"/>
              <a:t>Social presence</a:t>
            </a:r>
            <a:endParaRPr kumimoji="1" lang="ja-JP" altLang="en-US" b="1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6926281" y="3460361"/>
            <a:ext cx="3369186" cy="302890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err="1"/>
              <a:t>Pengguna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bebas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mengisi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konten</a:t>
            </a:r>
            <a:endParaRPr kumimoji="1" lang="ja-JP" alt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ja-JP" b="1" dirty="0"/>
              <a:t>Autonomy</a:t>
            </a:r>
            <a:endParaRPr kumimoji="1" lang="ja-JP" altLang="en-US" b="1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4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23"/>
          </p:nvPr>
        </p:nvSpPr>
        <p:spPr>
          <a:xfrm>
            <a:off x="6926281" y="4522753"/>
            <a:ext cx="3369186" cy="30289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err="1"/>
              <a:t>Digunakan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untuk</a:t>
            </a:r>
            <a:r>
              <a:rPr kumimoji="1" lang="en-US" altLang="ja-JP" dirty="0"/>
              <a:t> </a:t>
            </a:r>
            <a:r>
              <a:rPr kumimoji="1" lang="en-US" altLang="ja-JP" dirty="0" err="1"/>
              <a:t>hiburan</a:t>
            </a:r>
            <a:endParaRPr kumimoji="1" lang="ja-JP" alt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kumimoji="1" lang="en-US" altLang="ja-JP" b="1" dirty="0"/>
              <a:t>Playfulness</a:t>
            </a:r>
            <a:endParaRPr kumimoji="1" lang="ja-JP" altLang="en-US" b="1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6"/>
          </p:nvPr>
        </p:nvSpPr>
        <p:spPr>
          <a:xfrm>
            <a:off x="6926281" y="5585146"/>
            <a:ext cx="3369186" cy="302890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Isi dan </a:t>
            </a:r>
            <a:r>
              <a:rPr kumimoji="1" lang="en-US" altLang="ja-JP" dirty="0" err="1"/>
              <a:t>penggunaan</a:t>
            </a:r>
            <a:r>
              <a:rPr kumimoji="1" lang="en-US" altLang="ja-JP" dirty="0"/>
              <a:t> media </a:t>
            </a:r>
            <a:r>
              <a:rPr kumimoji="1" lang="en-US" altLang="ja-JP" dirty="0" err="1"/>
              <a:t>bersifat</a:t>
            </a:r>
            <a:r>
              <a:rPr kumimoji="1" lang="en-US" altLang="ja-JP" dirty="0"/>
              <a:t> </a:t>
            </a:r>
            <a:r>
              <a:rPr kumimoji="1" lang="en-US" altLang="ja-JP"/>
              <a:t>unik</a:t>
            </a:r>
            <a:endParaRPr kumimoji="1" lang="ja-JP" alt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kumimoji="1" lang="en-US" altLang="ja-JP" b="1" dirty="0"/>
              <a:t>Personalization</a:t>
            </a:r>
            <a:endParaRPr kumimoji="1" lang="ja-JP" altLang="en-US" b="1" dirty="0"/>
          </a:p>
        </p:txBody>
      </p:sp>
      <p:sp>
        <p:nvSpPr>
          <p:cNvPr id="25" name="Oval 24"/>
          <p:cNvSpPr/>
          <p:nvPr/>
        </p:nvSpPr>
        <p:spPr>
          <a:xfrm>
            <a:off x="6158253" y="2066682"/>
            <a:ext cx="564402" cy="564402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7" name="Oval 26"/>
          <p:cNvSpPr/>
          <p:nvPr/>
        </p:nvSpPr>
        <p:spPr>
          <a:xfrm>
            <a:off x="6155222" y="4191019"/>
            <a:ext cx="564402" cy="564402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28" name="Oval 27"/>
          <p:cNvSpPr/>
          <p:nvPr/>
        </p:nvSpPr>
        <p:spPr>
          <a:xfrm>
            <a:off x="6159134" y="5247761"/>
            <a:ext cx="564402" cy="564402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5" name="Oval 4"/>
          <p:cNvSpPr/>
          <p:nvPr/>
        </p:nvSpPr>
        <p:spPr>
          <a:xfrm>
            <a:off x="6165195" y="1031648"/>
            <a:ext cx="564402" cy="564402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pic>
        <p:nvPicPr>
          <p:cNvPr id="29" name="Picture 28" descr="garis umy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71F866C-6F85-3046-863F-1B5017EDA532}"/>
              </a:ext>
            </a:extLst>
          </p:cNvPr>
          <p:cNvSpPr txBox="1"/>
          <p:nvPr/>
        </p:nvSpPr>
        <p:spPr>
          <a:xfrm>
            <a:off x="7653867" y="1557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6267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kumimoji="1" lang="en-US" altLang="ja-JP" dirty="0"/>
              <a:t>Prototyping</a:t>
            </a:r>
            <a:endParaRPr kumimoji="1" lang="ja-JP" alt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Komunikasi</a:t>
            </a:r>
            <a:r>
              <a:rPr lang="en-US" altLang="ja-JP" dirty="0"/>
              <a:t> </a:t>
            </a:r>
            <a:r>
              <a:rPr lang="en-US" altLang="ja-JP" dirty="0" err="1"/>
              <a:t>satu</a:t>
            </a:r>
            <a:r>
              <a:rPr lang="en-US" altLang="ja-JP" dirty="0"/>
              <a:t> </a:t>
            </a:r>
            <a:r>
              <a:rPr lang="en-US" altLang="ja-JP" dirty="0" err="1"/>
              <a:t>arah</a:t>
            </a:r>
            <a:r>
              <a:rPr lang="en-US" altLang="ja-JP" dirty="0"/>
              <a:t>, </a:t>
            </a:r>
            <a:r>
              <a:rPr lang="en-US" altLang="ja-JP" dirty="0" err="1"/>
              <a:t>terlembaga</a:t>
            </a:r>
            <a:r>
              <a:rPr lang="en-US" altLang="ja-JP" dirty="0"/>
              <a:t>, </a:t>
            </a:r>
            <a:r>
              <a:rPr lang="en-US" altLang="ja-JP" dirty="0" err="1"/>
              <a:t>institusi</a:t>
            </a:r>
            <a:r>
              <a:rPr lang="en-US" altLang="ja-JP" dirty="0"/>
              <a:t> media </a:t>
            </a:r>
            <a:r>
              <a:rPr lang="en-US" altLang="ja-JP" dirty="0" err="1"/>
              <a:t>kuat</a:t>
            </a:r>
            <a:r>
              <a:rPr lang="en-US" altLang="ja-JP" dirty="0"/>
              <a:t>.</a:t>
            </a:r>
            <a:endParaRPr kumimoji="1" lang="ja-JP" alt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ja-JP" dirty="0"/>
              <a:t>Test</a:t>
            </a:r>
            <a:endParaRPr kumimoji="1" lang="ja-JP" alt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/>
          </a:bodyPr>
          <a:lstStyle/>
          <a:p>
            <a:r>
              <a:rPr lang="en-US" altLang="ja-JP" dirty="0" err="1"/>
              <a:t>Komunikasi</a:t>
            </a:r>
            <a:r>
              <a:rPr lang="en-US" altLang="ja-JP" dirty="0"/>
              <a:t> </a:t>
            </a:r>
            <a:r>
              <a:rPr lang="en-US" altLang="ja-JP" dirty="0" err="1"/>
              <a:t>dua</a:t>
            </a:r>
            <a:r>
              <a:rPr lang="en-US" altLang="ja-JP" dirty="0"/>
              <a:t> </a:t>
            </a:r>
            <a:r>
              <a:rPr lang="en-US" altLang="ja-JP" dirty="0" err="1"/>
              <a:t>arah</a:t>
            </a:r>
            <a:r>
              <a:rPr lang="en-US" altLang="ja-JP" dirty="0"/>
              <a:t>, </a:t>
            </a:r>
            <a:r>
              <a:rPr lang="en-US" altLang="ja-JP" dirty="0" err="1"/>
              <a:t>interaktif</a:t>
            </a:r>
            <a:r>
              <a:rPr lang="en-US" altLang="ja-JP" dirty="0"/>
              <a:t>, </a:t>
            </a:r>
            <a:r>
              <a:rPr lang="en-US" altLang="ja-JP" dirty="0" err="1"/>
              <a:t>konvergensi</a:t>
            </a:r>
            <a:r>
              <a:rPr lang="en-US" altLang="ja-JP" dirty="0"/>
              <a:t> </a:t>
            </a:r>
            <a:endParaRPr lang="ja-JP" altLang="en-US" dirty="0"/>
          </a:p>
        </p:txBody>
      </p:sp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52918A3F-ADFF-5142-81AB-1BFD19E88FF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4760" b="14760"/>
          <a:stretch>
            <a:fillRect/>
          </a:stretch>
        </p:blipFill>
        <p:spPr/>
      </p:pic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A961541E-B325-114F-A5C5-AA1329B9C402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3"/>
          <a:srcRect t="16999" b="16999"/>
          <a:stretch>
            <a:fillRect/>
          </a:stretch>
        </p:blipFill>
        <p:spPr/>
      </p:pic>
      <p:sp>
        <p:nvSpPr>
          <p:cNvPr id="13" name="Rounded Rectangle 12"/>
          <p:cNvSpPr/>
          <p:nvPr/>
        </p:nvSpPr>
        <p:spPr>
          <a:xfrm>
            <a:off x="914105" y="2499848"/>
            <a:ext cx="2496470" cy="683795"/>
          </a:xfrm>
          <a:prstGeom prst="round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sp>
        <p:nvSpPr>
          <p:cNvPr id="14" name="Text Placeholder 8"/>
          <p:cNvSpPr txBox="1">
            <a:spLocks/>
          </p:cNvSpPr>
          <p:nvPr/>
        </p:nvSpPr>
        <p:spPr>
          <a:xfrm>
            <a:off x="1008300" y="2614224"/>
            <a:ext cx="2288345" cy="407683"/>
          </a:xfrm>
          <a:prstGeom prst="rect">
            <a:avLst/>
          </a:prstGeom>
        </p:spPr>
        <p:txBody>
          <a:bodyPr vert="horz" lIns="60960" tIns="30480" rIns="60960" bIns="30480" numCol="1" rtlCol="0" anchor="ctr">
            <a:normAutofit/>
          </a:bodyPr>
          <a:lstStyle>
            <a:lvl1pPr marL="0" indent="0" algn="ctr" defTabSz="1371417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kumimoji="1" sz="2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67" dirty="0"/>
              <a:t>Old Media</a:t>
            </a:r>
            <a:endParaRPr lang="ja-JP" altLang="en-US" sz="1867" dirty="0"/>
          </a:p>
        </p:txBody>
      </p:sp>
      <p:sp>
        <p:nvSpPr>
          <p:cNvPr id="15" name="Rounded Rectangle 14"/>
          <p:cNvSpPr/>
          <p:nvPr/>
        </p:nvSpPr>
        <p:spPr>
          <a:xfrm>
            <a:off x="6084938" y="3667992"/>
            <a:ext cx="2496470" cy="683795"/>
          </a:xfrm>
          <a:prstGeom prst="roundRect">
            <a:avLst/>
          </a:prstGeom>
          <a:solidFill>
            <a:srgbClr val="0C39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/>
          </a:p>
        </p:txBody>
      </p:sp>
      <p:sp>
        <p:nvSpPr>
          <p:cNvPr id="16" name="Text Placeholder 8"/>
          <p:cNvSpPr txBox="1">
            <a:spLocks/>
          </p:cNvSpPr>
          <p:nvPr/>
        </p:nvSpPr>
        <p:spPr>
          <a:xfrm>
            <a:off x="6179133" y="3782368"/>
            <a:ext cx="2288345" cy="407683"/>
          </a:xfrm>
          <a:prstGeom prst="rect">
            <a:avLst/>
          </a:prstGeom>
        </p:spPr>
        <p:txBody>
          <a:bodyPr vert="horz" lIns="60960" tIns="30480" rIns="60960" bIns="30480" numCol="1" rtlCol="0" anchor="ctr">
            <a:normAutofit/>
          </a:bodyPr>
          <a:lstStyle>
            <a:lvl1pPr marL="0" indent="0" algn="ctr" defTabSz="1371417" rtl="0" eaLnBrk="1" latinLnBrk="0" hangingPunct="1">
              <a:lnSpc>
                <a:spcPct val="100000"/>
              </a:lnSpc>
              <a:spcBef>
                <a:spcPts val="0"/>
              </a:spcBef>
              <a:buFontTx/>
              <a:buNone/>
              <a:defRPr kumimoji="1" sz="2800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709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417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126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2835" indent="0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397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106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2814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8523" indent="-342854" algn="l" defTabSz="1371417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67" dirty="0"/>
              <a:t>New Media</a:t>
            </a:r>
            <a:endParaRPr lang="ja-JP" altLang="en-US" sz="1867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-271355" y="3432265"/>
            <a:ext cx="12455993" cy="0"/>
          </a:xfrm>
          <a:prstGeom prst="line">
            <a:avLst/>
          </a:prstGeom>
          <a:ln w="38100" cmpd="sng">
            <a:solidFill>
              <a:srgbClr val="0B38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2067280" y="3332104"/>
            <a:ext cx="208927" cy="208927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sp>
        <p:nvSpPr>
          <p:cNvPr id="19" name="Oval 18"/>
          <p:cNvSpPr/>
          <p:nvPr/>
        </p:nvSpPr>
        <p:spPr>
          <a:xfrm>
            <a:off x="7205124" y="3334747"/>
            <a:ext cx="208927" cy="208927"/>
          </a:xfrm>
          <a:prstGeom prst="ellipse">
            <a:avLst/>
          </a:prstGeom>
          <a:solidFill>
            <a:srgbClr val="0B38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0960" tIns="30480" rIns="60960" bIns="304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en-US" sz="1200" dirty="0"/>
          </a:p>
        </p:txBody>
      </p:sp>
      <p:pic>
        <p:nvPicPr>
          <p:cNvPr id="20" name="Picture 19" descr="garis umy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7688" y="6328346"/>
            <a:ext cx="12363235" cy="85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9296"/>
      </p:ext>
    </p:extLst>
  </p:cSld>
  <p:clrMapOvr>
    <a:masterClrMapping/>
  </p:clrMapOvr>
  <p:transition spd="slow" advTm="7905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2095501" y="696913"/>
            <a:ext cx="8143875" cy="144655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4400" dirty="0"/>
              <a:t>BAGAIMANA MENJAGA DEMOKRASI DIGITAL ?</a:t>
            </a:r>
            <a:endParaRPr lang="id-ID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952596" y="4347528"/>
            <a:ext cx="8072494" cy="1938992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6000" dirty="0"/>
              <a:t>PERLU KEGIATAN  LITERASI MEDIA</a:t>
            </a:r>
            <a:endParaRPr lang="id-ID" sz="6000" dirty="0"/>
          </a:p>
        </p:txBody>
      </p:sp>
      <p:sp>
        <p:nvSpPr>
          <p:cNvPr id="7" name="Down Arrow 6"/>
          <p:cNvSpPr/>
          <p:nvPr/>
        </p:nvSpPr>
        <p:spPr>
          <a:xfrm>
            <a:off x="5238750" y="2357438"/>
            <a:ext cx="1500188" cy="1714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478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xplosion 2 4"/>
          <p:cNvSpPr/>
          <p:nvPr/>
        </p:nvSpPr>
        <p:spPr>
          <a:xfrm>
            <a:off x="3167042" y="928718"/>
            <a:ext cx="7500990" cy="5929306"/>
          </a:xfrm>
          <a:prstGeom prst="irregularSeal2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srgbClr val="FFFFFF"/>
              </a:solidFill>
            </a:endParaRPr>
          </a:p>
        </p:txBody>
      </p:sp>
      <p:sp>
        <p:nvSpPr>
          <p:cNvPr id="235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/>
              <a:t>MEDIA LITERACY</a:t>
            </a:r>
            <a:endParaRPr lang="id-ID" b="1" dirty="0"/>
          </a:p>
        </p:txBody>
      </p:sp>
      <p:sp>
        <p:nvSpPr>
          <p:cNvPr id="23558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4000"/>
              <a:t>A SET OF PERSPECTIVES THAT WE ACTIVELY USE TO EXPOSE OURSELVES TO THE MEDIA TO INTERPRET THE MEANING OF THE MESSAGES WE ENCOUNTER (JAMES POTTER, 2008: 19)</a:t>
            </a:r>
            <a:endParaRPr lang="id-ID" sz="4000"/>
          </a:p>
        </p:txBody>
      </p:sp>
      <p:pic>
        <p:nvPicPr>
          <p:cNvPr id="2050" name="Picture 2" descr="Media Literacy: 9781452206257: Communication Books @ Amazon.com">
            <a:extLst>
              <a:ext uri="{FF2B5EF4-FFF2-40B4-BE49-F238E27FC236}">
                <a16:creationId xmlns:a16="http://schemas.microsoft.com/office/drawing/2014/main" id="{42B614BB-C011-4847-8C41-F7F416898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745" y="1675230"/>
            <a:ext cx="3728402" cy="4614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529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5595938" y="3500439"/>
            <a:ext cx="5072062" cy="3286125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endParaRPr lang="id-ID">
              <a:solidFill>
                <a:srgbClr val="FFFFFF"/>
              </a:solidFill>
            </a:endParaRPr>
          </a:p>
        </p:txBody>
      </p:sp>
      <p:sp>
        <p:nvSpPr>
          <p:cNvPr id="2457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MEDIA LITERACY</a:t>
            </a:r>
            <a:endParaRPr lang="id-ID" b="1" dirty="0"/>
          </a:p>
        </p:txBody>
      </p:sp>
      <p:sp>
        <p:nvSpPr>
          <p:cNvPr id="24580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600"/>
              <a:t>The ability to choose, to understand --- within the context of content, form/style, impact, industry and production --- to question, to evaluate, to create and/or produce and to respond thoughtfully to the media we consume</a:t>
            </a:r>
            <a:r>
              <a:rPr lang="en-US" sz="3600" i="1"/>
              <a:t> (</a:t>
            </a:r>
            <a:r>
              <a:rPr lang="en-US" sz="3600"/>
              <a:t>The National Telemedia Council  dalam Silverblatt, 2008</a:t>
            </a:r>
            <a:r>
              <a:rPr lang="en-US" sz="3600" i="1"/>
              <a:t>)</a:t>
            </a:r>
            <a:endParaRPr lang="id-ID" sz="3600"/>
          </a:p>
        </p:txBody>
      </p:sp>
      <p:pic>
        <p:nvPicPr>
          <p:cNvPr id="3074" name="Picture 2" descr="Media Literacy: Keys to Interpreting Media Messages: Silverblatt, Art:  9781440831157: Amazon.com: Books">
            <a:extLst>
              <a:ext uri="{FF2B5EF4-FFF2-40B4-BE49-F238E27FC236}">
                <a16:creationId xmlns:a16="http://schemas.microsoft.com/office/drawing/2014/main" id="{BA4AD43A-A480-6448-8BEA-4E6AF3682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680" y="803186"/>
            <a:ext cx="3741404" cy="562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71415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{71178542-907C-EC42-B618-F7D66CFAA1D4}tf16401369</Template>
  <TotalTime>19</TotalTime>
  <Words>296</Words>
  <Application>Microsoft Macintosh PowerPoint</Application>
  <PresentationFormat>Widescreen</PresentationFormat>
  <Paragraphs>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 Light</vt:lpstr>
      <vt:lpstr>Open Sans</vt:lpstr>
      <vt:lpstr>Rockwell</vt:lpstr>
      <vt:lpstr>Wingdings</vt:lpstr>
      <vt:lpstr>Atlas</vt:lpstr>
      <vt:lpstr>The future starts today, not tomorrow.</vt:lpstr>
      <vt:lpstr>PowerPoint Presentation</vt:lpstr>
      <vt:lpstr>Fajar Junaedi </vt:lpstr>
      <vt:lpstr>PowerPoint Presentation</vt:lpstr>
      <vt:lpstr>New Media Character </vt:lpstr>
      <vt:lpstr>PowerPoint Presentation</vt:lpstr>
      <vt:lpstr>PowerPoint Presentation</vt:lpstr>
      <vt:lpstr>MEDIA LITERACY</vt:lpstr>
      <vt:lpstr>MEDIA LITERACY</vt:lpstr>
      <vt:lpstr>PowerPoint Presentation</vt:lpstr>
      <vt:lpstr>PowerPoint Presentation</vt:lpstr>
      <vt:lpstr>Beberapa Usulan Edukasi KISP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future starts today, not tomorrow.</dc:title>
  <dc:creator>Microsoft Office User</dc:creator>
  <cp:lastModifiedBy>Microsoft Office User</cp:lastModifiedBy>
  <cp:revision>2</cp:revision>
  <dcterms:created xsi:type="dcterms:W3CDTF">2020-08-14T23:29:04Z</dcterms:created>
  <dcterms:modified xsi:type="dcterms:W3CDTF">2020-08-14T23:48:13Z</dcterms:modified>
</cp:coreProperties>
</file>