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73" r:id="rId2"/>
    <p:sldId id="372" r:id="rId3"/>
    <p:sldId id="376" r:id="rId4"/>
    <p:sldId id="257" r:id="rId5"/>
    <p:sldId id="374" r:id="rId6"/>
    <p:sldId id="375" r:id="rId7"/>
    <p:sldId id="3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3"/>
  </p:normalViewPr>
  <p:slideViewPr>
    <p:cSldViewPr snapToGrid="0" snapToObjects="1">
      <p:cViewPr varScale="1">
        <p:scale>
          <a:sx n="104" d="100"/>
          <a:sy n="104" d="100"/>
        </p:scale>
        <p:origin x="3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5FCDD-7770-0842-AB98-7941A07A4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10DF57-6330-EB48-8D9C-903AC9ACEE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8660A-91A6-2241-A73D-6EB8AE0CF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8B4460-AEB0-AD4B-8638-1961E23C4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830F4-8CDE-8941-9A0B-A8CA833E7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4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2A95-FBE4-2E4C-94E4-72501625E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4C8600-3563-9C46-9D31-3BA639980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CCA6-BD7D-2344-8524-9F763A1A5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B89E7-0803-DF47-B1C2-98C070D79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EBF43-EB2B-6C40-97AE-03EA63A6A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8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0A74E6-A6C8-0748-BE75-9BDA340BF4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53F3CA-4812-464E-A771-0A35CC5DB3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C3DAD-4B25-334A-A5D1-33F8E0012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9456F-2AC4-B148-A819-76839D168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951AA-C3E8-184C-ABCC-8E7F22FDB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2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screen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5" y="3611265"/>
            <a:ext cx="12192001" cy="3246732"/>
          </a:xfrm>
          <a:gradFill flip="none" rotWithShape="1">
            <a:gsLst>
              <a:gs pos="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015067" y="4443908"/>
            <a:ext cx="8161867" cy="145826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237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qua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058"/>
            <a:ext cx="4340423" cy="6858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 sz="12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015067" y="1700734"/>
            <a:ext cx="3456516" cy="345653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1595814"/>
            <a:ext cx="4080933" cy="1274211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4123696"/>
            <a:ext cx="4080933" cy="1034574"/>
          </a:xfrm>
        </p:spPr>
        <p:txBody>
          <a:bodyPr anchor="b"/>
          <a:lstStyle>
            <a:lvl1pPr marL="190510" indent="-19051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accent4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0" y="2936767"/>
            <a:ext cx="4080933" cy="1043768"/>
          </a:xfrm>
        </p:spPr>
        <p:txBody>
          <a:bodyPr anchor="t"/>
          <a:lstStyle>
            <a:lvl1pPr marL="190510" indent="-19051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tx2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194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B8B52-273D-6443-A0EE-73A532B71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DA60-F255-CF4A-B2C5-04125D7CA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F6A5E-8237-C044-97B9-44685F9DE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F59387-340D-DA46-8DD2-8B49AF945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008199-1C76-364E-8086-6F781449C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4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7F130-30E5-3E43-A2EE-63757CDD8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2F0817-CB53-9C4B-B956-8DFD5BF0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C4204-14FB-5D47-97B6-A56CBC4A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0B7CC-DA78-444F-AA28-18BE552F4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1DDEF-7145-E64A-8622-D747F26BA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15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54785-E8E0-8A4F-8214-28D189016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05BF2-319B-0F42-8EC7-12DC4E30D4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2AB8BE-18D4-814F-8A02-ECB232681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32EC88-ADD0-554C-9356-D1A172B03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15FD74-F7FD-B24A-9C08-82492A049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D7CB62-F279-8445-8CF1-A9D4CEE0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2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B9C6E-7340-D24D-A1C5-33388C99F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D7D9FE-72B5-5B47-B72B-65C210050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3A737F-991F-F54F-AD2D-B871A4154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80EE52-A90D-EA49-8422-7212419B14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9073B6-D4D8-EB46-808A-684EA0F3D8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0104B9-36F6-4847-AB67-AC7236962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F5CED9-698D-984C-BC41-8CA9CE140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C26C2E-F658-4E43-9491-88B4EF7D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9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AE371-C8F9-8C4D-ACCF-BD86BF69A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DB4F74-AF72-4F4B-ACAF-9A546ED04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E3250B-0100-7F49-A033-5CE1BAE52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EA7358-4FC9-F94F-9EBA-297BD9DF8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92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2CE28A-A105-8542-A0A2-45EBC78D4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BDBA8-EFED-4040-B443-9828DA2DD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B6D670-1BDD-EF4A-8DEF-4A23BBCD3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68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0CA61-B0A7-BE45-9D9F-91A389F91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66A6B-4835-814E-AD5C-194AF26C2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677073-06A6-6549-94F9-281DFCB0A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740B76-B617-CE42-A06B-AAD5515F2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9A9B-BE3C-AE4C-B7A5-5F60E4979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A7DEEA-7BF4-E64D-9B4E-30555B399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67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4D9D4-7ADC-AD4D-9E06-3C41E7D6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D76081-DA60-C74B-BDD7-BCBB6A947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83A358-554F-4D4F-9822-2C8BCC210A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BBC55B-8706-FE41-8293-80CB4BF5E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F8EF67-F60E-5E48-B827-DEE269B0F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23386-DD48-154D-B060-536DA3704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3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74D387-0F8A-2747-AF83-E7D3A42D9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F010A-605A-C540-9975-EA68665887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F5A04-34D1-5448-8DE5-F7A1D70D74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13E8F-6D74-D249-9D7F-28F3FC5615F6}" type="datetimeFigureOut">
              <a:rPr lang="en-US" smtClean="0"/>
              <a:t>9/17/20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438D0-3D70-7A4E-9B53-62BB3CDE5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357A11-CA14-2948-B828-3CDCF158B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F173-2568-A74D-A4CB-5CC3BBCD04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6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fajarjun@umy.ac.id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0246541" y="4935745"/>
            <a:ext cx="1261705" cy="347848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r>
              <a:rPr kumimoji="1" lang="en-US" altLang="ja-JP" b="1" dirty="0" err="1">
                <a:latin typeface="Open Sans"/>
                <a:cs typeface="Open Sans"/>
              </a:rPr>
              <a:t>www.umy.ac.id</a:t>
            </a:r>
            <a:endParaRPr kumimoji="1" lang="ja-JP" altLang="en-US" b="1" dirty="0">
              <a:latin typeface="Open Sans"/>
              <a:cs typeface="Open San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The future starts today,</a:t>
            </a:r>
            <a:br>
              <a:rPr lang="en-US" altLang="ja-JP" dirty="0"/>
            </a:br>
            <a:r>
              <a:rPr lang="en-US" altLang="ja-JP" dirty="0"/>
              <a:t>not tomorrow.</a:t>
            </a:r>
            <a:endParaRPr kumimoji="1" lang="ja-JP" altLang="en-US" dirty="0"/>
          </a:p>
        </p:txBody>
      </p:sp>
      <p:pic>
        <p:nvPicPr>
          <p:cNvPr id="8" name="Picture 7" descr="cover ppt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"/>
            <a:ext cx="12192000" cy="6857143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07813" y="4935745"/>
            <a:ext cx="11400432" cy="1344661"/>
          </a:xfrm>
          <a:prstGeom prst="rect">
            <a:avLst/>
          </a:prstGeom>
        </p:spPr>
        <p:txBody>
          <a:bodyPr vert="horz" lIns="60960" tIns="30480" rIns="60960" bIns="30480" rtlCol="0" anchor="b">
            <a:normAutofit/>
          </a:bodyPr>
          <a:lstStyle>
            <a:lvl1pPr algn="ctr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5334" b="1" dirty="0">
                <a:solidFill>
                  <a:schemeClr val="tx1"/>
                </a:solidFill>
                <a:latin typeface="Open Sans"/>
                <a:cs typeface="Open Sans"/>
              </a:rPr>
              <a:t>Di </a:t>
            </a:r>
            <a:r>
              <a:rPr lang="en-US" altLang="ja-JP" sz="5334" b="1" dirty="0" err="1">
                <a:solidFill>
                  <a:schemeClr val="tx1"/>
                </a:solidFill>
                <a:latin typeface="Open Sans"/>
                <a:cs typeface="Open Sans"/>
              </a:rPr>
              <a:t>Sekitar</a:t>
            </a:r>
            <a:r>
              <a:rPr lang="en-US" altLang="ja-JP" sz="5334" b="1" dirty="0">
                <a:solidFill>
                  <a:schemeClr val="tx1"/>
                </a:solidFill>
                <a:latin typeface="Open Sans"/>
                <a:cs typeface="Open Sans"/>
              </a:rPr>
              <a:t> </a:t>
            </a:r>
            <a:r>
              <a:rPr lang="en-US" altLang="ja-JP" sz="5334" b="1" dirty="0" err="1">
                <a:solidFill>
                  <a:schemeClr val="tx1"/>
                </a:solidFill>
                <a:latin typeface="Open Sans"/>
                <a:cs typeface="Open Sans"/>
              </a:rPr>
              <a:t>Tantangan</a:t>
            </a:r>
            <a:r>
              <a:rPr lang="en-US" altLang="ja-JP" sz="5334" b="1" dirty="0">
                <a:solidFill>
                  <a:schemeClr val="tx1"/>
                </a:solidFill>
                <a:latin typeface="Open Sans"/>
                <a:cs typeface="Open Sans"/>
              </a:rPr>
              <a:t> KPID</a:t>
            </a:r>
            <a:endParaRPr lang="ja-JP" altLang="en-US" sz="5334" b="1" dirty="0">
              <a:solidFill>
                <a:schemeClr val="tx1"/>
              </a:solidFill>
              <a:latin typeface="Open Sans"/>
              <a:cs typeface="Open Sans"/>
            </a:endParaRPr>
          </a:p>
        </p:txBody>
      </p:sp>
      <p:pic>
        <p:nvPicPr>
          <p:cNvPr id="2" name="Picture 1" descr="pengakuan ok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828" y="234479"/>
            <a:ext cx="5804886" cy="8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299297"/>
      </p:ext>
    </p:extLst>
  </p:cSld>
  <p:clrMapOvr>
    <a:masterClrMapping/>
  </p:clrMapOvr>
  <p:transition spd="slow" advTm="4693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530"/>
            <a:ext cx="4363395" cy="6856942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2E718C7-21B7-7944-9F74-7A71083FD3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6" r="15596"/>
          <a:stretch>
            <a:fillRect/>
          </a:stretch>
        </p:blipFill>
        <p:spPr/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Fajar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Junaedi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6096000" y="4522573"/>
            <a:ext cx="4740876" cy="1949517"/>
          </a:xfrm>
        </p:spPr>
        <p:txBody>
          <a:bodyPr>
            <a:normAutofit/>
          </a:bodyPr>
          <a:lstStyle/>
          <a:p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facebook.com</a:t>
            </a:r>
            <a:r>
              <a:rPr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/</a:t>
            </a:r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fajarjun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twitter.com</a:t>
            </a:r>
            <a:r>
              <a:rPr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/</a:t>
            </a:r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fajarjun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Instagram.com</a:t>
            </a:r>
            <a:r>
              <a:rPr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/</a:t>
            </a:r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fajarjun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Spotify.com</a:t>
            </a:r>
            <a:r>
              <a:rPr lang="en-US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/</a:t>
            </a:r>
            <a:r>
              <a:rPr lang="en-US" altLang="ja-JP" dirty="0" err="1">
                <a:solidFill>
                  <a:srgbClr val="FF0000"/>
                </a:solidFill>
                <a:highlight>
                  <a:srgbClr val="FFFF00"/>
                </a:highlight>
              </a:rPr>
              <a:t>fajarjun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altLang="ja-JP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altLang="ja-JP" dirty="0"/>
              <a:t>Address:  </a:t>
            </a:r>
            <a:r>
              <a:rPr lang="en-US" altLang="ja-JP" dirty="0" err="1"/>
              <a:t>Perum</a:t>
            </a:r>
            <a:r>
              <a:rPr lang="en-US" altLang="ja-JP" dirty="0"/>
              <a:t> </a:t>
            </a:r>
            <a:r>
              <a:rPr lang="en-US" altLang="ja-JP" dirty="0" err="1"/>
              <a:t>Bumi</a:t>
            </a:r>
            <a:r>
              <a:rPr lang="en-US" altLang="ja-JP" dirty="0"/>
              <a:t> Citra </a:t>
            </a:r>
            <a:r>
              <a:rPr lang="en-US" altLang="ja-JP" dirty="0" err="1"/>
              <a:t>Asri</a:t>
            </a:r>
            <a:r>
              <a:rPr lang="en-US" altLang="ja-JP" dirty="0"/>
              <a:t> </a:t>
            </a:r>
          </a:p>
          <a:p>
            <a:pPr marL="0" indent="0">
              <a:buNone/>
            </a:pPr>
            <a:r>
              <a:rPr lang="en-US" altLang="ja-JP" dirty="0"/>
              <a:t>	B-11 </a:t>
            </a:r>
            <a:r>
              <a:rPr lang="en-US" altLang="ja-JP" dirty="0" err="1"/>
              <a:t>Jambidan</a:t>
            </a:r>
            <a:r>
              <a:rPr lang="en-US" altLang="ja-JP" dirty="0"/>
              <a:t>, </a:t>
            </a:r>
            <a:r>
              <a:rPr lang="en-US" altLang="ja-JP" dirty="0" err="1"/>
              <a:t>Banguntapan</a:t>
            </a:r>
            <a:r>
              <a:rPr lang="en-US" altLang="ja-JP" dirty="0"/>
              <a:t>, Bantul</a:t>
            </a:r>
          </a:p>
          <a:p>
            <a:r>
              <a:rPr lang="en-US" altLang="ja-JP" dirty="0"/>
              <a:t>Phone:  085866818889</a:t>
            </a:r>
          </a:p>
          <a:p>
            <a:r>
              <a:rPr lang="en-US" altLang="ja-JP" dirty="0"/>
              <a:t>E-mail: </a:t>
            </a:r>
            <a:r>
              <a:rPr lang="en-US" altLang="ja-JP" dirty="0">
                <a:hlinkClick r:id="rId3"/>
              </a:rPr>
              <a:t>fajarjun@umy.ac.id</a:t>
            </a:r>
            <a:endParaRPr lang="en-US" altLang="ja-JP" dirty="0"/>
          </a:p>
          <a:p>
            <a:r>
              <a:rPr lang="en-US" altLang="ja-JP" dirty="0" err="1"/>
              <a:t>Bahan</a:t>
            </a:r>
            <a:r>
              <a:rPr lang="en-US" altLang="ja-JP" dirty="0"/>
              <a:t> </a:t>
            </a:r>
            <a:r>
              <a:rPr lang="en-US" altLang="ja-JP" dirty="0" err="1"/>
              <a:t>diskusi</a:t>
            </a:r>
            <a:r>
              <a:rPr lang="en-US" altLang="ja-JP" dirty="0"/>
              <a:t> online </a:t>
            </a:r>
            <a:r>
              <a:rPr lang="en-US" altLang="ja-JP" dirty="0" err="1"/>
              <a:t>Tantangan</a:t>
            </a:r>
            <a:r>
              <a:rPr lang="en-US" altLang="ja-JP" dirty="0"/>
              <a:t> KPID DIY </a:t>
            </a:r>
            <a:r>
              <a:rPr lang="en-US" altLang="ja-JP" dirty="0" err="1"/>
              <a:t>ke</a:t>
            </a:r>
            <a:r>
              <a:rPr lang="en-US" altLang="ja-JP" dirty="0"/>
              <a:t> </a:t>
            </a:r>
            <a:r>
              <a:rPr lang="en-US" altLang="ja-JP" dirty="0" err="1"/>
              <a:t>Depan</a:t>
            </a:r>
            <a:r>
              <a:rPr lang="en-US" altLang="ja-JP" dirty="0"/>
              <a:t>, </a:t>
            </a:r>
            <a:r>
              <a:rPr lang="en-US" altLang="ja-JP"/>
              <a:t>17 September 2020</a:t>
            </a:r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12" name="Picture 11" descr="garis umy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88" y="6328346"/>
            <a:ext cx="12363235" cy="85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681879"/>
      </p:ext>
    </p:extLst>
  </p:cSld>
  <p:clrMapOvr>
    <a:masterClrMapping/>
  </p:clrMapOvr>
  <p:transition spd="slow" advTm="4802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97DAF-390E-A64F-8498-41F218AFC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Idealisme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CC254-CCB2-2344-AC45-DC905CCB8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 err="1"/>
              <a:t>Pasal</a:t>
            </a:r>
            <a:r>
              <a:rPr lang="en-ID" dirty="0"/>
              <a:t> 2 UU 32/2002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Penyiaran</a:t>
            </a:r>
            <a:r>
              <a:rPr lang="en-ID" dirty="0"/>
              <a:t> </a:t>
            </a:r>
            <a:r>
              <a:rPr lang="en-ID" dirty="0" err="1"/>
              <a:t>menegaskan</a:t>
            </a:r>
            <a:r>
              <a:rPr lang="en-ID" dirty="0"/>
              <a:t> </a:t>
            </a:r>
            <a:r>
              <a:rPr lang="en-ID" dirty="0" err="1"/>
              <a:t>penyiaran</a:t>
            </a:r>
            <a:r>
              <a:rPr lang="en-ID" dirty="0"/>
              <a:t> </a:t>
            </a:r>
            <a:r>
              <a:rPr lang="en-ID" dirty="0" err="1"/>
              <a:t>diselenggarakan</a:t>
            </a:r>
            <a:r>
              <a:rPr lang="en-ID" dirty="0"/>
              <a:t> </a:t>
            </a:r>
            <a:r>
              <a:rPr lang="en-ID" dirty="0" err="1"/>
              <a:t>berdasarkan</a:t>
            </a:r>
            <a:r>
              <a:rPr lang="en-ID" dirty="0"/>
              <a:t> Pancasila dan UUD </a:t>
            </a:r>
            <a:r>
              <a:rPr lang="en-ID" dirty="0" err="1"/>
              <a:t>Tahun</a:t>
            </a:r>
            <a:r>
              <a:rPr lang="en-ID" dirty="0"/>
              <a:t> 1945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asas</a:t>
            </a:r>
            <a:r>
              <a:rPr lang="en-ID" dirty="0"/>
              <a:t> </a:t>
            </a:r>
            <a:r>
              <a:rPr lang="en-ID" dirty="0" err="1"/>
              <a:t>manfaat</a:t>
            </a:r>
            <a:r>
              <a:rPr lang="en-ID" dirty="0"/>
              <a:t>, </a:t>
            </a:r>
            <a:r>
              <a:rPr lang="en-ID" dirty="0" err="1"/>
              <a:t>adil</a:t>
            </a:r>
            <a:r>
              <a:rPr lang="en-ID" dirty="0"/>
              <a:t> dan </a:t>
            </a:r>
            <a:r>
              <a:rPr lang="en-ID" dirty="0" err="1"/>
              <a:t>merata</a:t>
            </a:r>
            <a:r>
              <a:rPr lang="en-ID" dirty="0"/>
              <a:t>, </a:t>
            </a:r>
            <a:r>
              <a:rPr lang="en-ID" dirty="0" err="1"/>
              <a:t>kepastian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, </a:t>
            </a:r>
            <a:r>
              <a:rPr lang="en-ID" dirty="0" err="1"/>
              <a:t>keamanan</a:t>
            </a:r>
            <a:r>
              <a:rPr lang="en-ID" dirty="0"/>
              <a:t>, </a:t>
            </a:r>
            <a:r>
              <a:rPr lang="en-ID" dirty="0" err="1"/>
              <a:t>keberagaman</a:t>
            </a:r>
            <a:r>
              <a:rPr lang="en-ID" dirty="0"/>
              <a:t>, </a:t>
            </a:r>
            <a:r>
              <a:rPr lang="en-ID" dirty="0" err="1"/>
              <a:t>kemitraan</a:t>
            </a:r>
            <a:r>
              <a:rPr lang="en-ID" dirty="0"/>
              <a:t>, </a:t>
            </a:r>
            <a:r>
              <a:rPr lang="en-ID" dirty="0" err="1"/>
              <a:t>etika</a:t>
            </a:r>
            <a:r>
              <a:rPr lang="en-ID" dirty="0"/>
              <a:t>, </a:t>
            </a:r>
            <a:r>
              <a:rPr lang="en-ID" dirty="0" err="1"/>
              <a:t>kemandirian</a:t>
            </a:r>
            <a:r>
              <a:rPr lang="en-ID" dirty="0"/>
              <a:t>, </a:t>
            </a:r>
            <a:r>
              <a:rPr lang="en-ID" dirty="0" err="1"/>
              <a:t>kebebasan</a:t>
            </a:r>
            <a:r>
              <a:rPr lang="en-ID" dirty="0"/>
              <a:t>, dan </a:t>
            </a:r>
            <a:r>
              <a:rPr lang="en-ID" dirty="0" err="1"/>
              <a:t>tanggung</a:t>
            </a:r>
            <a:r>
              <a:rPr lang="en-ID" dirty="0"/>
              <a:t> </a:t>
            </a:r>
            <a:r>
              <a:rPr lang="en-ID" dirty="0" err="1"/>
              <a:t>jawab</a:t>
            </a:r>
            <a:r>
              <a:rPr lang="en-ID" dirty="0"/>
              <a:t>. </a:t>
            </a:r>
          </a:p>
          <a:p>
            <a:pPr marL="0" indent="0">
              <a:buNone/>
            </a:pPr>
            <a:br>
              <a:rPr lang="en-ID" b="1" dirty="0"/>
            </a:br>
            <a:endParaRPr lang="en-ID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60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97DAF-390E-A64F-8498-41F218AFC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Riset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KPID di </a:t>
            </a:r>
            <a:r>
              <a:rPr lang="en-US" dirty="0" err="1"/>
              <a:t>Berbagai</a:t>
            </a:r>
            <a:r>
              <a:rPr lang="en-US" dirty="0"/>
              <a:t> Daerah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CC254-CCB2-2344-AC45-DC905CCB8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/>
              <a:t>Pada KPID Sulawesi Tengah.</a:t>
            </a:r>
          </a:p>
          <a:p>
            <a:r>
              <a:rPr lang="en-ID" dirty="0"/>
              <a:t>Internal KPID </a:t>
            </a:r>
            <a:r>
              <a:rPr lang="en-ID" dirty="0" err="1"/>
              <a:t>sendiri</a:t>
            </a:r>
            <a:r>
              <a:rPr lang="en-ID" dirty="0"/>
              <a:t> </a:t>
            </a:r>
            <a:r>
              <a:rPr lang="en-ID" dirty="0" err="1"/>
              <a:t>mempunyai</a:t>
            </a:r>
            <a:r>
              <a:rPr lang="en-ID" dirty="0"/>
              <a:t> </a:t>
            </a:r>
            <a:r>
              <a:rPr lang="en-ID" dirty="0" err="1"/>
              <a:t>kendala</a:t>
            </a:r>
            <a:r>
              <a:rPr lang="en-ID" dirty="0"/>
              <a:t> dan </a:t>
            </a:r>
            <a:r>
              <a:rPr lang="en-ID" dirty="0" err="1"/>
              <a:t>hambatan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menjalankan</a:t>
            </a:r>
            <a:r>
              <a:rPr lang="en-ID" dirty="0"/>
              <a:t> </a:t>
            </a:r>
            <a:r>
              <a:rPr lang="en-ID" dirty="0" err="1"/>
              <a:t>pengawasan</a:t>
            </a:r>
            <a:r>
              <a:rPr lang="en-ID" dirty="0"/>
              <a:t> </a:t>
            </a:r>
            <a:r>
              <a:rPr lang="en-ID" dirty="0" err="1"/>
              <a:t>sistem</a:t>
            </a:r>
            <a:r>
              <a:rPr lang="en-ID" dirty="0"/>
              <a:t> </a:t>
            </a:r>
            <a:r>
              <a:rPr lang="en-ID" dirty="0" err="1"/>
              <a:t>penyiaran</a:t>
            </a:r>
            <a:r>
              <a:rPr lang="en-ID" dirty="0"/>
              <a:t>. </a:t>
            </a:r>
          </a:p>
          <a:p>
            <a:r>
              <a:rPr lang="en-ID" dirty="0" err="1"/>
              <a:t>pengawasan</a:t>
            </a:r>
            <a:r>
              <a:rPr lang="en-ID" dirty="0"/>
              <a:t> pada </a:t>
            </a:r>
            <a:r>
              <a:rPr lang="en-ID" dirty="0" err="1"/>
              <a:t>sistem</a:t>
            </a:r>
            <a:r>
              <a:rPr lang="en-ID" dirty="0"/>
              <a:t> </a:t>
            </a:r>
            <a:r>
              <a:rPr lang="en-ID" dirty="0" err="1"/>
              <a:t>penyiaran</a:t>
            </a:r>
            <a:r>
              <a:rPr lang="en-ID" dirty="0"/>
              <a:t> di Sulawesi Tengah </a:t>
            </a:r>
            <a:r>
              <a:rPr lang="en-ID" dirty="0" err="1"/>
              <a:t>hanya</a:t>
            </a:r>
            <a:r>
              <a:rPr lang="en-ID" dirty="0"/>
              <a:t> </a:t>
            </a:r>
            <a:r>
              <a:rPr lang="en-ID" dirty="0" err="1"/>
              <a:t>berupa</a:t>
            </a:r>
            <a:r>
              <a:rPr lang="en-ID" dirty="0"/>
              <a:t> </a:t>
            </a:r>
            <a:r>
              <a:rPr lang="en-ID" dirty="0" err="1"/>
              <a:t>aduan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masyarakat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pelanggaran</a:t>
            </a:r>
            <a:r>
              <a:rPr lang="en-ID" dirty="0"/>
              <a:t>- </a:t>
            </a:r>
            <a:r>
              <a:rPr lang="en-ID" dirty="0" err="1"/>
              <a:t>pelanggaran</a:t>
            </a:r>
            <a:r>
              <a:rPr lang="en-ID" dirty="0"/>
              <a:t> yang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lembaga</a:t>
            </a:r>
            <a:r>
              <a:rPr lang="en-ID" dirty="0"/>
              <a:t> </a:t>
            </a:r>
            <a:r>
              <a:rPr lang="en-ID" dirty="0" err="1"/>
              <a:t>penyiaran</a:t>
            </a:r>
            <a:r>
              <a:rPr lang="en-ID" dirty="0"/>
              <a:t> (</a:t>
            </a:r>
            <a:r>
              <a:rPr lang="en-ID" dirty="0" err="1"/>
              <a:t>Irzha</a:t>
            </a:r>
            <a:r>
              <a:rPr lang="en-ID" dirty="0"/>
              <a:t> </a:t>
            </a:r>
            <a:r>
              <a:rPr lang="en-ID" dirty="0" err="1"/>
              <a:t>Friskanov</a:t>
            </a:r>
            <a:r>
              <a:rPr lang="en-ID" dirty="0"/>
              <a:t>, </a:t>
            </a:r>
            <a:r>
              <a:rPr lang="en-ID" dirty="0" err="1"/>
              <a:t>Jurnal</a:t>
            </a:r>
            <a:r>
              <a:rPr lang="en-ID" dirty="0"/>
              <a:t> </a:t>
            </a:r>
            <a:r>
              <a:rPr lang="en-ID" dirty="0" err="1"/>
              <a:t>Renaisans</a:t>
            </a:r>
            <a:r>
              <a:rPr lang="en-ID" dirty="0"/>
              <a:t> No. 1 Vol. 1  2016 </a:t>
            </a:r>
          </a:p>
          <a:p>
            <a:pPr marL="0" indent="0">
              <a:buNone/>
            </a:pPr>
            <a:br>
              <a:rPr lang="en-ID" b="1" dirty="0"/>
            </a:br>
            <a:endParaRPr lang="en-ID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252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97DAF-390E-A64F-8498-41F218AFC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Riset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KPID di </a:t>
            </a:r>
            <a:r>
              <a:rPr lang="en-US" dirty="0" err="1"/>
              <a:t>Berbagai</a:t>
            </a:r>
            <a:r>
              <a:rPr lang="en-US" dirty="0"/>
              <a:t> Daerah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CC254-CCB2-2344-AC45-DC905CCB8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D" dirty="0"/>
              <a:t>Pada KPID DIY</a:t>
            </a:r>
          </a:p>
          <a:p>
            <a:r>
              <a:rPr lang="en-ID" dirty="0" err="1"/>
              <a:t>Perkembangan</a:t>
            </a:r>
            <a:r>
              <a:rPr lang="en-ID" dirty="0"/>
              <a:t> </a:t>
            </a:r>
            <a:r>
              <a:rPr lang="en-ID" dirty="0" err="1"/>
              <a:t>sebagian</a:t>
            </a:r>
            <a:r>
              <a:rPr lang="en-ID" dirty="0"/>
              <a:t> </a:t>
            </a:r>
            <a:r>
              <a:rPr lang="en-ID" dirty="0" err="1"/>
              <a:t>besar</a:t>
            </a:r>
            <a:r>
              <a:rPr lang="en-ID" dirty="0"/>
              <a:t> </a:t>
            </a:r>
            <a:r>
              <a:rPr lang="en-ID" dirty="0" err="1"/>
              <a:t>stasiun</a:t>
            </a:r>
            <a:r>
              <a:rPr lang="en-ID" dirty="0"/>
              <a:t> </a:t>
            </a:r>
            <a:r>
              <a:rPr lang="en-ID" dirty="0" err="1"/>
              <a:t>televisi</a:t>
            </a:r>
            <a:r>
              <a:rPr lang="en-ID" dirty="0"/>
              <a:t> </a:t>
            </a:r>
            <a:r>
              <a:rPr lang="en-ID" dirty="0" err="1"/>
              <a:t>berjaringan</a:t>
            </a:r>
            <a:r>
              <a:rPr lang="en-ID" dirty="0"/>
              <a:t> yang </a:t>
            </a:r>
            <a:r>
              <a:rPr lang="en-ID" dirty="0" err="1"/>
              <a:t>ada</a:t>
            </a:r>
            <a:r>
              <a:rPr lang="en-ID" dirty="0"/>
              <a:t> di Yogyakarta </a:t>
            </a:r>
            <a:r>
              <a:rPr lang="en-ID" dirty="0" err="1"/>
              <a:t>belum</a:t>
            </a:r>
            <a:r>
              <a:rPr lang="en-ID" dirty="0"/>
              <a:t> </a:t>
            </a:r>
            <a:r>
              <a:rPr lang="en-ID" dirty="0" err="1"/>
              <a:t>sepenuhnya</a:t>
            </a:r>
            <a:r>
              <a:rPr lang="en-ID" dirty="0"/>
              <a:t>  </a:t>
            </a:r>
            <a:r>
              <a:rPr lang="en-ID" dirty="0" err="1"/>
              <a:t>memenuhi</a:t>
            </a:r>
            <a:r>
              <a:rPr lang="en-ID" dirty="0"/>
              <a:t> </a:t>
            </a:r>
            <a:r>
              <a:rPr lang="en-ID" dirty="0" err="1"/>
              <a:t>kebutuhan</a:t>
            </a:r>
            <a:r>
              <a:rPr lang="en-ID" dirty="0"/>
              <a:t> </a:t>
            </a:r>
            <a:r>
              <a:rPr lang="en-ID" dirty="0" err="1"/>
              <a:t>masyarakat</a:t>
            </a:r>
            <a:r>
              <a:rPr lang="en-ID" dirty="0"/>
              <a:t> </a:t>
            </a:r>
            <a:r>
              <a:rPr lang="en-ID" dirty="0" err="1"/>
              <a:t>lokal</a:t>
            </a:r>
            <a:r>
              <a:rPr lang="en-ID" dirty="0"/>
              <a:t> </a:t>
            </a:r>
            <a:r>
              <a:rPr lang="en-ID" dirty="0" err="1"/>
              <a:t>seperti</a:t>
            </a:r>
            <a:r>
              <a:rPr lang="en-ID" dirty="0"/>
              <a:t> yang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diatur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peraturan-perundangan</a:t>
            </a:r>
            <a:r>
              <a:rPr lang="en-ID" dirty="0"/>
              <a:t> </a:t>
            </a:r>
            <a:r>
              <a:rPr lang="en-ID" dirty="0" err="1"/>
              <a:t>maupun</a:t>
            </a:r>
            <a:r>
              <a:rPr lang="en-ID" dirty="0"/>
              <a:t> </a:t>
            </a:r>
            <a:r>
              <a:rPr lang="en-ID" dirty="0" err="1"/>
              <a:t>Perda</a:t>
            </a:r>
            <a:r>
              <a:rPr lang="en-ID" dirty="0"/>
              <a:t> DIY No. 13 </a:t>
            </a:r>
            <a:r>
              <a:rPr lang="en-ID" dirty="0" err="1"/>
              <a:t>Tahun</a:t>
            </a:r>
            <a:r>
              <a:rPr lang="en-ID" dirty="0"/>
              <a:t> 2016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Penyelenggaraan</a:t>
            </a:r>
            <a:r>
              <a:rPr lang="en-ID" dirty="0"/>
              <a:t> </a:t>
            </a:r>
            <a:r>
              <a:rPr lang="en-ID" dirty="0" err="1"/>
              <a:t>Penyiaran</a:t>
            </a:r>
            <a:r>
              <a:rPr lang="en-ID" dirty="0"/>
              <a:t>.</a:t>
            </a:r>
          </a:p>
          <a:p>
            <a:r>
              <a:rPr lang="en-ID" dirty="0"/>
              <a:t> Hal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terlihat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masih</a:t>
            </a:r>
            <a:r>
              <a:rPr lang="en-ID" dirty="0"/>
              <a:t> </a:t>
            </a:r>
            <a:r>
              <a:rPr lang="en-ID" dirty="0" err="1"/>
              <a:t>banyaknya</a:t>
            </a:r>
            <a:r>
              <a:rPr lang="en-ID" dirty="0"/>
              <a:t> </a:t>
            </a:r>
            <a:r>
              <a:rPr lang="en-ID" dirty="0" err="1"/>
              <a:t>stasiun</a:t>
            </a:r>
            <a:r>
              <a:rPr lang="en-ID" dirty="0"/>
              <a:t> </a:t>
            </a:r>
            <a:r>
              <a:rPr lang="en-ID" dirty="0" err="1"/>
              <a:t>televisi</a:t>
            </a:r>
            <a:r>
              <a:rPr lang="en-ID" dirty="0"/>
              <a:t> </a:t>
            </a:r>
            <a:r>
              <a:rPr lang="en-ID" dirty="0" err="1"/>
              <a:t>berjaringan</a:t>
            </a:r>
            <a:r>
              <a:rPr lang="en-ID" dirty="0"/>
              <a:t> yang </a:t>
            </a:r>
            <a:r>
              <a:rPr lang="en-ID" dirty="0" err="1"/>
              <a:t>belum</a:t>
            </a:r>
            <a:r>
              <a:rPr lang="en-ID" dirty="0"/>
              <a:t> </a:t>
            </a:r>
            <a:r>
              <a:rPr lang="en-ID" dirty="0" err="1"/>
              <a:t>memenuhi</a:t>
            </a:r>
            <a:r>
              <a:rPr lang="en-ID" dirty="0"/>
              <a:t> </a:t>
            </a:r>
            <a:r>
              <a:rPr lang="en-ID" dirty="0" err="1"/>
              <a:t>kewajiban</a:t>
            </a:r>
            <a:r>
              <a:rPr lang="en-ID" dirty="0"/>
              <a:t> </a:t>
            </a:r>
            <a:r>
              <a:rPr lang="en-ID" dirty="0" err="1"/>
              <a:t>menyiarkan</a:t>
            </a:r>
            <a:r>
              <a:rPr lang="en-ID" dirty="0"/>
              <a:t> program </a:t>
            </a:r>
            <a:r>
              <a:rPr lang="en-ID" dirty="0" err="1"/>
              <a:t>siaran</a:t>
            </a:r>
            <a:r>
              <a:rPr lang="en-ID" dirty="0"/>
              <a:t> </a:t>
            </a:r>
            <a:r>
              <a:rPr lang="en-ID" dirty="0" err="1"/>
              <a:t>lokal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durasi</a:t>
            </a:r>
            <a:r>
              <a:rPr lang="en-ID" dirty="0"/>
              <a:t> minimal 10%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durasi</a:t>
            </a:r>
            <a:r>
              <a:rPr lang="en-ID" dirty="0"/>
              <a:t> </a:t>
            </a:r>
            <a:r>
              <a:rPr lang="en-ID" dirty="0" err="1"/>
              <a:t>siar</a:t>
            </a:r>
            <a:r>
              <a:rPr lang="en-ID" dirty="0"/>
              <a:t> per </a:t>
            </a:r>
            <a:r>
              <a:rPr lang="en-ID" dirty="0" err="1"/>
              <a:t>hari</a:t>
            </a:r>
            <a:r>
              <a:rPr lang="en-ID" dirty="0"/>
              <a:t> pada jam 05.00 </a:t>
            </a:r>
            <a:r>
              <a:rPr lang="en-ID" dirty="0" err="1"/>
              <a:t>sampai</a:t>
            </a:r>
            <a:r>
              <a:rPr lang="en-ID" dirty="0"/>
              <a:t> 22.00 WIB </a:t>
            </a:r>
            <a:r>
              <a:rPr lang="en-ID" dirty="0" err="1"/>
              <a:t>seperti</a:t>
            </a:r>
            <a:r>
              <a:rPr lang="en-ID" dirty="0"/>
              <a:t> yang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diatur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pasal</a:t>
            </a:r>
            <a:r>
              <a:rPr lang="en-ID" dirty="0"/>
              <a:t> 16.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06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869B1-C171-8E43-83E0-43BF4487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Riset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KPID di </a:t>
            </a:r>
            <a:r>
              <a:rPr lang="en-US" dirty="0" err="1"/>
              <a:t>Berbagai</a:t>
            </a:r>
            <a:r>
              <a:rPr lang="en-US" dirty="0"/>
              <a:t> Daerah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06C84-03C3-5047-AC2D-BD04D6D023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 err="1"/>
              <a:t>Sebagai</a:t>
            </a:r>
            <a:r>
              <a:rPr lang="en-ID" dirty="0"/>
              <a:t> Lembaga negara yang </a:t>
            </a:r>
            <a:r>
              <a:rPr lang="en-ID" dirty="0" err="1"/>
              <a:t>bergerak</a:t>
            </a:r>
            <a:r>
              <a:rPr lang="en-ID" dirty="0"/>
              <a:t> di </a:t>
            </a:r>
            <a:r>
              <a:rPr lang="en-ID" dirty="0" err="1"/>
              <a:t>bidang</a:t>
            </a:r>
            <a:r>
              <a:rPr lang="en-ID" dirty="0"/>
              <a:t> </a:t>
            </a:r>
            <a:r>
              <a:rPr lang="en-ID" dirty="0" err="1"/>
              <a:t>penyiaran</a:t>
            </a:r>
            <a:r>
              <a:rPr lang="en-ID" dirty="0"/>
              <a:t> KPID DIY </a:t>
            </a:r>
            <a:r>
              <a:rPr lang="en-ID" dirty="0" err="1"/>
              <a:t>masih</a:t>
            </a:r>
            <a:r>
              <a:rPr lang="en-ID" dirty="0"/>
              <a:t> </a:t>
            </a:r>
            <a:r>
              <a:rPr lang="en-ID" dirty="0" err="1"/>
              <a:t>belum</a:t>
            </a:r>
            <a:r>
              <a:rPr lang="en-ID" dirty="0"/>
              <a:t> </a:t>
            </a:r>
            <a:r>
              <a:rPr lang="en-ID" dirty="0" err="1"/>
              <a:t>tegas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menanggapi</a:t>
            </a:r>
            <a:r>
              <a:rPr lang="en-ID" dirty="0"/>
              <a:t> </a:t>
            </a:r>
            <a:r>
              <a:rPr lang="en-ID" dirty="0" err="1"/>
              <a:t>aduan</a:t>
            </a:r>
            <a:r>
              <a:rPr lang="en-ID" dirty="0"/>
              <a:t> yang di </a:t>
            </a:r>
            <a:r>
              <a:rPr lang="en-ID" dirty="0" err="1"/>
              <a:t>kirimkan</a:t>
            </a:r>
            <a:r>
              <a:rPr lang="en-ID" dirty="0"/>
              <a:t> oleh </a:t>
            </a:r>
            <a:r>
              <a:rPr lang="en-ID" dirty="0" err="1"/>
              <a:t>masyarakat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stasiun</a:t>
            </a:r>
            <a:r>
              <a:rPr lang="en-ID" dirty="0"/>
              <a:t> </a:t>
            </a:r>
            <a:r>
              <a:rPr lang="en-ID" dirty="0" err="1"/>
              <a:t>televisi</a:t>
            </a:r>
            <a:r>
              <a:rPr lang="en-ID" dirty="0"/>
              <a:t> yang </a:t>
            </a:r>
            <a:r>
              <a:rPr lang="en-ID" dirty="0" err="1"/>
              <a:t>menayangkan</a:t>
            </a:r>
            <a:r>
              <a:rPr lang="en-ID" dirty="0"/>
              <a:t> </a:t>
            </a:r>
            <a:r>
              <a:rPr lang="en-ID" dirty="0" err="1"/>
              <a:t>konten</a:t>
            </a:r>
            <a:r>
              <a:rPr lang="en-ID" dirty="0"/>
              <a:t> yang </a:t>
            </a:r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masyarakat</a:t>
            </a:r>
            <a:r>
              <a:rPr lang="en-ID" dirty="0"/>
              <a:t> </a:t>
            </a:r>
            <a:r>
              <a:rPr lang="en-ID" dirty="0" err="1"/>
              <a:t>merugikan</a:t>
            </a:r>
            <a:r>
              <a:rPr lang="en-ID" dirty="0"/>
              <a:t>. </a:t>
            </a:r>
          </a:p>
          <a:p>
            <a:r>
              <a:rPr lang="en-ID" dirty="0" err="1"/>
              <a:t>Anggapan</a:t>
            </a:r>
            <a:r>
              <a:rPr lang="en-ID" dirty="0"/>
              <a:t> </a:t>
            </a:r>
            <a:r>
              <a:rPr lang="en-ID" dirty="0" err="1"/>
              <a:t>bahwa</a:t>
            </a:r>
            <a:r>
              <a:rPr lang="en-ID" dirty="0"/>
              <a:t> </a:t>
            </a:r>
            <a:r>
              <a:rPr lang="en-ID" dirty="0" err="1"/>
              <a:t>masyarakat</a:t>
            </a:r>
            <a:r>
              <a:rPr lang="en-ID" dirty="0"/>
              <a:t> DIY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masyarakat</a:t>
            </a:r>
            <a:r>
              <a:rPr lang="en-ID" dirty="0"/>
              <a:t> yang </a:t>
            </a:r>
            <a:r>
              <a:rPr lang="en-ID" dirty="0" err="1"/>
              <a:t>sangat</a:t>
            </a:r>
            <a:r>
              <a:rPr lang="en-ID" dirty="0"/>
              <a:t> </a:t>
            </a:r>
            <a:r>
              <a:rPr lang="en-ID" dirty="0" err="1"/>
              <a:t>kritis</a:t>
            </a:r>
            <a:r>
              <a:rPr lang="en-ID" dirty="0"/>
              <a:t> </a:t>
            </a:r>
            <a:r>
              <a:rPr lang="en-ID" dirty="0" err="1"/>
              <a:t>ternyata</a:t>
            </a:r>
            <a:r>
              <a:rPr lang="en-ID" dirty="0"/>
              <a:t> </a:t>
            </a:r>
            <a:r>
              <a:rPr lang="en-ID" dirty="0" err="1"/>
              <a:t>belum</a:t>
            </a:r>
            <a:r>
              <a:rPr lang="en-ID" dirty="0"/>
              <a:t> </a:t>
            </a:r>
            <a:r>
              <a:rPr lang="en-ID" dirty="0" err="1"/>
              <a:t>tercermin</a:t>
            </a:r>
            <a:r>
              <a:rPr lang="en-ID" dirty="0"/>
              <a:t>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minimnya</a:t>
            </a:r>
            <a:r>
              <a:rPr lang="en-ID" dirty="0"/>
              <a:t> </a:t>
            </a:r>
            <a:r>
              <a:rPr lang="en-ID" dirty="0" err="1"/>
              <a:t>partisipasi</a:t>
            </a:r>
            <a:r>
              <a:rPr lang="en-ID" dirty="0"/>
              <a:t> </a:t>
            </a:r>
            <a:r>
              <a:rPr lang="en-ID" dirty="0" err="1"/>
              <a:t>masyarakat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melakukan</a:t>
            </a:r>
            <a:r>
              <a:rPr lang="en-ID" dirty="0"/>
              <a:t> </a:t>
            </a:r>
            <a:r>
              <a:rPr lang="en-ID" dirty="0" err="1"/>
              <a:t>aduan</a:t>
            </a:r>
            <a:r>
              <a:rPr lang="en-ID" dirty="0"/>
              <a:t> (Abi </a:t>
            </a:r>
            <a:r>
              <a:rPr lang="en-ID" dirty="0" err="1"/>
              <a:t>Hamdalah</a:t>
            </a:r>
            <a:r>
              <a:rPr lang="en-ID" dirty="0"/>
              <a:t> dan </a:t>
            </a:r>
            <a:r>
              <a:rPr lang="en-ID" dirty="0" err="1"/>
              <a:t>Sunarno</a:t>
            </a:r>
            <a:r>
              <a:rPr lang="en-ID" dirty="0"/>
              <a:t>, </a:t>
            </a:r>
            <a:r>
              <a:rPr lang="en-ID" dirty="0" err="1"/>
              <a:t>Jurnal</a:t>
            </a:r>
            <a:r>
              <a:rPr lang="en-ID" dirty="0"/>
              <a:t> Media Law and Sharia, Vol. 1 No. 1, 2019)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736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99C9-6244-0B45-9B77-F7DD42206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Riset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KPID di </a:t>
            </a:r>
            <a:r>
              <a:rPr lang="en-US" dirty="0" err="1"/>
              <a:t>Berbagai</a:t>
            </a:r>
            <a:r>
              <a:rPr lang="en-US" dirty="0"/>
              <a:t> Daerah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6711E-5365-C846-B074-8FF00ACD8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/>
              <a:t>Pada KPID </a:t>
            </a:r>
            <a:r>
              <a:rPr lang="en-ID" dirty="0" err="1"/>
              <a:t>Jawa</a:t>
            </a:r>
            <a:r>
              <a:rPr lang="en-ID" dirty="0"/>
              <a:t> Timur.</a:t>
            </a:r>
          </a:p>
          <a:p>
            <a:r>
              <a:rPr lang="en-ID" dirty="0" err="1"/>
              <a:t>Pelaksanaan</a:t>
            </a:r>
            <a:r>
              <a:rPr lang="en-ID" dirty="0"/>
              <a:t> </a:t>
            </a:r>
            <a:r>
              <a:rPr lang="en-ID" dirty="0" err="1"/>
              <a:t>fungsi</a:t>
            </a:r>
            <a:r>
              <a:rPr lang="en-ID" dirty="0"/>
              <a:t> </a:t>
            </a:r>
            <a:r>
              <a:rPr lang="en-ID" dirty="0" err="1"/>
              <a:t>pengawasan</a:t>
            </a:r>
            <a:r>
              <a:rPr lang="en-ID" dirty="0"/>
              <a:t> KPID </a:t>
            </a:r>
            <a:r>
              <a:rPr lang="en-ID" dirty="0" err="1"/>
              <a:t>masih</a:t>
            </a:r>
            <a:r>
              <a:rPr lang="en-ID" dirty="0"/>
              <a:t>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menghadapi</a:t>
            </a:r>
            <a:r>
              <a:rPr lang="en-ID" dirty="0"/>
              <a:t> </a:t>
            </a:r>
            <a:r>
              <a:rPr lang="en-ID" dirty="0" err="1"/>
              <a:t>hambatan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sisi</a:t>
            </a:r>
            <a:r>
              <a:rPr lang="en-ID" dirty="0"/>
              <a:t> </a:t>
            </a:r>
            <a:r>
              <a:rPr lang="en-ID" dirty="0" err="1"/>
              <a:t>sumberdaya</a:t>
            </a:r>
            <a:r>
              <a:rPr lang="en-ID" dirty="0"/>
              <a:t>, </a:t>
            </a:r>
            <a:r>
              <a:rPr lang="en-ID" dirty="0" err="1"/>
              <a:t>sarana</a:t>
            </a:r>
            <a:r>
              <a:rPr lang="en-ID" dirty="0"/>
              <a:t> </a:t>
            </a:r>
            <a:r>
              <a:rPr lang="en-ID" dirty="0" err="1"/>
              <a:t>prasarana</a:t>
            </a:r>
            <a:r>
              <a:rPr lang="en-ID" dirty="0"/>
              <a:t>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tantangan</a:t>
            </a:r>
            <a:r>
              <a:rPr lang="en-ID" dirty="0"/>
              <a:t> </a:t>
            </a:r>
            <a:r>
              <a:rPr lang="en-ID" dirty="0" err="1"/>
              <a:t>kepentingan</a:t>
            </a:r>
            <a:r>
              <a:rPr lang="en-ID" dirty="0"/>
              <a:t> </a:t>
            </a:r>
            <a:r>
              <a:rPr lang="en-ID" dirty="0" err="1"/>
              <a:t>industri</a:t>
            </a:r>
            <a:r>
              <a:rPr lang="en-ID" dirty="0"/>
              <a:t> </a:t>
            </a:r>
            <a:r>
              <a:rPr lang="en-ID" dirty="0" err="1"/>
              <a:t>penyiaran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penegakan</a:t>
            </a:r>
            <a:r>
              <a:rPr lang="en-ID" dirty="0"/>
              <a:t> </a:t>
            </a:r>
            <a:r>
              <a:rPr lang="en-ID" dirty="0" err="1"/>
              <a:t>hukum</a:t>
            </a:r>
            <a:r>
              <a:rPr lang="en-ID" dirty="0"/>
              <a:t> (Nur </a:t>
            </a:r>
            <a:r>
              <a:rPr lang="en-ID" dirty="0" err="1"/>
              <a:t>Fathin</a:t>
            </a:r>
            <a:r>
              <a:rPr lang="en-ID" dirty="0"/>
              <a:t> </a:t>
            </a:r>
            <a:r>
              <a:rPr lang="en-ID" dirty="0" err="1"/>
              <a:t>Luaylik</a:t>
            </a:r>
            <a:r>
              <a:rPr lang="en-ID" dirty="0"/>
              <a:t> dan </a:t>
            </a:r>
            <a:r>
              <a:rPr lang="en-ID" dirty="0" err="1"/>
              <a:t>Nanik</a:t>
            </a:r>
            <a:r>
              <a:rPr lang="en-ID" dirty="0"/>
              <a:t> </a:t>
            </a:r>
            <a:r>
              <a:rPr lang="en-ID" dirty="0" err="1"/>
              <a:t>Kusumiati</a:t>
            </a:r>
            <a:r>
              <a:rPr lang="en-ID" dirty="0"/>
              <a:t> </a:t>
            </a:r>
            <a:r>
              <a:rPr lang="en-ID" dirty="0" err="1"/>
              <a:t>Hudaya</a:t>
            </a:r>
            <a:r>
              <a:rPr lang="en-ID" dirty="0"/>
              <a:t>, </a:t>
            </a:r>
            <a:r>
              <a:rPr lang="en-ID" dirty="0" err="1"/>
              <a:t>Jurnal</a:t>
            </a:r>
            <a:r>
              <a:rPr lang="en-ID" dirty="0"/>
              <a:t> </a:t>
            </a:r>
            <a:r>
              <a:rPr lang="en-ID" dirty="0" err="1"/>
              <a:t>Reformasi</a:t>
            </a:r>
            <a:r>
              <a:rPr lang="en-ID" dirty="0"/>
              <a:t> Volume 8 </a:t>
            </a:r>
            <a:r>
              <a:rPr lang="en-ID" dirty="0" err="1"/>
              <a:t>Nomor</a:t>
            </a:r>
            <a:r>
              <a:rPr lang="en-ID" dirty="0"/>
              <a:t> 2/2018.</a:t>
            </a:r>
          </a:p>
          <a:p>
            <a:endParaRPr lang="en-ID" dirty="0"/>
          </a:p>
          <a:p>
            <a:endParaRPr lang="en-ID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346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408</Words>
  <Application>Microsoft Macintosh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Wingdings</vt:lpstr>
      <vt:lpstr>Office Theme</vt:lpstr>
      <vt:lpstr>The future starts today, not tomorrow.</vt:lpstr>
      <vt:lpstr>Fajar Junaedi </vt:lpstr>
      <vt:lpstr>Idealisme</vt:lpstr>
      <vt:lpstr>Beberapa Riset tentang KPID di Berbagai Daerah (1)</vt:lpstr>
      <vt:lpstr>Beberapa Riset tentang KPID di Berbagai Daerah (2)</vt:lpstr>
      <vt:lpstr>Beberapa Riset tentang KPID di Berbagai Daerah (2)</vt:lpstr>
      <vt:lpstr>Beberapa Riset tentang KPID di Berbagai Daerah (3)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 starts today, not tomorrow.</dc:title>
  <dc:creator>Microsoft Office User</dc:creator>
  <cp:lastModifiedBy>Microsoft Office User</cp:lastModifiedBy>
  <cp:revision>4</cp:revision>
  <dcterms:created xsi:type="dcterms:W3CDTF">2020-09-17T07:11:40Z</dcterms:created>
  <dcterms:modified xsi:type="dcterms:W3CDTF">2020-09-17T07:40:17Z</dcterms:modified>
</cp:coreProperties>
</file>