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 id="2147483653" r:id="rId3"/>
  </p:sldMasterIdLst>
  <p:notesMasterIdLst>
    <p:notesMasterId r:id="rId33"/>
  </p:notesMasterIdLst>
  <p:handoutMasterIdLst>
    <p:handoutMasterId r:id="rId34"/>
  </p:handoutMasterIdLst>
  <p:sldIdLst>
    <p:sldId id="256" r:id="rId4"/>
    <p:sldId id="257" r:id="rId5"/>
    <p:sldId id="281" r:id="rId6"/>
    <p:sldId id="258" r:id="rId7"/>
    <p:sldId id="259" r:id="rId8"/>
    <p:sldId id="264" r:id="rId9"/>
    <p:sldId id="263" r:id="rId10"/>
    <p:sldId id="266" r:id="rId11"/>
    <p:sldId id="280" r:id="rId12"/>
    <p:sldId id="265" r:id="rId13"/>
    <p:sldId id="267" r:id="rId14"/>
    <p:sldId id="279" r:id="rId15"/>
    <p:sldId id="260" r:id="rId16"/>
    <p:sldId id="261" r:id="rId17"/>
    <p:sldId id="275" r:id="rId18"/>
    <p:sldId id="262" r:id="rId19"/>
    <p:sldId id="269" r:id="rId20"/>
    <p:sldId id="270" r:id="rId21"/>
    <p:sldId id="271" r:id="rId22"/>
    <p:sldId id="273" r:id="rId23"/>
    <p:sldId id="272" r:id="rId24"/>
    <p:sldId id="282" r:id="rId25"/>
    <p:sldId id="284" r:id="rId26"/>
    <p:sldId id="285" r:id="rId27"/>
    <p:sldId id="276" r:id="rId28"/>
    <p:sldId id="277" r:id="rId29"/>
    <p:sldId id="278" r:id="rId30"/>
    <p:sldId id="274" r:id="rId31"/>
    <p:sldId id="286" r:id="rId32"/>
  </p:sldIdLst>
  <p:sldSz cx="9144000" cy="6858000" type="screen4x3"/>
  <p:notesSz cx="6858000" cy="9710738"/>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557" autoAdjust="0"/>
  </p:normalViewPr>
  <p:slideViewPr>
    <p:cSldViewPr>
      <p:cViewPr varScale="1">
        <p:scale>
          <a:sx n="43" d="100"/>
          <a:sy n="43" d="100"/>
        </p:scale>
        <p:origin x="-677" y="-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56323" name="Rectangle 3"/>
          <p:cNvSpPr>
            <a:spLocks noGrp="1" noChangeArrowheads="1"/>
          </p:cNvSpPr>
          <p:nvPr>
            <p:ph type="dt" sz="quarter" idx="1"/>
          </p:nvPr>
        </p:nvSpPr>
        <p:spPr bwMode="auto">
          <a:xfrm>
            <a:off x="3884613" y="0"/>
            <a:ext cx="2971800" cy="485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56324" name="Rectangle 4"/>
          <p:cNvSpPr>
            <a:spLocks noGrp="1" noChangeArrowheads="1"/>
          </p:cNvSpPr>
          <p:nvPr>
            <p:ph type="ftr" sz="quarter" idx="2"/>
          </p:nvPr>
        </p:nvSpPr>
        <p:spPr bwMode="auto">
          <a:xfrm>
            <a:off x="0" y="922337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56325" name="Rectangle 5"/>
          <p:cNvSpPr>
            <a:spLocks noGrp="1" noChangeArrowheads="1"/>
          </p:cNvSpPr>
          <p:nvPr>
            <p:ph type="sldNum" sz="quarter" idx="3"/>
          </p:nvPr>
        </p:nvSpPr>
        <p:spPr bwMode="auto">
          <a:xfrm>
            <a:off x="3884613" y="9223375"/>
            <a:ext cx="2971800" cy="485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750F029E-B2A5-4369-898C-21A4912BACBA}" type="slidenum">
              <a:rPr lang="en-US"/>
              <a:pPr>
                <a:defRPr/>
              </a:pPr>
              <a:t>‹#›</a:t>
            </a:fld>
            <a:endParaRPr lang="en-US"/>
          </a:p>
        </p:txBody>
      </p:sp>
    </p:spTree>
    <p:extLst>
      <p:ext uri="{BB962C8B-B14F-4D97-AF65-F5344CB8AC3E}">
        <p14:creationId xmlns:p14="http://schemas.microsoft.com/office/powerpoint/2010/main" val="2082367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85775"/>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85775"/>
          </a:xfrm>
          <a:prstGeom prst="rect">
            <a:avLst/>
          </a:prstGeom>
        </p:spPr>
        <p:txBody>
          <a:bodyPr vert="horz" lIns="91440" tIns="45720" rIns="91440" bIns="45720" rtlCol="0"/>
          <a:lstStyle>
            <a:lvl1pPr algn="r">
              <a:defRPr sz="1200"/>
            </a:lvl1pPr>
          </a:lstStyle>
          <a:p>
            <a:pPr>
              <a:defRPr/>
            </a:pPr>
            <a:fld id="{430BD2AC-59E7-4491-AC96-4F57772FA328}" type="datetimeFigureOut">
              <a:rPr lang="en-US"/>
              <a:pPr>
                <a:defRPr/>
              </a:pPr>
              <a:t>1/31/2015</a:t>
            </a:fld>
            <a:endParaRPr lang="en-US"/>
          </a:p>
        </p:txBody>
      </p:sp>
      <p:sp>
        <p:nvSpPr>
          <p:cNvPr id="4" name="Slide Image Placeholder 3"/>
          <p:cNvSpPr>
            <a:spLocks noGrp="1" noRot="1" noChangeAspect="1"/>
          </p:cNvSpPr>
          <p:nvPr>
            <p:ph type="sldImg" idx="2"/>
          </p:nvPr>
        </p:nvSpPr>
        <p:spPr>
          <a:xfrm>
            <a:off x="1001713" y="728663"/>
            <a:ext cx="4854575" cy="3641725"/>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613275"/>
            <a:ext cx="5486400" cy="4368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223375"/>
            <a:ext cx="2971800" cy="485775"/>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9223375"/>
            <a:ext cx="2971800" cy="485775"/>
          </a:xfrm>
          <a:prstGeom prst="rect">
            <a:avLst/>
          </a:prstGeom>
        </p:spPr>
        <p:txBody>
          <a:bodyPr vert="horz" lIns="91440" tIns="45720" rIns="91440" bIns="45720" rtlCol="0" anchor="b"/>
          <a:lstStyle>
            <a:lvl1pPr algn="r">
              <a:defRPr sz="1200"/>
            </a:lvl1pPr>
          </a:lstStyle>
          <a:p>
            <a:pPr>
              <a:defRPr/>
            </a:pPr>
            <a:fld id="{394FBE9E-0785-4BB9-A603-8137DCFE1F08}" type="slidenum">
              <a:rPr lang="en-US"/>
              <a:pPr>
                <a:defRPr/>
              </a:pPr>
              <a:t>‹#›</a:t>
            </a:fld>
            <a:endParaRPr lang="en-US"/>
          </a:p>
        </p:txBody>
      </p:sp>
    </p:spTree>
    <p:extLst>
      <p:ext uri="{BB962C8B-B14F-4D97-AF65-F5344CB8AC3E}">
        <p14:creationId xmlns:p14="http://schemas.microsoft.com/office/powerpoint/2010/main" val="31998349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0E7D120-24A9-443B-B8BD-932A0952E36E}" type="slidenum">
              <a:rPr lang="en-US" smtClean="0"/>
              <a:pPr/>
              <a:t>28</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eaLnBrk="1" hangingPunct="1">
                <a:defRPr/>
              </a:pPr>
              <a:endParaRPr lang="en-US"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eaLnBrk="1" hangingPunct="1">
                  <a:defRPr/>
                </a:pPr>
                <a:endParaRPr lang="en-US"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eaLnBrk="1" hangingPunct="1">
                  <a:defRPr/>
                </a:pPr>
                <a:endParaRPr lang="en-US"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eaLnBrk="1" hangingPunct="1">
                  <a:defRPr/>
                </a:pPr>
                <a:endParaRPr lang="en-US"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eaLnBrk="1" hangingPunct="1">
                  <a:defRPr/>
                </a:pPr>
                <a:endParaRPr lang="en-US"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eaLnBrk="1" hangingPunct="1">
                  <a:defRPr/>
                </a:pPr>
                <a:endParaRPr lang="en-US"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eaLnBrk="1" hangingPunct="1">
                  <a:defRPr/>
                </a:pPr>
                <a:endParaRPr lang="en-US"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eaLnBrk="1" hangingPunct="1">
                  <a:defRPr/>
                </a:pPr>
                <a:endParaRPr lang="en-US"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eaLnBrk="1" hangingPunct="1">
                  <a:defRPr/>
                </a:pPr>
                <a:endParaRPr lang="en-US"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eaLnBrk="1" hangingPunct="1">
                  <a:defRPr/>
                </a:pPr>
                <a:endParaRPr lang="en-US"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eaLnBrk="1" hangingPunct="1">
                  <a:defRPr/>
                </a:pPr>
                <a:endParaRPr lang="en-US" sz="2400">
                  <a:latin typeface="Times New Roman" pitchFamily="18" charset="0"/>
                </a:endParaRPr>
              </a:p>
            </p:txBody>
          </p:sp>
        </p:grpSp>
      </p:grpSp>
      <p:sp>
        <p:nvSpPr>
          <p:cNvPr id="513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US"/>
              <a:t>Click to edit Master title style</a:t>
            </a:r>
          </a:p>
        </p:txBody>
      </p:sp>
      <p:sp>
        <p:nvSpPr>
          <p:cNvPr id="514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US"/>
          </a:p>
        </p:txBody>
      </p:sp>
      <p:sp>
        <p:nvSpPr>
          <p:cNvPr id="19" name="Rectangle 17"/>
          <p:cNvSpPr>
            <a:spLocks noGrp="1" noChangeArrowheads="1"/>
          </p:cNvSpPr>
          <p:nvPr>
            <p:ph type="ftr" sz="quarter" idx="11"/>
          </p:nvPr>
        </p:nvSpPr>
        <p:spPr/>
        <p:txBody>
          <a:bodyPr/>
          <a:lstStyle>
            <a:lvl1pPr>
              <a:defRPr/>
            </a:lvl1pPr>
          </a:lstStyle>
          <a:p>
            <a:pPr>
              <a:defRPr/>
            </a:pPr>
            <a:endParaRPr lang="en-US"/>
          </a:p>
        </p:txBody>
      </p:sp>
      <p:sp>
        <p:nvSpPr>
          <p:cNvPr id="20" name="Rectangle 18"/>
          <p:cNvSpPr>
            <a:spLocks noGrp="1" noChangeArrowheads="1"/>
          </p:cNvSpPr>
          <p:nvPr>
            <p:ph type="sldNum" sz="quarter" idx="12"/>
          </p:nvPr>
        </p:nvSpPr>
        <p:spPr/>
        <p:txBody>
          <a:bodyPr/>
          <a:lstStyle>
            <a:lvl1pPr>
              <a:defRPr/>
            </a:lvl1pPr>
          </a:lstStyle>
          <a:p>
            <a:pPr>
              <a:defRPr/>
            </a:pPr>
            <a:fld id="{0280DF0C-8711-4DAE-B479-F1F732C33DB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6DC2BA47-6702-4015-A139-FD4FFDDFA731}"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A9F4E166-A061-4ADE-9247-58F190730EA0}"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7" name="Oval 10"/>
            <p:cNvSpPr>
              <a:spLocks noChangeArrowheads="1"/>
            </p:cNvSpPr>
            <p:nvPr/>
          </p:nvSpPr>
          <p:spPr bwMode="auto">
            <a:xfrm>
              <a:off x="4883" y="1885"/>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8" name="Oval 11"/>
            <p:cNvSpPr>
              <a:spLocks noChangeArrowheads="1"/>
            </p:cNvSpPr>
            <p:nvPr/>
          </p:nvSpPr>
          <p:spPr bwMode="auto">
            <a:xfrm>
              <a:off x="5062" y="1885"/>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9" name="Oval 12"/>
            <p:cNvSpPr>
              <a:spLocks noChangeArrowheads="1"/>
            </p:cNvSpPr>
            <p:nvPr/>
          </p:nvSpPr>
          <p:spPr bwMode="auto">
            <a:xfrm>
              <a:off x="4704" y="2064"/>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0" name="Oval 13"/>
            <p:cNvSpPr>
              <a:spLocks noChangeArrowheads="1"/>
            </p:cNvSpPr>
            <p:nvPr/>
          </p:nvSpPr>
          <p:spPr bwMode="auto">
            <a:xfrm>
              <a:off x="4883" y="2064"/>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1" name="Oval 14"/>
            <p:cNvSpPr>
              <a:spLocks noChangeArrowheads="1"/>
            </p:cNvSpPr>
            <p:nvPr/>
          </p:nvSpPr>
          <p:spPr bwMode="auto">
            <a:xfrm>
              <a:off x="5062" y="2064"/>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2" name="Oval 15"/>
            <p:cNvSpPr>
              <a:spLocks noChangeArrowheads="1"/>
            </p:cNvSpPr>
            <p:nvPr/>
          </p:nvSpPr>
          <p:spPr bwMode="auto">
            <a:xfrm>
              <a:off x="5241" y="2064"/>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13" name="Oval 16"/>
            <p:cNvSpPr>
              <a:spLocks noChangeArrowheads="1"/>
            </p:cNvSpPr>
            <p:nvPr/>
          </p:nvSpPr>
          <p:spPr bwMode="auto">
            <a:xfrm>
              <a:off x="4704" y="2243"/>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4" name="Oval 17"/>
            <p:cNvSpPr>
              <a:spLocks noChangeArrowheads="1"/>
            </p:cNvSpPr>
            <p:nvPr/>
          </p:nvSpPr>
          <p:spPr bwMode="auto">
            <a:xfrm>
              <a:off x="4883" y="2243"/>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5" name="Oval 18"/>
            <p:cNvSpPr>
              <a:spLocks noChangeArrowheads="1"/>
            </p:cNvSpPr>
            <p:nvPr/>
          </p:nvSpPr>
          <p:spPr bwMode="auto">
            <a:xfrm>
              <a:off x="5062" y="2243"/>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16" name="Oval 19"/>
            <p:cNvSpPr>
              <a:spLocks noChangeArrowheads="1"/>
            </p:cNvSpPr>
            <p:nvPr/>
          </p:nvSpPr>
          <p:spPr bwMode="auto">
            <a:xfrm>
              <a:off x="5241" y="2243"/>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17" name="Oval 20"/>
            <p:cNvSpPr>
              <a:spLocks noChangeArrowheads="1"/>
            </p:cNvSpPr>
            <p:nvPr/>
          </p:nvSpPr>
          <p:spPr bwMode="auto">
            <a:xfrm>
              <a:off x="5420" y="2243"/>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18" name="Oval 21"/>
            <p:cNvSpPr>
              <a:spLocks noChangeArrowheads="1"/>
            </p:cNvSpPr>
            <p:nvPr/>
          </p:nvSpPr>
          <p:spPr bwMode="auto">
            <a:xfrm>
              <a:off x="4704" y="2421"/>
              <a:ext cx="127" cy="128"/>
            </a:xfrm>
            <a:prstGeom prst="ellipse">
              <a:avLst/>
            </a:prstGeom>
            <a:solidFill>
              <a:schemeClr val="tx2"/>
            </a:solidFill>
            <a:ln w="9525">
              <a:noFill/>
              <a:round/>
              <a:headEnd/>
              <a:tailEnd/>
            </a:ln>
            <a:effectLst/>
          </p:spPr>
          <p:txBody>
            <a:bodyPr wrap="none" anchor="ctr"/>
            <a:lstStyle/>
            <a:p>
              <a:pPr>
                <a:defRPr/>
              </a:pPr>
              <a:endParaRPr lang="en-US"/>
            </a:p>
          </p:txBody>
        </p:sp>
        <p:sp>
          <p:nvSpPr>
            <p:cNvPr id="19" name="Oval 22"/>
            <p:cNvSpPr>
              <a:spLocks noChangeArrowheads="1"/>
            </p:cNvSpPr>
            <p:nvPr/>
          </p:nvSpPr>
          <p:spPr bwMode="auto">
            <a:xfrm>
              <a:off x="4883" y="2421"/>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0" name="Oval 23"/>
            <p:cNvSpPr>
              <a:spLocks noChangeArrowheads="1"/>
            </p:cNvSpPr>
            <p:nvPr/>
          </p:nvSpPr>
          <p:spPr bwMode="auto">
            <a:xfrm>
              <a:off x="5062" y="2421"/>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1" name="Oval 24"/>
            <p:cNvSpPr>
              <a:spLocks noChangeArrowheads="1"/>
            </p:cNvSpPr>
            <p:nvPr/>
          </p:nvSpPr>
          <p:spPr bwMode="auto">
            <a:xfrm>
              <a:off x="5241" y="2421"/>
              <a:ext cx="127" cy="128"/>
            </a:xfrm>
            <a:prstGeom prst="ellipse">
              <a:avLst/>
            </a:prstGeom>
            <a:solidFill>
              <a:schemeClr val="accent1"/>
            </a:solidFill>
            <a:ln w="9525">
              <a:noFill/>
              <a:round/>
              <a:headEnd/>
              <a:tailEnd/>
            </a:ln>
            <a:effectLst/>
          </p:spPr>
          <p:txBody>
            <a:bodyPr wrap="none" anchor="ctr"/>
            <a:lstStyle/>
            <a:p>
              <a:pPr>
                <a:defRPr/>
              </a:pPr>
              <a:endParaRPr lang="en-US"/>
            </a:p>
          </p:txBody>
        </p:sp>
        <p:sp>
          <p:nvSpPr>
            <p:cNvPr id="22" name="Oval 25"/>
            <p:cNvSpPr>
              <a:spLocks noChangeArrowheads="1"/>
            </p:cNvSpPr>
            <p:nvPr/>
          </p:nvSpPr>
          <p:spPr bwMode="auto">
            <a:xfrm>
              <a:off x="4704" y="2600"/>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3" name="Oval 26"/>
            <p:cNvSpPr>
              <a:spLocks noChangeArrowheads="1"/>
            </p:cNvSpPr>
            <p:nvPr/>
          </p:nvSpPr>
          <p:spPr bwMode="auto">
            <a:xfrm>
              <a:off x="4883" y="2600"/>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4" name="Oval 27"/>
            <p:cNvSpPr>
              <a:spLocks noChangeArrowheads="1"/>
            </p:cNvSpPr>
            <p:nvPr/>
          </p:nvSpPr>
          <p:spPr bwMode="auto">
            <a:xfrm>
              <a:off x="5062" y="2600"/>
              <a:ext cx="127" cy="128"/>
            </a:xfrm>
            <a:prstGeom prst="ellipse">
              <a:avLst/>
            </a:prstGeom>
            <a:solidFill>
              <a:schemeClr val="accent1"/>
            </a:solidFill>
            <a:ln w="9525">
              <a:noFill/>
              <a:round/>
              <a:headEnd/>
              <a:tailEnd/>
            </a:ln>
            <a:effectLst/>
          </p:spPr>
          <p:txBody>
            <a:bodyPr wrap="none" anchor="ctr"/>
            <a:lstStyle/>
            <a:p>
              <a:pPr>
                <a:defRPr/>
              </a:pPr>
              <a:endParaRPr lang="en-US"/>
            </a:p>
          </p:txBody>
        </p:sp>
        <p:sp>
          <p:nvSpPr>
            <p:cNvPr id="25" name="Oval 28"/>
            <p:cNvSpPr>
              <a:spLocks noChangeArrowheads="1"/>
            </p:cNvSpPr>
            <p:nvPr/>
          </p:nvSpPr>
          <p:spPr bwMode="auto">
            <a:xfrm>
              <a:off x="5241" y="2600"/>
              <a:ext cx="127" cy="128"/>
            </a:xfrm>
            <a:prstGeom prst="ellipse">
              <a:avLst/>
            </a:prstGeom>
            <a:solidFill>
              <a:schemeClr val="accent1"/>
            </a:solidFill>
            <a:ln w="9525">
              <a:noFill/>
              <a:round/>
              <a:headEnd/>
              <a:tailEnd/>
            </a:ln>
            <a:effectLst/>
          </p:spPr>
          <p:txBody>
            <a:bodyPr wrap="none" anchor="ctr"/>
            <a:lstStyle/>
            <a:p>
              <a:pPr>
                <a:defRPr/>
              </a:pPr>
              <a:endParaRPr lang="en-US"/>
            </a:p>
          </p:txBody>
        </p:sp>
        <p:sp>
          <p:nvSpPr>
            <p:cNvPr id="26" name="Oval 29"/>
            <p:cNvSpPr>
              <a:spLocks noChangeArrowheads="1"/>
            </p:cNvSpPr>
            <p:nvPr/>
          </p:nvSpPr>
          <p:spPr bwMode="auto">
            <a:xfrm>
              <a:off x="5420" y="2600"/>
              <a:ext cx="127" cy="128"/>
            </a:xfrm>
            <a:prstGeom prst="ellipse">
              <a:avLst/>
            </a:prstGeom>
            <a:solidFill>
              <a:schemeClr val="folHlink"/>
            </a:solidFill>
            <a:ln w="9525">
              <a:noFill/>
              <a:round/>
              <a:headEnd/>
              <a:tailEnd/>
            </a:ln>
            <a:effectLst/>
          </p:spPr>
          <p:txBody>
            <a:bodyPr wrap="none" anchor="ctr"/>
            <a:lstStyle/>
            <a:p>
              <a:pPr>
                <a:defRPr/>
              </a:pPr>
              <a:endParaRPr lang="en-US"/>
            </a:p>
          </p:txBody>
        </p:sp>
        <p:sp>
          <p:nvSpPr>
            <p:cNvPr id="27" name="Oval 30"/>
            <p:cNvSpPr>
              <a:spLocks noChangeArrowheads="1"/>
            </p:cNvSpPr>
            <p:nvPr/>
          </p:nvSpPr>
          <p:spPr bwMode="auto">
            <a:xfrm>
              <a:off x="4704" y="2779"/>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28" name="Oval 31"/>
            <p:cNvSpPr>
              <a:spLocks noChangeArrowheads="1"/>
            </p:cNvSpPr>
            <p:nvPr/>
          </p:nvSpPr>
          <p:spPr bwMode="auto">
            <a:xfrm>
              <a:off x="4883" y="2779"/>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29" name="Oval 32"/>
            <p:cNvSpPr>
              <a:spLocks noChangeArrowheads="1"/>
            </p:cNvSpPr>
            <p:nvPr/>
          </p:nvSpPr>
          <p:spPr bwMode="auto">
            <a:xfrm>
              <a:off x="5062" y="2779"/>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30" name="Oval 33"/>
            <p:cNvSpPr>
              <a:spLocks noChangeArrowheads="1"/>
            </p:cNvSpPr>
            <p:nvPr/>
          </p:nvSpPr>
          <p:spPr bwMode="auto">
            <a:xfrm>
              <a:off x="5241" y="2779"/>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1" name="Oval 34"/>
            <p:cNvSpPr>
              <a:spLocks noChangeArrowheads="1"/>
            </p:cNvSpPr>
            <p:nvPr/>
          </p:nvSpPr>
          <p:spPr bwMode="auto">
            <a:xfrm>
              <a:off x="4704" y="2958"/>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32" name="Oval 35"/>
            <p:cNvSpPr>
              <a:spLocks noChangeArrowheads="1"/>
            </p:cNvSpPr>
            <p:nvPr/>
          </p:nvSpPr>
          <p:spPr bwMode="auto">
            <a:xfrm>
              <a:off x="4883" y="2958"/>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33" name="Oval 36"/>
            <p:cNvSpPr>
              <a:spLocks noChangeArrowheads="1"/>
            </p:cNvSpPr>
            <p:nvPr/>
          </p:nvSpPr>
          <p:spPr bwMode="auto">
            <a:xfrm>
              <a:off x="5062" y="2958"/>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4" name="Oval 37"/>
            <p:cNvSpPr>
              <a:spLocks noChangeArrowheads="1"/>
            </p:cNvSpPr>
            <p:nvPr/>
          </p:nvSpPr>
          <p:spPr bwMode="auto">
            <a:xfrm>
              <a:off x="5241" y="2958"/>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5" name="Oval 38"/>
            <p:cNvSpPr>
              <a:spLocks noChangeArrowheads="1"/>
            </p:cNvSpPr>
            <p:nvPr/>
          </p:nvSpPr>
          <p:spPr bwMode="auto">
            <a:xfrm>
              <a:off x="4883" y="3137"/>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6" name="Oval 39"/>
            <p:cNvSpPr>
              <a:spLocks noChangeArrowheads="1"/>
            </p:cNvSpPr>
            <p:nvPr/>
          </p:nvSpPr>
          <p:spPr bwMode="auto">
            <a:xfrm>
              <a:off x="5241" y="3137"/>
              <a:ext cx="127" cy="127"/>
            </a:xfrm>
            <a:prstGeom prst="ellipse">
              <a:avLst/>
            </a:prstGeom>
            <a:solidFill>
              <a:schemeClr val="folHlink"/>
            </a:solidFill>
            <a:ln w="9525">
              <a:noFill/>
              <a:round/>
              <a:headEnd/>
              <a:tailEnd/>
            </a:ln>
            <a:effectLst/>
          </p:spPr>
          <p:txBody>
            <a:bodyPr wrap="none" anchor="ctr"/>
            <a:lstStyle/>
            <a:p>
              <a:pPr>
                <a:defRPr/>
              </a:pPr>
              <a:endParaRPr 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p>
        </p:txBody>
      </p:sp>
      <p:sp>
        <p:nvSpPr>
          <p:cNvPr id="22531"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225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a:lvl1pPr>
          </a:lstStyle>
          <a:p>
            <a:pPr>
              <a:defRPr/>
            </a:pPr>
            <a:endParaRPr lang="en-US" altLang="en-US"/>
          </a:p>
        </p:txBody>
      </p:sp>
      <p:sp>
        <p:nvSpPr>
          <p:cNvPr id="39" name="Rectangle 6"/>
          <p:cNvSpPr>
            <a:spLocks noGrp="1" noChangeArrowheads="1"/>
          </p:cNvSpPr>
          <p:nvPr>
            <p:ph type="ftr" sz="quarter" idx="11"/>
          </p:nvPr>
        </p:nvSpPr>
        <p:spPr/>
        <p:txBody>
          <a:bodyPr/>
          <a:lstStyle>
            <a:lvl1pPr>
              <a:defRPr/>
            </a:lvl1pPr>
          </a:lstStyle>
          <a:p>
            <a:pPr>
              <a:defRPr/>
            </a:pPr>
            <a:endParaRPr lang="en-US" altLang="en-US"/>
          </a:p>
        </p:txBody>
      </p:sp>
      <p:sp>
        <p:nvSpPr>
          <p:cNvPr id="40" name="Rectangle 7"/>
          <p:cNvSpPr>
            <a:spLocks noGrp="1" noChangeArrowheads="1"/>
          </p:cNvSpPr>
          <p:nvPr>
            <p:ph type="sldNum" sz="quarter" idx="12"/>
          </p:nvPr>
        </p:nvSpPr>
        <p:spPr/>
        <p:txBody>
          <a:bodyPr/>
          <a:lstStyle>
            <a:lvl1pPr>
              <a:defRPr/>
            </a:lvl1pPr>
          </a:lstStyle>
          <a:p>
            <a:pPr>
              <a:defRPr/>
            </a:pPr>
            <a:fld id="{349B40E5-D176-4B30-9D14-1137D21AD808}" type="slidenum">
              <a:rPr lang="en-US" altLang="en-US"/>
              <a:pPr>
                <a:defRPr/>
              </a:pPr>
              <a:t>‹#›</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D796B50E-C531-48A8-978B-D4FAB5383284}" type="slidenum">
              <a:rPr lang="en-US" altLang="en-US"/>
              <a:pPr>
                <a:defRPr/>
              </a:pPr>
              <a:t>‹#›</a:t>
            </a:fld>
            <a:endParaRPr lang="en-U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B6D05F27-9C80-4DD1-9A68-F30DA87871DD}" type="slidenum">
              <a:rPr lang="en-US" altLang="en-US"/>
              <a:pPr>
                <a:defRPr/>
              </a:pPr>
              <a:t>‹#›</a:t>
            </a:fld>
            <a:endParaRPr lang="en-US"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D2292B9C-B8CC-4391-830A-54B1880648A9}" type="slidenum">
              <a:rPr lang="en-US" altLang="en-US"/>
              <a:pPr>
                <a:defRPr/>
              </a:pPr>
              <a:t>‹#›</a:t>
            </a:fld>
            <a:endParaRPr lang="en-US"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fld id="{854A7876-38EA-43C2-9199-5494996E8A33}" type="slidenum">
              <a:rPr lang="en-US" altLang="en-US"/>
              <a:pPr>
                <a:defRPr/>
              </a:pPr>
              <a:t>‹#›</a:t>
            </a:fld>
            <a:endParaRPr lang="en-US"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fld id="{46B5A840-24E9-46B4-AFCE-271590D25450}" type="slidenum">
              <a:rPr lang="en-US" altLang="en-US"/>
              <a:pPr>
                <a:defRPr/>
              </a:pPr>
              <a:t>‹#›</a:t>
            </a:fld>
            <a:endParaRPr lang="en-US"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fld id="{8FF8E265-C463-42E5-9C6D-C7DE83151F0E}" type="slidenum">
              <a:rPr lang="en-US" altLang="en-US"/>
              <a:pPr>
                <a:defRPr/>
              </a:pPr>
              <a:t>‹#›</a:t>
            </a:fld>
            <a:endParaRPr lang="en-US"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E1A95079-611D-4F19-93E2-BD0BD1B5A7D2}"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2561E661-FDB3-4323-9A57-3C045AF3D5B6}"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0F74BF45-59F9-4049-B4B7-ED66C39D3F06}" type="slidenum">
              <a:rPr lang="en-US" altLang="en-US"/>
              <a:pPr>
                <a:defRPr/>
              </a:pPr>
              <a:t>‹#›</a:t>
            </a:fld>
            <a:endParaRPr lang="en-US"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0DF13A48-DBC7-4A3B-8FF5-E6D51FFBBFFA}" type="slidenum">
              <a:rPr lang="en-US" altLang="en-US"/>
              <a:pPr>
                <a:defRPr/>
              </a:pPr>
              <a:t>‹#›</a:t>
            </a:fld>
            <a:endParaRPr lang="en-US"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CE38CE46-3F89-4C2E-B622-F16DBCF75E3D}" type="slidenum">
              <a:rPr lang="en-US" altLang="en-US"/>
              <a:pPr>
                <a:defRPr/>
              </a:pPr>
              <a:t>‹#›</a:t>
            </a:fld>
            <a:endParaRPr lang="en-US"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719263"/>
            <a:ext cx="8229600" cy="4411662"/>
          </a:xfrm>
        </p:spPr>
        <p:txBody>
          <a:bodyPr/>
          <a:lstStyle/>
          <a:p>
            <a:pPr lvl="0"/>
            <a:endParaRPr lang="en-US" noProof="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5B081286-7619-4A81-AACB-7F482B46569B}" type="slidenum">
              <a:rPr lang="en-US" altLang="en-US"/>
              <a:pPr>
                <a:defRPr/>
              </a:pPr>
              <a:t>‹#›</a:t>
            </a:fld>
            <a:endParaRPr lang="en-US"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eaLnBrk="1" hangingPunct="1">
                <a:defRPr/>
              </a:pPr>
              <a:endParaRPr kumimoji="1" lang="en-US" sz="240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eaLnBrk="1" hangingPunct="1">
                <a:defRPr/>
              </a:pPr>
              <a:endParaRPr kumimoji="1" lang="en-US" sz="240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a:defRPr/>
              </a:pPr>
              <a:endParaRPr lang="en-US"/>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a:defRPr/>
              </a:pPr>
              <a:endParaRPr lang="en-US"/>
            </a:p>
          </p:txBody>
        </p:sp>
      </p:grpSp>
      <p:sp>
        <p:nvSpPr>
          <p:cNvPr id="40968"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40972"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endParaRPr lang="en-US"/>
          </a:p>
        </p:txBody>
      </p:sp>
      <p:sp>
        <p:nvSpPr>
          <p:cNvPr id="11" name="Rectangle 10"/>
          <p:cNvSpPr>
            <a:spLocks noGrp="1" noChangeArrowheads="1"/>
          </p:cNvSpPr>
          <p:nvPr>
            <p:ph type="ftr" sz="quarter" idx="11"/>
          </p:nvPr>
        </p:nvSpPr>
        <p:spPr/>
        <p:txBody>
          <a:bodyPr/>
          <a:lstStyle>
            <a:lvl1pPr algn="r">
              <a:defRPr/>
            </a:lvl1pPr>
          </a:lstStyle>
          <a:p>
            <a:pPr>
              <a:defRPr/>
            </a:pPr>
            <a:endParaRPr lang="en-US"/>
          </a:p>
        </p:txBody>
      </p:sp>
      <p:sp>
        <p:nvSpPr>
          <p:cNvPr id="12" name="Rectangle 11"/>
          <p:cNvSpPr>
            <a:spLocks noGrp="1" noChangeArrowheads="1"/>
          </p:cNvSpPr>
          <p:nvPr>
            <p:ph type="sldNum" sz="quarter" idx="12"/>
          </p:nvPr>
        </p:nvSpPr>
        <p:spPr>
          <a:xfrm>
            <a:off x="76200" y="6248400"/>
            <a:ext cx="587375" cy="488950"/>
          </a:xfrm>
        </p:spPr>
        <p:txBody>
          <a:bodyPr anchorCtr="0"/>
          <a:lstStyle>
            <a:lvl1pPr>
              <a:defRPr/>
            </a:lvl1pPr>
          </a:lstStyle>
          <a:p>
            <a:pPr>
              <a:defRPr/>
            </a:pPr>
            <a:fld id="{12E305C8-E889-4A3A-9474-F2A6EAC2B135}"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012CE4EC-F24C-4FEE-9A22-2F2D58689202}"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2C0FE0AB-51C7-454D-8D02-4C60A1CCE28C}"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38ABB3EF-4095-4044-A491-659F6C8AC57E}"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EFC6A5CF-CE2C-4F19-B250-C56E02C3C419}"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D458802A-7E11-4AA3-95CC-B61466D27FF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7D7FFD76-B0A0-4665-8BF3-35EFDF675C9A}" type="slidenum">
              <a:rPr lang="en-US"/>
              <a:pPr>
                <a:defRPr/>
              </a:pPr>
              <a:t>‹#›</a:t>
            </a:fld>
            <a:endParaRPr 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78DFC129-C3FD-4EA5-ACFE-0C3A329EDCCA}"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46D1BD2E-54E1-4D77-A50A-B2D395360A76}"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373D68AB-0350-4D21-9FF9-6A7093D18291}"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A41916B0-FE96-4C17-AC22-531498DF1C71}"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E084EE1C-716F-4AE7-BBE6-3BB5ECF5E7E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51510734-9538-4982-99AA-20DE18EF1E4F}"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D71E5488-8443-4858-8D68-D609D1A48E79}" type="slidenum">
              <a:rPr lang="en-US"/>
              <a:pPr>
                <a:defRPr/>
              </a:pPr>
              <a:t>‹#›</a:t>
            </a:fld>
            <a:endParaRPr lang="en-US"/>
          </a:p>
        </p:txBody>
      </p:sp>
      <p:sp>
        <p:nvSpPr>
          <p:cNvPr id="9"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F3DC4D1A-C906-4419-B2B0-7878E81338BE}" type="slidenum">
              <a:rPr lang="en-US"/>
              <a:pPr>
                <a:defRPr/>
              </a:pPr>
              <a:t>‹#›</a:t>
            </a:fld>
            <a:endParaRPr lang="en-US"/>
          </a:p>
        </p:txBody>
      </p:sp>
      <p:sp>
        <p:nvSpPr>
          <p:cNvPr id="5"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069B85E5-E432-422C-B694-59AEBAD202F7}" type="slidenum">
              <a:rPr lang="en-US"/>
              <a:pPr>
                <a:defRPr/>
              </a:pPr>
              <a:t>‹#›</a:t>
            </a:fld>
            <a:endParaRPr lang="en-US"/>
          </a:p>
        </p:txBody>
      </p:sp>
      <p:sp>
        <p:nvSpPr>
          <p:cNvPr id="4"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E83F23E7-EEA1-477C-BE1F-EC7A1229861D}"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3B004362-20A6-442A-9D0A-8A80ED73EB24}" type="slidenum">
              <a:rPr lang="en-US"/>
              <a:pPr>
                <a:defRPr/>
              </a:pPr>
              <a:t>‹#›</a:t>
            </a:fld>
            <a:endParaRPr 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endParaRPr lang="en-US"/>
          </a:p>
        </p:txBody>
      </p:sp>
      <p:sp>
        <p:nvSpPr>
          <p:cNvPr id="4099"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pPr>
              <a:defRPr/>
            </a:pPr>
            <a:fld id="{EE60BEEE-F654-44DE-8D45-BE16D9521922}" type="slidenum">
              <a:rPr lang="en-US"/>
              <a:pPr>
                <a:defRPr/>
              </a:pPr>
              <a:t>‹#›</a:t>
            </a:fld>
            <a:endParaRPr lang="en-US"/>
          </a:p>
        </p:txBody>
      </p:sp>
      <p:grpSp>
        <p:nvGrpSpPr>
          <p:cNvPr id="1028" name="Group 4"/>
          <p:cNvGrpSpPr>
            <a:grpSpLocks/>
          </p:cNvGrpSpPr>
          <p:nvPr/>
        </p:nvGrpSpPr>
        <p:grpSpPr bwMode="auto">
          <a:xfrm>
            <a:off x="0" y="0"/>
            <a:ext cx="9144000" cy="546100"/>
            <a:chOff x="0" y="0"/>
            <a:chExt cx="5760" cy="344"/>
          </a:xfrm>
        </p:grpSpPr>
        <p:sp>
          <p:nvSpPr>
            <p:cNvPr id="4101"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4102"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eaLnBrk="1" hangingPunct="1">
                <a:defRPr/>
              </a:pPr>
              <a:endParaRPr lang="en-US" sz="2400">
                <a:latin typeface="Times New Roman" pitchFamily="18" charset="0"/>
              </a:endParaRPr>
            </a:p>
          </p:txBody>
        </p:sp>
        <p:sp>
          <p:nvSpPr>
            <p:cNvPr id="4103"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eaLnBrk="1" hangingPunct="1">
                <a:defRPr/>
              </a:pPr>
              <a:endParaRPr lang="en-US">
                <a:solidFill>
                  <a:schemeClr val="hlink"/>
                </a:solidFill>
              </a:endParaRPr>
            </a:p>
          </p:txBody>
        </p:sp>
        <p:sp>
          <p:nvSpPr>
            <p:cNvPr id="4104"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eaLnBrk="1" hangingPunct="1">
                <a:defRPr/>
              </a:pPr>
              <a:endParaRPr lang="en-US">
                <a:solidFill>
                  <a:schemeClr val="hlink"/>
                </a:solidFill>
              </a:endParaRPr>
            </a:p>
          </p:txBody>
        </p:sp>
        <p:sp>
          <p:nvSpPr>
            <p:cNvPr id="4105"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eaLnBrk="1" hangingPunct="1">
                <a:defRPr/>
              </a:pPr>
              <a:endParaRPr lang="en-US">
                <a:solidFill>
                  <a:schemeClr val="accent2"/>
                </a:solidFill>
              </a:endParaRPr>
            </a:p>
          </p:txBody>
        </p:sp>
        <p:sp>
          <p:nvSpPr>
            <p:cNvPr id="4106"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eaLnBrk="1" hangingPunct="1">
                <a:defRPr/>
              </a:pPr>
              <a:endParaRPr lang="en-US">
                <a:solidFill>
                  <a:schemeClr val="hlink"/>
                </a:solidFill>
              </a:endParaRPr>
            </a:p>
          </p:txBody>
        </p:sp>
        <p:sp>
          <p:nvSpPr>
            <p:cNvPr id="4107"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eaLnBrk="1" hangingPunct="1">
                <a:defRPr/>
              </a:pPr>
              <a:endParaRPr lang="en-US" sz="2400">
                <a:latin typeface="Times New Roman" pitchFamily="18" charset="0"/>
              </a:endParaRPr>
            </a:p>
          </p:txBody>
        </p:sp>
        <p:sp>
          <p:nvSpPr>
            <p:cNvPr id="4108"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eaLnBrk="1" hangingPunct="1">
                <a:defRPr/>
              </a:pPr>
              <a:endParaRPr lang="en-US">
                <a:solidFill>
                  <a:schemeClr val="accent2"/>
                </a:solidFill>
              </a:endParaRPr>
            </a:p>
          </p:txBody>
        </p:sp>
        <p:sp>
          <p:nvSpPr>
            <p:cNvPr id="4109"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eaLnBrk="1" hangingPunct="1">
                <a:defRPr/>
              </a:pPr>
              <a:endParaRPr lang="en-US">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12"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831"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Line 2"/>
          <p:cNvSpPr>
            <a:spLocks noChangeShapeType="1"/>
          </p:cNvSpPr>
          <p:nvPr/>
        </p:nvSpPr>
        <p:spPr bwMode="auto">
          <a:xfrm>
            <a:off x="7962900" y="152400"/>
            <a:ext cx="0" cy="1524000"/>
          </a:xfrm>
          <a:prstGeom prst="line">
            <a:avLst/>
          </a:prstGeom>
          <a:noFill/>
          <a:ln w="9525">
            <a:solidFill>
              <a:schemeClr val="tx1"/>
            </a:solidFill>
            <a:round/>
            <a:headEnd/>
            <a:tailEnd/>
          </a:ln>
          <a:effectLst/>
        </p:spPr>
        <p:txBody>
          <a:bodyPr/>
          <a:lstStyle/>
          <a:p>
            <a:pPr>
              <a:defRPr/>
            </a:pPr>
            <a:endParaRPr lang="en-US"/>
          </a:p>
        </p:txBody>
      </p:sp>
      <p:sp>
        <p:nvSpPr>
          <p:cNvPr id="2051"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052"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150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a:defRPr/>
            </a:pPr>
            <a:endParaRPr lang="en-US" altLang="en-US"/>
          </a:p>
        </p:txBody>
      </p:sp>
      <p:sp>
        <p:nvSpPr>
          <p:cNvPr id="2151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a:defRPr/>
            </a:pPr>
            <a:endParaRPr lang="en-US" altLang="en-US"/>
          </a:p>
        </p:txBody>
      </p:sp>
      <p:sp>
        <p:nvSpPr>
          <p:cNvPr id="2151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79D337A9-62CC-4E8D-8DB3-0C8BF50613BE}" type="slidenum">
              <a:rPr lang="en-US" altLang="en-US"/>
              <a:pPr>
                <a:defRPr/>
              </a:pPr>
              <a:t>‹#›</a:t>
            </a:fld>
            <a:endParaRPr lang="en-US" altLang="en-US"/>
          </a:p>
        </p:txBody>
      </p:sp>
      <p:grpSp>
        <p:nvGrpSpPr>
          <p:cNvPr id="2056" name="Group 8"/>
          <p:cNvGrpSpPr>
            <a:grpSpLocks/>
          </p:cNvGrpSpPr>
          <p:nvPr/>
        </p:nvGrpSpPr>
        <p:grpSpPr bwMode="auto">
          <a:xfrm>
            <a:off x="8153400" y="152400"/>
            <a:ext cx="792163" cy="1295400"/>
            <a:chOff x="5136" y="960"/>
            <a:chExt cx="528" cy="864"/>
          </a:xfrm>
        </p:grpSpPr>
        <p:sp>
          <p:nvSpPr>
            <p:cNvPr id="21513" name="Oval 9"/>
            <p:cNvSpPr>
              <a:spLocks noChangeArrowheads="1"/>
            </p:cNvSpPr>
            <p:nvPr/>
          </p:nvSpPr>
          <p:spPr bwMode="auto">
            <a:xfrm>
              <a:off x="5136" y="960"/>
              <a:ext cx="80" cy="80"/>
            </a:xfrm>
            <a:prstGeom prst="ellipse">
              <a:avLst/>
            </a:prstGeom>
            <a:solidFill>
              <a:schemeClr val="tx2"/>
            </a:solidFill>
            <a:ln w="9525">
              <a:noFill/>
              <a:round/>
              <a:headEnd/>
              <a:tailEnd/>
            </a:ln>
            <a:effectLst/>
          </p:spPr>
          <p:txBody>
            <a:bodyPr wrap="none" anchor="ctr"/>
            <a:lstStyle/>
            <a:p>
              <a:pPr>
                <a:defRPr/>
              </a:pPr>
              <a:endParaRPr lang="en-US"/>
            </a:p>
          </p:txBody>
        </p:sp>
        <p:sp>
          <p:nvSpPr>
            <p:cNvPr id="21514" name="Oval 10"/>
            <p:cNvSpPr>
              <a:spLocks noChangeArrowheads="1"/>
            </p:cNvSpPr>
            <p:nvPr/>
          </p:nvSpPr>
          <p:spPr bwMode="auto">
            <a:xfrm>
              <a:off x="5248" y="960"/>
              <a:ext cx="79" cy="80"/>
            </a:xfrm>
            <a:prstGeom prst="ellipse">
              <a:avLst/>
            </a:prstGeom>
            <a:solidFill>
              <a:schemeClr val="tx2"/>
            </a:solidFill>
            <a:ln w="9525">
              <a:noFill/>
              <a:round/>
              <a:headEnd/>
              <a:tailEnd/>
            </a:ln>
            <a:effectLst/>
          </p:spPr>
          <p:txBody>
            <a:bodyPr wrap="none" anchor="ctr"/>
            <a:lstStyle/>
            <a:p>
              <a:pPr>
                <a:defRPr/>
              </a:pPr>
              <a:endParaRPr lang="en-US"/>
            </a:p>
          </p:txBody>
        </p:sp>
        <p:sp>
          <p:nvSpPr>
            <p:cNvPr id="21515" name="Oval 11"/>
            <p:cNvSpPr>
              <a:spLocks noChangeArrowheads="1"/>
            </p:cNvSpPr>
            <p:nvPr/>
          </p:nvSpPr>
          <p:spPr bwMode="auto">
            <a:xfrm>
              <a:off x="5360" y="960"/>
              <a:ext cx="76" cy="80"/>
            </a:xfrm>
            <a:prstGeom prst="ellipse">
              <a:avLst/>
            </a:prstGeom>
            <a:solidFill>
              <a:schemeClr val="tx2"/>
            </a:solidFill>
            <a:ln w="9525">
              <a:noFill/>
              <a:round/>
              <a:headEnd/>
              <a:tailEnd/>
            </a:ln>
            <a:effectLst/>
          </p:spPr>
          <p:txBody>
            <a:bodyPr wrap="none" anchor="ctr"/>
            <a:lstStyle/>
            <a:p>
              <a:pPr>
                <a:defRPr/>
              </a:pPr>
              <a:endParaRPr lang="en-US"/>
            </a:p>
          </p:txBody>
        </p:sp>
        <p:sp>
          <p:nvSpPr>
            <p:cNvPr id="21516" name="Oval 12"/>
            <p:cNvSpPr>
              <a:spLocks noChangeArrowheads="1"/>
            </p:cNvSpPr>
            <p:nvPr/>
          </p:nvSpPr>
          <p:spPr bwMode="auto">
            <a:xfrm>
              <a:off x="5136" y="1072"/>
              <a:ext cx="80" cy="77"/>
            </a:xfrm>
            <a:prstGeom prst="ellipse">
              <a:avLst/>
            </a:prstGeom>
            <a:solidFill>
              <a:schemeClr val="tx2"/>
            </a:solidFill>
            <a:ln w="9525">
              <a:noFill/>
              <a:round/>
              <a:headEnd/>
              <a:tailEnd/>
            </a:ln>
            <a:effectLst/>
          </p:spPr>
          <p:txBody>
            <a:bodyPr wrap="none" anchor="ctr"/>
            <a:lstStyle/>
            <a:p>
              <a:pPr>
                <a:defRPr/>
              </a:pPr>
              <a:endParaRPr lang="en-US"/>
            </a:p>
          </p:txBody>
        </p:sp>
        <p:sp>
          <p:nvSpPr>
            <p:cNvPr id="21517" name="Oval 13"/>
            <p:cNvSpPr>
              <a:spLocks noChangeArrowheads="1"/>
            </p:cNvSpPr>
            <p:nvPr/>
          </p:nvSpPr>
          <p:spPr bwMode="auto">
            <a:xfrm>
              <a:off x="5248" y="1072"/>
              <a:ext cx="79" cy="77"/>
            </a:xfrm>
            <a:prstGeom prst="ellipse">
              <a:avLst/>
            </a:prstGeom>
            <a:solidFill>
              <a:schemeClr val="tx2"/>
            </a:solidFill>
            <a:ln w="9525">
              <a:noFill/>
              <a:round/>
              <a:headEnd/>
              <a:tailEnd/>
            </a:ln>
            <a:effectLst/>
          </p:spPr>
          <p:txBody>
            <a:bodyPr wrap="none" anchor="ctr"/>
            <a:lstStyle/>
            <a:p>
              <a:pPr>
                <a:defRPr/>
              </a:pPr>
              <a:endParaRPr lang="en-US"/>
            </a:p>
          </p:txBody>
        </p:sp>
        <p:sp>
          <p:nvSpPr>
            <p:cNvPr id="21518" name="Oval 14"/>
            <p:cNvSpPr>
              <a:spLocks noChangeArrowheads="1"/>
            </p:cNvSpPr>
            <p:nvPr/>
          </p:nvSpPr>
          <p:spPr bwMode="auto">
            <a:xfrm>
              <a:off x="5360" y="1072"/>
              <a:ext cx="76" cy="77"/>
            </a:xfrm>
            <a:prstGeom prst="ellipse">
              <a:avLst/>
            </a:prstGeom>
            <a:solidFill>
              <a:schemeClr val="tx2"/>
            </a:solidFill>
            <a:ln w="9525">
              <a:noFill/>
              <a:round/>
              <a:headEnd/>
              <a:tailEnd/>
            </a:ln>
            <a:effectLst/>
          </p:spPr>
          <p:txBody>
            <a:bodyPr wrap="none" anchor="ctr"/>
            <a:lstStyle/>
            <a:p>
              <a:pPr>
                <a:defRPr/>
              </a:pPr>
              <a:endParaRPr lang="en-US"/>
            </a:p>
          </p:txBody>
        </p:sp>
        <p:sp>
          <p:nvSpPr>
            <p:cNvPr id="21519" name="Oval 15"/>
            <p:cNvSpPr>
              <a:spLocks noChangeArrowheads="1"/>
            </p:cNvSpPr>
            <p:nvPr/>
          </p:nvSpPr>
          <p:spPr bwMode="auto">
            <a:xfrm>
              <a:off x="5472" y="1072"/>
              <a:ext cx="76" cy="77"/>
            </a:xfrm>
            <a:prstGeom prst="ellipse">
              <a:avLst/>
            </a:prstGeom>
            <a:solidFill>
              <a:schemeClr val="accent2"/>
            </a:solidFill>
            <a:ln w="9525">
              <a:noFill/>
              <a:round/>
              <a:headEnd/>
              <a:tailEnd/>
            </a:ln>
            <a:effectLst/>
          </p:spPr>
          <p:txBody>
            <a:bodyPr wrap="none" anchor="ctr"/>
            <a:lstStyle/>
            <a:p>
              <a:pPr>
                <a:defRPr/>
              </a:pPr>
              <a:endParaRPr lang="en-US"/>
            </a:p>
          </p:txBody>
        </p:sp>
        <p:sp>
          <p:nvSpPr>
            <p:cNvPr id="21520" name="Oval 16"/>
            <p:cNvSpPr>
              <a:spLocks noChangeArrowheads="1"/>
            </p:cNvSpPr>
            <p:nvPr/>
          </p:nvSpPr>
          <p:spPr bwMode="auto">
            <a:xfrm>
              <a:off x="5136" y="1184"/>
              <a:ext cx="80" cy="76"/>
            </a:xfrm>
            <a:prstGeom prst="ellipse">
              <a:avLst/>
            </a:prstGeom>
            <a:solidFill>
              <a:schemeClr val="tx2"/>
            </a:solidFill>
            <a:ln w="9525">
              <a:noFill/>
              <a:round/>
              <a:headEnd/>
              <a:tailEnd/>
            </a:ln>
            <a:effectLst/>
          </p:spPr>
          <p:txBody>
            <a:bodyPr wrap="none" anchor="ctr"/>
            <a:lstStyle/>
            <a:p>
              <a:pPr>
                <a:defRPr/>
              </a:pPr>
              <a:endParaRPr lang="en-US"/>
            </a:p>
          </p:txBody>
        </p:sp>
        <p:sp>
          <p:nvSpPr>
            <p:cNvPr id="21521" name="Oval 17"/>
            <p:cNvSpPr>
              <a:spLocks noChangeArrowheads="1"/>
            </p:cNvSpPr>
            <p:nvPr/>
          </p:nvSpPr>
          <p:spPr bwMode="auto">
            <a:xfrm>
              <a:off x="5248" y="1184"/>
              <a:ext cx="79" cy="76"/>
            </a:xfrm>
            <a:prstGeom prst="ellipse">
              <a:avLst/>
            </a:prstGeom>
            <a:solidFill>
              <a:schemeClr val="tx2"/>
            </a:solidFill>
            <a:ln w="9525">
              <a:noFill/>
              <a:round/>
              <a:headEnd/>
              <a:tailEnd/>
            </a:ln>
            <a:effectLst/>
          </p:spPr>
          <p:txBody>
            <a:bodyPr wrap="none" anchor="ctr"/>
            <a:lstStyle/>
            <a:p>
              <a:pPr>
                <a:defRPr/>
              </a:pPr>
              <a:endParaRPr lang="en-US"/>
            </a:p>
          </p:txBody>
        </p:sp>
        <p:sp>
          <p:nvSpPr>
            <p:cNvPr id="21522" name="Oval 18"/>
            <p:cNvSpPr>
              <a:spLocks noChangeArrowheads="1"/>
            </p:cNvSpPr>
            <p:nvPr/>
          </p:nvSpPr>
          <p:spPr bwMode="auto">
            <a:xfrm>
              <a:off x="5360" y="1184"/>
              <a:ext cx="76" cy="76"/>
            </a:xfrm>
            <a:prstGeom prst="ellipse">
              <a:avLst/>
            </a:prstGeom>
            <a:solidFill>
              <a:schemeClr val="accent2"/>
            </a:solidFill>
            <a:ln w="9525">
              <a:noFill/>
              <a:round/>
              <a:headEnd/>
              <a:tailEnd/>
            </a:ln>
            <a:effectLst/>
          </p:spPr>
          <p:txBody>
            <a:bodyPr wrap="none" anchor="ctr"/>
            <a:lstStyle/>
            <a:p>
              <a:pPr>
                <a:defRPr/>
              </a:pPr>
              <a:endParaRPr lang="en-US"/>
            </a:p>
          </p:txBody>
        </p:sp>
        <p:sp>
          <p:nvSpPr>
            <p:cNvPr id="21523" name="Oval 19"/>
            <p:cNvSpPr>
              <a:spLocks noChangeArrowheads="1"/>
            </p:cNvSpPr>
            <p:nvPr/>
          </p:nvSpPr>
          <p:spPr bwMode="auto">
            <a:xfrm>
              <a:off x="5472" y="1184"/>
              <a:ext cx="76" cy="76"/>
            </a:xfrm>
            <a:prstGeom prst="ellipse">
              <a:avLst/>
            </a:prstGeom>
            <a:solidFill>
              <a:schemeClr val="accent2"/>
            </a:solidFill>
            <a:ln w="9525">
              <a:noFill/>
              <a:round/>
              <a:headEnd/>
              <a:tailEnd/>
            </a:ln>
            <a:effectLst/>
          </p:spPr>
          <p:txBody>
            <a:bodyPr wrap="none" anchor="ctr"/>
            <a:lstStyle/>
            <a:p>
              <a:pPr>
                <a:defRPr/>
              </a:pPr>
              <a:endParaRPr lang="en-US"/>
            </a:p>
          </p:txBody>
        </p:sp>
        <p:sp>
          <p:nvSpPr>
            <p:cNvPr id="21524" name="Oval 20"/>
            <p:cNvSpPr>
              <a:spLocks noChangeArrowheads="1"/>
            </p:cNvSpPr>
            <p:nvPr/>
          </p:nvSpPr>
          <p:spPr bwMode="auto">
            <a:xfrm>
              <a:off x="5584" y="1184"/>
              <a:ext cx="80" cy="76"/>
            </a:xfrm>
            <a:prstGeom prst="ellipse">
              <a:avLst/>
            </a:prstGeom>
            <a:solidFill>
              <a:schemeClr val="accent1"/>
            </a:solidFill>
            <a:ln w="9525">
              <a:noFill/>
              <a:round/>
              <a:headEnd/>
              <a:tailEnd/>
            </a:ln>
            <a:effectLst/>
          </p:spPr>
          <p:txBody>
            <a:bodyPr wrap="none" anchor="ctr"/>
            <a:lstStyle/>
            <a:p>
              <a:pPr>
                <a:defRPr/>
              </a:pPr>
              <a:endParaRPr lang="en-US"/>
            </a:p>
          </p:txBody>
        </p:sp>
        <p:sp>
          <p:nvSpPr>
            <p:cNvPr id="21525" name="Oval 21"/>
            <p:cNvSpPr>
              <a:spLocks noChangeArrowheads="1"/>
            </p:cNvSpPr>
            <p:nvPr/>
          </p:nvSpPr>
          <p:spPr bwMode="auto">
            <a:xfrm>
              <a:off x="5136" y="1296"/>
              <a:ext cx="80" cy="80"/>
            </a:xfrm>
            <a:prstGeom prst="ellipse">
              <a:avLst/>
            </a:prstGeom>
            <a:solidFill>
              <a:schemeClr val="tx2"/>
            </a:solidFill>
            <a:ln w="9525">
              <a:noFill/>
              <a:round/>
              <a:headEnd/>
              <a:tailEnd/>
            </a:ln>
            <a:effectLst/>
          </p:spPr>
          <p:txBody>
            <a:bodyPr wrap="none" anchor="ctr"/>
            <a:lstStyle/>
            <a:p>
              <a:pPr>
                <a:defRPr/>
              </a:pPr>
              <a:endParaRPr lang="en-US"/>
            </a:p>
          </p:txBody>
        </p:sp>
        <p:sp>
          <p:nvSpPr>
            <p:cNvPr id="21526" name="Oval 22"/>
            <p:cNvSpPr>
              <a:spLocks noChangeArrowheads="1"/>
            </p:cNvSpPr>
            <p:nvPr/>
          </p:nvSpPr>
          <p:spPr bwMode="auto">
            <a:xfrm>
              <a:off x="5248" y="1296"/>
              <a:ext cx="79"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21527" name="Oval 23"/>
            <p:cNvSpPr>
              <a:spLocks noChangeArrowheads="1"/>
            </p:cNvSpPr>
            <p:nvPr/>
          </p:nvSpPr>
          <p:spPr bwMode="auto">
            <a:xfrm>
              <a:off x="5360" y="1296"/>
              <a:ext cx="76"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21528" name="Oval 24"/>
            <p:cNvSpPr>
              <a:spLocks noChangeArrowheads="1"/>
            </p:cNvSpPr>
            <p:nvPr/>
          </p:nvSpPr>
          <p:spPr bwMode="auto">
            <a:xfrm>
              <a:off x="5472" y="1296"/>
              <a:ext cx="76" cy="80"/>
            </a:xfrm>
            <a:prstGeom prst="ellipse">
              <a:avLst/>
            </a:prstGeom>
            <a:solidFill>
              <a:schemeClr val="accent1"/>
            </a:solidFill>
            <a:ln w="9525">
              <a:noFill/>
              <a:round/>
              <a:headEnd/>
              <a:tailEnd/>
            </a:ln>
            <a:effectLst/>
          </p:spPr>
          <p:txBody>
            <a:bodyPr wrap="none" anchor="ctr"/>
            <a:lstStyle/>
            <a:p>
              <a:pPr>
                <a:defRPr/>
              </a:pPr>
              <a:endParaRPr lang="en-US"/>
            </a:p>
          </p:txBody>
        </p:sp>
        <p:sp>
          <p:nvSpPr>
            <p:cNvPr id="21529" name="Oval 25"/>
            <p:cNvSpPr>
              <a:spLocks noChangeArrowheads="1"/>
            </p:cNvSpPr>
            <p:nvPr/>
          </p:nvSpPr>
          <p:spPr bwMode="auto">
            <a:xfrm>
              <a:off x="5136" y="1408"/>
              <a:ext cx="80"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21530" name="Oval 26"/>
            <p:cNvSpPr>
              <a:spLocks noChangeArrowheads="1"/>
            </p:cNvSpPr>
            <p:nvPr/>
          </p:nvSpPr>
          <p:spPr bwMode="auto">
            <a:xfrm>
              <a:off x="5248" y="1408"/>
              <a:ext cx="79"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21531" name="Oval 27"/>
            <p:cNvSpPr>
              <a:spLocks noChangeArrowheads="1"/>
            </p:cNvSpPr>
            <p:nvPr/>
          </p:nvSpPr>
          <p:spPr bwMode="auto">
            <a:xfrm>
              <a:off x="5360" y="1408"/>
              <a:ext cx="76" cy="80"/>
            </a:xfrm>
            <a:prstGeom prst="ellipse">
              <a:avLst/>
            </a:prstGeom>
            <a:solidFill>
              <a:schemeClr val="accent1"/>
            </a:solidFill>
            <a:ln w="9525">
              <a:noFill/>
              <a:round/>
              <a:headEnd/>
              <a:tailEnd/>
            </a:ln>
            <a:effectLst/>
          </p:spPr>
          <p:txBody>
            <a:bodyPr wrap="none" anchor="ctr"/>
            <a:lstStyle/>
            <a:p>
              <a:pPr>
                <a:defRPr/>
              </a:pPr>
              <a:endParaRPr lang="en-US"/>
            </a:p>
          </p:txBody>
        </p:sp>
        <p:sp>
          <p:nvSpPr>
            <p:cNvPr id="21532" name="Oval 28"/>
            <p:cNvSpPr>
              <a:spLocks noChangeArrowheads="1"/>
            </p:cNvSpPr>
            <p:nvPr/>
          </p:nvSpPr>
          <p:spPr bwMode="auto">
            <a:xfrm>
              <a:off x="5472" y="1408"/>
              <a:ext cx="76" cy="80"/>
            </a:xfrm>
            <a:prstGeom prst="ellipse">
              <a:avLst/>
            </a:prstGeom>
            <a:solidFill>
              <a:schemeClr val="accent1"/>
            </a:solidFill>
            <a:ln w="9525">
              <a:noFill/>
              <a:round/>
              <a:headEnd/>
              <a:tailEnd/>
            </a:ln>
            <a:effectLst/>
          </p:spPr>
          <p:txBody>
            <a:bodyPr wrap="none" anchor="ctr"/>
            <a:lstStyle/>
            <a:p>
              <a:pPr>
                <a:defRPr/>
              </a:pPr>
              <a:endParaRPr lang="en-US"/>
            </a:p>
          </p:txBody>
        </p:sp>
        <p:sp>
          <p:nvSpPr>
            <p:cNvPr id="21533" name="Oval 29"/>
            <p:cNvSpPr>
              <a:spLocks noChangeArrowheads="1"/>
            </p:cNvSpPr>
            <p:nvPr/>
          </p:nvSpPr>
          <p:spPr bwMode="auto">
            <a:xfrm>
              <a:off x="5584" y="1408"/>
              <a:ext cx="80" cy="80"/>
            </a:xfrm>
            <a:prstGeom prst="ellipse">
              <a:avLst/>
            </a:prstGeom>
            <a:solidFill>
              <a:schemeClr val="folHlink"/>
            </a:solidFill>
            <a:ln w="9525">
              <a:noFill/>
              <a:round/>
              <a:headEnd/>
              <a:tailEnd/>
            </a:ln>
            <a:effectLst/>
          </p:spPr>
          <p:txBody>
            <a:bodyPr wrap="none" anchor="ctr"/>
            <a:lstStyle/>
            <a:p>
              <a:pPr>
                <a:defRPr/>
              </a:pPr>
              <a:endParaRPr lang="en-US"/>
            </a:p>
          </p:txBody>
        </p:sp>
        <p:sp>
          <p:nvSpPr>
            <p:cNvPr id="21534" name="Oval 30"/>
            <p:cNvSpPr>
              <a:spLocks noChangeArrowheads="1"/>
            </p:cNvSpPr>
            <p:nvPr/>
          </p:nvSpPr>
          <p:spPr bwMode="auto">
            <a:xfrm>
              <a:off x="5136" y="1520"/>
              <a:ext cx="80" cy="79"/>
            </a:xfrm>
            <a:prstGeom prst="ellipse">
              <a:avLst/>
            </a:prstGeom>
            <a:solidFill>
              <a:schemeClr val="accent2"/>
            </a:solidFill>
            <a:ln w="9525">
              <a:noFill/>
              <a:round/>
              <a:headEnd/>
              <a:tailEnd/>
            </a:ln>
            <a:effectLst/>
          </p:spPr>
          <p:txBody>
            <a:bodyPr wrap="none" anchor="ctr"/>
            <a:lstStyle/>
            <a:p>
              <a:pPr>
                <a:defRPr/>
              </a:pPr>
              <a:endParaRPr lang="en-US"/>
            </a:p>
          </p:txBody>
        </p:sp>
        <p:sp>
          <p:nvSpPr>
            <p:cNvPr id="21535" name="Oval 31"/>
            <p:cNvSpPr>
              <a:spLocks noChangeArrowheads="1"/>
            </p:cNvSpPr>
            <p:nvPr/>
          </p:nvSpPr>
          <p:spPr bwMode="auto">
            <a:xfrm>
              <a:off x="5248" y="1520"/>
              <a:ext cx="79" cy="79"/>
            </a:xfrm>
            <a:prstGeom prst="ellipse">
              <a:avLst/>
            </a:prstGeom>
            <a:solidFill>
              <a:schemeClr val="accent1"/>
            </a:solidFill>
            <a:ln w="9525">
              <a:noFill/>
              <a:round/>
              <a:headEnd/>
              <a:tailEnd/>
            </a:ln>
            <a:effectLst/>
          </p:spPr>
          <p:txBody>
            <a:bodyPr wrap="none" anchor="ctr"/>
            <a:lstStyle/>
            <a:p>
              <a:pPr>
                <a:defRPr/>
              </a:pPr>
              <a:endParaRPr lang="en-US"/>
            </a:p>
          </p:txBody>
        </p:sp>
        <p:sp>
          <p:nvSpPr>
            <p:cNvPr id="21536" name="Oval 32"/>
            <p:cNvSpPr>
              <a:spLocks noChangeArrowheads="1"/>
            </p:cNvSpPr>
            <p:nvPr/>
          </p:nvSpPr>
          <p:spPr bwMode="auto">
            <a:xfrm>
              <a:off x="5360" y="1520"/>
              <a:ext cx="76" cy="79"/>
            </a:xfrm>
            <a:prstGeom prst="ellipse">
              <a:avLst/>
            </a:prstGeom>
            <a:solidFill>
              <a:schemeClr val="accent1"/>
            </a:solidFill>
            <a:ln w="9525">
              <a:noFill/>
              <a:round/>
              <a:headEnd/>
              <a:tailEnd/>
            </a:ln>
            <a:effectLst/>
          </p:spPr>
          <p:txBody>
            <a:bodyPr wrap="none" anchor="ctr"/>
            <a:lstStyle/>
            <a:p>
              <a:pPr>
                <a:defRPr/>
              </a:pPr>
              <a:endParaRPr lang="en-US"/>
            </a:p>
          </p:txBody>
        </p:sp>
        <p:sp>
          <p:nvSpPr>
            <p:cNvPr id="21537" name="Oval 33"/>
            <p:cNvSpPr>
              <a:spLocks noChangeArrowheads="1"/>
            </p:cNvSpPr>
            <p:nvPr/>
          </p:nvSpPr>
          <p:spPr bwMode="auto">
            <a:xfrm>
              <a:off x="5472" y="1520"/>
              <a:ext cx="76" cy="79"/>
            </a:xfrm>
            <a:prstGeom prst="ellipse">
              <a:avLst/>
            </a:prstGeom>
            <a:solidFill>
              <a:schemeClr val="folHlink"/>
            </a:solidFill>
            <a:ln w="9525">
              <a:noFill/>
              <a:round/>
              <a:headEnd/>
              <a:tailEnd/>
            </a:ln>
            <a:effectLst/>
          </p:spPr>
          <p:txBody>
            <a:bodyPr wrap="none" anchor="ctr"/>
            <a:lstStyle/>
            <a:p>
              <a:pPr>
                <a:defRPr/>
              </a:pPr>
              <a:endParaRPr lang="en-US"/>
            </a:p>
          </p:txBody>
        </p:sp>
        <p:sp>
          <p:nvSpPr>
            <p:cNvPr id="21538" name="Oval 34"/>
            <p:cNvSpPr>
              <a:spLocks noChangeArrowheads="1"/>
            </p:cNvSpPr>
            <p:nvPr/>
          </p:nvSpPr>
          <p:spPr bwMode="auto">
            <a:xfrm>
              <a:off x="5136" y="1632"/>
              <a:ext cx="80" cy="76"/>
            </a:xfrm>
            <a:prstGeom prst="ellipse">
              <a:avLst/>
            </a:prstGeom>
            <a:solidFill>
              <a:schemeClr val="accent1"/>
            </a:solidFill>
            <a:ln w="9525">
              <a:noFill/>
              <a:round/>
              <a:headEnd/>
              <a:tailEnd/>
            </a:ln>
            <a:effectLst/>
          </p:spPr>
          <p:txBody>
            <a:bodyPr wrap="none" anchor="ctr"/>
            <a:lstStyle/>
            <a:p>
              <a:pPr>
                <a:defRPr/>
              </a:pPr>
              <a:endParaRPr lang="en-US"/>
            </a:p>
          </p:txBody>
        </p:sp>
        <p:sp>
          <p:nvSpPr>
            <p:cNvPr id="21539" name="Oval 35"/>
            <p:cNvSpPr>
              <a:spLocks noChangeArrowheads="1"/>
            </p:cNvSpPr>
            <p:nvPr/>
          </p:nvSpPr>
          <p:spPr bwMode="auto">
            <a:xfrm>
              <a:off x="5248" y="1632"/>
              <a:ext cx="79" cy="76"/>
            </a:xfrm>
            <a:prstGeom prst="ellipse">
              <a:avLst/>
            </a:prstGeom>
            <a:solidFill>
              <a:schemeClr val="accent1"/>
            </a:solidFill>
            <a:ln w="9525">
              <a:noFill/>
              <a:round/>
              <a:headEnd/>
              <a:tailEnd/>
            </a:ln>
            <a:effectLst/>
          </p:spPr>
          <p:txBody>
            <a:bodyPr wrap="none" anchor="ctr"/>
            <a:lstStyle/>
            <a:p>
              <a:pPr>
                <a:defRPr/>
              </a:pPr>
              <a:endParaRPr lang="en-US"/>
            </a:p>
          </p:txBody>
        </p:sp>
        <p:sp>
          <p:nvSpPr>
            <p:cNvPr id="21540" name="Oval 36"/>
            <p:cNvSpPr>
              <a:spLocks noChangeArrowheads="1"/>
            </p:cNvSpPr>
            <p:nvPr/>
          </p:nvSpPr>
          <p:spPr bwMode="auto">
            <a:xfrm>
              <a:off x="5360" y="1632"/>
              <a:ext cx="76" cy="76"/>
            </a:xfrm>
            <a:prstGeom prst="ellipse">
              <a:avLst/>
            </a:prstGeom>
            <a:solidFill>
              <a:schemeClr val="folHlink"/>
            </a:solidFill>
            <a:ln w="9525">
              <a:noFill/>
              <a:round/>
              <a:headEnd/>
              <a:tailEnd/>
            </a:ln>
            <a:effectLst/>
          </p:spPr>
          <p:txBody>
            <a:bodyPr wrap="none" anchor="ctr"/>
            <a:lstStyle/>
            <a:p>
              <a:pPr>
                <a:defRPr/>
              </a:pPr>
              <a:endParaRPr lang="en-US"/>
            </a:p>
          </p:txBody>
        </p:sp>
        <p:sp>
          <p:nvSpPr>
            <p:cNvPr id="21541" name="Oval 37"/>
            <p:cNvSpPr>
              <a:spLocks noChangeArrowheads="1"/>
            </p:cNvSpPr>
            <p:nvPr/>
          </p:nvSpPr>
          <p:spPr bwMode="auto">
            <a:xfrm>
              <a:off x="5472" y="1632"/>
              <a:ext cx="76" cy="76"/>
            </a:xfrm>
            <a:prstGeom prst="ellipse">
              <a:avLst/>
            </a:prstGeom>
            <a:solidFill>
              <a:schemeClr val="folHlink"/>
            </a:solidFill>
            <a:ln w="9525">
              <a:noFill/>
              <a:round/>
              <a:headEnd/>
              <a:tailEnd/>
            </a:ln>
            <a:effectLst/>
          </p:spPr>
          <p:txBody>
            <a:bodyPr wrap="none" anchor="ctr"/>
            <a:lstStyle/>
            <a:p>
              <a:pPr>
                <a:defRPr/>
              </a:pPr>
              <a:endParaRPr lang="en-US"/>
            </a:p>
          </p:txBody>
        </p:sp>
        <p:sp>
          <p:nvSpPr>
            <p:cNvPr id="21542" name="Oval 38"/>
            <p:cNvSpPr>
              <a:spLocks noChangeArrowheads="1"/>
            </p:cNvSpPr>
            <p:nvPr/>
          </p:nvSpPr>
          <p:spPr bwMode="auto">
            <a:xfrm>
              <a:off x="5248" y="1744"/>
              <a:ext cx="79" cy="80"/>
            </a:xfrm>
            <a:prstGeom prst="ellipse">
              <a:avLst/>
            </a:prstGeom>
            <a:solidFill>
              <a:schemeClr val="folHlink"/>
            </a:solidFill>
            <a:ln w="9525">
              <a:noFill/>
              <a:round/>
              <a:headEnd/>
              <a:tailEnd/>
            </a:ln>
            <a:effectLst/>
          </p:spPr>
          <p:txBody>
            <a:bodyPr wrap="none" anchor="ctr"/>
            <a:lstStyle/>
            <a:p>
              <a:pPr>
                <a:defRPr/>
              </a:pPr>
              <a:endParaRPr lang="en-US"/>
            </a:p>
          </p:txBody>
        </p:sp>
        <p:sp>
          <p:nvSpPr>
            <p:cNvPr id="21543" name="Oval 39"/>
            <p:cNvSpPr>
              <a:spLocks noChangeArrowheads="1"/>
            </p:cNvSpPr>
            <p:nvPr/>
          </p:nvSpPr>
          <p:spPr bwMode="auto">
            <a:xfrm>
              <a:off x="5472" y="1744"/>
              <a:ext cx="76" cy="80"/>
            </a:xfrm>
            <a:prstGeom prst="ellipse">
              <a:avLst/>
            </a:prstGeom>
            <a:solidFill>
              <a:schemeClr val="folHlink"/>
            </a:solidFill>
            <a:ln w="9525">
              <a:noFill/>
              <a:round/>
              <a:headEnd/>
              <a:tailEnd/>
            </a:ln>
            <a:effectLst/>
          </p:spPr>
          <p:txBody>
            <a:bodyPr wrap="none" anchor="ct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832"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7620000" cy="6858000"/>
            <a:chOff x="0" y="0"/>
            <a:chExt cx="4800" cy="4320"/>
          </a:xfrm>
        </p:grpSpPr>
        <p:grpSp>
          <p:nvGrpSpPr>
            <p:cNvPr id="3080" name="Group 3"/>
            <p:cNvGrpSpPr>
              <a:grpSpLocks/>
            </p:cNvGrpSpPr>
            <p:nvPr userDrawn="1"/>
          </p:nvGrpSpPr>
          <p:grpSpPr bwMode="auto">
            <a:xfrm>
              <a:off x="0" y="0"/>
              <a:ext cx="2016" cy="4320"/>
              <a:chOff x="0" y="0"/>
              <a:chExt cx="2016" cy="4320"/>
            </a:xfrm>
          </p:grpSpPr>
          <p:sp>
            <p:nvSpPr>
              <p:cNvPr id="39940"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39941"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a:defRPr/>
                </a:pPr>
                <a:endParaRPr lang="en-US"/>
              </a:p>
            </p:txBody>
          </p:sp>
        </p:grpSp>
        <p:grpSp>
          <p:nvGrpSpPr>
            <p:cNvPr id="3081" name="Group 6"/>
            <p:cNvGrpSpPr>
              <a:grpSpLocks/>
            </p:cNvGrpSpPr>
            <p:nvPr/>
          </p:nvGrpSpPr>
          <p:grpSpPr bwMode="auto">
            <a:xfrm>
              <a:off x="144" y="1248"/>
              <a:ext cx="4656" cy="201"/>
              <a:chOff x="144" y="1248"/>
              <a:chExt cx="4656" cy="201"/>
            </a:xfrm>
          </p:grpSpPr>
          <p:sp>
            <p:nvSpPr>
              <p:cNvPr id="39943"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a:defRPr/>
                </a:pPr>
                <a:endParaRPr lang="en-US"/>
              </a:p>
            </p:txBody>
          </p:sp>
          <p:sp>
            <p:nvSpPr>
              <p:cNvPr id="39944"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a:defRPr/>
                </a:pPr>
                <a:endParaRPr lang="en-US"/>
              </a:p>
            </p:txBody>
          </p:sp>
        </p:grpSp>
      </p:grpSp>
      <p:sp>
        <p:nvSpPr>
          <p:cNvPr id="3075"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76"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9947"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pPr>
              <a:defRPr/>
            </a:pPr>
            <a:endParaRPr lang="en-US"/>
          </a:p>
        </p:txBody>
      </p:sp>
      <p:sp>
        <p:nvSpPr>
          <p:cNvPr id="39948"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pPr>
              <a:defRPr/>
            </a:pPr>
            <a:endParaRPr lang="en-US"/>
          </a:p>
        </p:txBody>
      </p:sp>
      <p:sp>
        <p:nvSpPr>
          <p:cNvPr id="39949"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defRPr>
            </a:lvl1pPr>
          </a:lstStyle>
          <a:p>
            <a:pPr>
              <a:defRPr/>
            </a:pPr>
            <a:fld id="{0FC92E6C-20D4-4B9F-9135-9E6FF864FFF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33"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p:txBody>
          <a:bodyPr/>
          <a:lstStyle/>
          <a:p>
            <a:pPr eaLnBrk="1" hangingPunct="1"/>
            <a:r>
              <a:rPr lang="en-US" smtClean="0"/>
              <a:t>Pengantar SEM</a:t>
            </a:r>
          </a:p>
        </p:txBody>
      </p:sp>
      <p:sp>
        <p:nvSpPr>
          <p:cNvPr id="7171" name="Rectangle 3"/>
          <p:cNvSpPr>
            <a:spLocks noGrp="1" noChangeArrowheads="1"/>
          </p:cNvSpPr>
          <p:nvPr>
            <p:ph type="subTitle" idx="1"/>
          </p:nvPr>
        </p:nvSpPr>
        <p:spPr/>
        <p:txBody>
          <a:bodyPr/>
          <a:lstStyle/>
          <a:p>
            <a:pPr eaLnBrk="1" hangingPunct="1"/>
            <a:r>
              <a:rPr lang="en-US" smtClean="0"/>
              <a:t>Fauziyah, SE., M.Si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457200" y="381000"/>
            <a:ext cx="8229600" cy="6172200"/>
          </a:xfrm>
        </p:spPr>
        <p:txBody>
          <a:bodyPr/>
          <a:lstStyle/>
          <a:p>
            <a:pPr eaLnBrk="1" hangingPunct="1"/>
            <a:r>
              <a:rPr lang="en-US" smtClean="0"/>
              <a:t>Variabel laten (</a:t>
            </a:r>
            <a:r>
              <a:rPr lang="en-US" i="1" smtClean="0"/>
              <a:t>unobserved variable</a:t>
            </a:r>
            <a:r>
              <a:rPr lang="en-US" smtClean="0"/>
              <a:t>) dilambangkan dengan lingkaran atau elips</a:t>
            </a:r>
          </a:p>
          <a:p>
            <a:pPr eaLnBrk="1" hangingPunct="1"/>
            <a:r>
              <a:rPr lang="en-US" smtClean="0"/>
              <a:t>Variabel terukur (</a:t>
            </a:r>
            <a:r>
              <a:rPr lang="en-US" i="1" smtClean="0"/>
              <a:t>observed variable</a:t>
            </a:r>
            <a:r>
              <a:rPr lang="en-US" smtClean="0"/>
              <a:t>) dilambangkan dengan segi empat atau bujursangkar.</a:t>
            </a:r>
          </a:p>
          <a:p>
            <a:pPr eaLnBrk="1" hangingPunct="1">
              <a:buFont typeface="Wingdings" pitchFamily="2" charset="2"/>
              <a:buNone/>
            </a:pPr>
            <a:endParaRPr lang="en-US" smtClean="0"/>
          </a:p>
          <a:p>
            <a:pPr eaLnBrk="1" hangingPunct="1">
              <a:buFont typeface="Wingdings" pitchFamily="2" charset="2"/>
              <a:buNone/>
            </a:pPr>
            <a:r>
              <a:rPr lang="en-US" smtClean="0"/>
              <a:t>Contoh:  </a:t>
            </a:r>
          </a:p>
          <a:p>
            <a:pPr eaLnBrk="1" hangingPunct="1">
              <a:buFont typeface="Wingdings" pitchFamily="2" charset="2"/>
              <a:buNone/>
            </a:pPr>
            <a:r>
              <a:rPr lang="en-US" smtClean="0"/>
              <a:t>Kepuasan Pelanggan diukur dengan </a:t>
            </a:r>
          </a:p>
          <a:p>
            <a:pPr eaLnBrk="1" hangingPunct="1">
              <a:buFont typeface="Wingdings" pitchFamily="2" charset="2"/>
              <a:buNone/>
            </a:pPr>
            <a:r>
              <a:rPr lang="en-US" smtClean="0"/>
              <a:t>2 item pertanyaan yaitu Sat1 dan Sat2.  </a:t>
            </a:r>
          </a:p>
          <a:p>
            <a:pPr eaLnBrk="1" hangingPunct="1">
              <a:buFont typeface="Wingdings" pitchFamily="2" charset="2"/>
              <a:buNone/>
            </a:pPr>
            <a:r>
              <a:rPr lang="en-US" smtClean="0"/>
              <a:t>Maka Kepuasan Pelanggan adalah variabel laten, sedangkan Sat1 dan Sat2 adalah variabel terukur.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122238"/>
            <a:ext cx="8839200" cy="1295400"/>
          </a:xfrm>
        </p:spPr>
        <p:txBody>
          <a:bodyPr/>
          <a:lstStyle/>
          <a:p>
            <a:pPr eaLnBrk="1" hangingPunct="1"/>
            <a:r>
              <a:rPr lang="en-US" sz="3500" dirty="0" smtClean="0">
                <a:solidFill>
                  <a:srgbClr val="000099"/>
                </a:solidFill>
              </a:rPr>
              <a:t>Model </a:t>
            </a:r>
            <a:r>
              <a:rPr lang="en-US" sz="3500" dirty="0" err="1" smtClean="0">
                <a:solidFill>
                  <a:srgbClr val="000099"/>
                </a:solidFill>
              </a:rPr>
              <a:t>Pengukuran</a:t>
            </a:r>
            <a:r>
              <a:rPr lang="en-US" sz="3500" dirty="0" smtClean="0">
                <a:solidFill>
                  <a:srgbClr val="000099"/>
                </a:solidFill>
              </a:rPr>
              <a:t> (</a:t>
            </a:r>
            <a:r>
              <a:rPr lang="en-US" sz="3500" i="1" dirty="0" smtClean="0">
                <a:solidFill>
                  <a:srgbClr val="000099"/>
                </a:solidFill>
              </a:rPr>
              <a:t>Measurement Model/</a:t>
            </a:r>
            <a:r>
              <a:rPr lang="id-ID" sz="3500" i="1" dirty="0" smtClean="0">
                <a:solidFill>
                  <a:srgbClr val="000099"/>
                </a:solidFill>
              </a:rPr>
              <a:t> </a:t>
            </a:r>
            <a:br>
              <a:rPr lang="id-ID" sz="3500" i="1" dirty="0" smtClean="0">
                <a:solidFill>
                  <a:srgbClr val="000099"/>
                </a:solidFill>
              </a:rPr>
            </a:br>
            <a:r>
              <a:rPr lang="en-US" sz="3500" i="1" dirty="0" smtClean="0">
                <a:solidFill>
                  <a:srgbClr val="000099"/>
                </a:solidFill>
              </a:rPr>
              <a:t>C</a:t>
            </a:r>
            <a:r>
              <a:rPr lang="id-ID" sz="3500" i="1" dirty="0" smtClean="0">
                <a:solidFill>
                  <a:srgbClr val="000099"/>
                </a:solidFill>
              </a:rPr>
              <a:t>onfirmatory </a:t>
            </a:r>
            <a:r>
              <a:rPr lang="en-US" sz="3500" i="1" dirty="0" smtClean="0">
                <a:solidFill>
                  <a:srgbClr val="000099"/>
                </a:solidFill>
              </a:rPr>
              <a:t>F</a:t>
            </a:r>
            <a:r>
              <a:rPr lang="id-ID" sz="3500" i="1" dirty="0" smtClean="0">
                <a:solidFill>
                  <a:srgbClr val="000099"/>
                </a:solidFill>
              </a:rPr>
              <a:t>actor </a:t>
            </a:r>
            <a:r>
              <a:rPr lang="en-US" sz="3500" i="1" dirty="0" smtClean="0">
                <a:solidFill>
                  <a:srgbClr val="000099"/>
                </a:solidFill>
              </a:rPr>
              <a:t>A</a:t>
            </a:r>
            <a:r>
              <a:rPr lang="id-ID" sz="3500" i="1" dirty="0" smtClean="0">
                <a:solidFill>
                  <a:srgbClr val="000099"/>
                </a:solidFill>
              </a:rPr>
              <a:t>nalysis</a:t>
            </a:r>
            <a:r>
              <a:rPr lang="en-US" sz="3500" i="1" dirty="0" smtClean="0">
                <a:solidFill>
                  <a:srgbClr val="000099"/>
                </a:solidFill>
              </a:rPr>
              <a:t> Model</a:t>
            </a:r>
            <a:r>
              <a:rPr lang="en-US" sz="3500" dirty="0" smtClean="0">
                <a:solidFill>
                  <a:srgbClr val="000099"/>
                </a:solidFill>
              </a:rPr>
              <a:t>)</a:t>
            </a:r>
          </a:p>
        </p:txBody>
      </p:sp>
      <p:sp>
        <p:nvSpPr>
          <p:cNvPr id="16387" name="Rectangle 3"/>
          <p:cNvSpPr>
            <a:spLocks noGrp="1" noChangeArrowheads="1"/>
          </p:cNvSpPr>
          <p:nvPr>
            <p:ph type="body" idx="1"/>
          </p:nvPr>
        </p:nvSpPr>
        <p:spPr/>
        <p:txBody>
          <a:bodyPr/>
          <a:lstStyle/>
          <a:p>
            <a:pPr eaLnBrk="1" hangingPunct="1">
              <a:buFont typeface="Wingdings" pitchFamily="2" charset="2"/>
              <a:buNone/>
            </a:pPr>
            <a:endParaRPr lang="id-ID" smtClean="0"/>
          </a:p>
        </p:txBody>
      </p:sp>
      <p:sp>
        <p:nvSpPr>
          <p:cNvPr id="16388" name="Oval 4"/>
          <p:cNvSpPr>
            <a:spLocks noChangeArrowheads="1"/>
          </p:cNvSpPr>
          <p:nvPr/>
        </p:nvSpPr>
        <p:spPr bwMode="auto">
          <a:xfrm>
            <a:off x="4876800" y="3276600"/>
            <a:ext cx="2667000" cy="1219200"/>
          </a:xfrm>
          <a:prstGeom prst="ellipse">
            <a:avLst/>
          </a:prstGeom>
          <a:solidFill>
            <a:schemeClr val="accent1"/>
          </a:solidFill>
          <a:ln w="9525">
            <a:solidFill>
              <a:schemeClr val="tx1"/>
            </a:solidFill>
            <a:round/>
            <a:headEnd/>
            <a:tailEnd/>
          </a:ln>
        </p:spPr>
        <p:txBody>
          <a:bodyPr wrap="none" anchor="ctr"/>
          <a:lstStyle/>
          <a:p>
            <a:pPr algn="ctr"/>
            <a:r>
              <a:rPr lang="en-US" sz="2000" b="1"/>
              <a:t>Kepuasan pelanggan</a:t>
            </a:r>
          </a:p>
        </p:txBody>
      </p:sp>
      <p:sp>
        <p:nvSpPr>
          <p:cNvPr id="16389" name="Rectangle 5"/>
          <p:cNvSpPr>
            <a:spLocks noChangeArrowheads="1"/>
          </p:cNvSpPr>
          <p:nvPr/>
        </p:nvSpPr>
        <p:spPr bwMode="auto">
          <a:xfrm>
            <a:off x="1981200" y="2743200"/>
            <a:ext cx="1905000" cy="685800"/>
          </a:xfrm>
          <a:prstGeom prst="rect">
            <a:avLst/>
          </a:prstGeom>
          <a:solidFill>
            <a:schemeClr val="accent2"/>
          </a:solidFill>
          <a:ln w="9525">
            <a:solidFill>
              <a:schemeClr val="tx1"/>
            </a:solidFill>
            <a:miter lim="800000"/>
            <a:headEnd/>
            <a:tailEnd/>
          </a:ln>
        </p:spPr>
        <p:txBody>
          <a:bodyPr wrap="none" anchor="ctr"/>
          <a:lstStyle/>
          <a:p>
            <a:pPr algn="ctr"/>
            <a:endParaRPr lang="id-ID">
              <a:solidFill>
                <a:schemeClr val="accent2"/>
              </a:solidFill>
            </a:endParaRPr>
          </a:p>
        </p:txBody>
      </p:sp>
      <p:sp>
        <p:nvSpPr>
          <p:cNvPr id="16390" name="Rectangle 6"/>
          <p:cNvSpPr>
            <a:spLocks noChangeArrowheads="1"/>
          </p:cNvSpPr>
          <p:nvPr/>
        </p:nvSpPr>
        <p:spPr bwMode="auto">
          <a:xfrm>
            <a:off x="1981200" y="4419600"/>
            <a:ext cx="1905000" cy="685800"/>
          </a:xfrm>
          <a:prstGeom prst="rect">
            <a:avLst/>
          </a:prstGeom>
          <a:solidFill>
            <a:schemeClr val="accent2"/>
          </a:solidFill>
          <a:ln w="9525">
            <a:solidFill>
              <a:schemeClr val="tx1"/>
            </a:solidFill>
            <a:miter lim="800000"/>
            <a:headEnd/>
            <a:tailEnd/>
          </a:ln>
        </p:spPr>
        <p:txBody>
          <a:bodyPr wrap="none" anchor="ctr"/>
          <a:lstStyle/>
          <a:p>
            <a:pPr algn="ctr"/>
            <a:r>
              <a:rPr lang="en-US" sz="2400" b="1"/>
              <a:t>Sat2</a:t>
            </a:r>
          </a:p>
        </p:txBody>
      </p:sp>
      <p:sp>
        <p:nvSpPr>
          <p:cNvPr id="16391" name="Text Box 8"/>
          <p:cNvSpPr txBox="1">
            <a:spLocks noChangeArrowheads="1"/>
          </p:cNvSpPr>
          <p:nvPr/>
        </p:nvSpPr>
        <p:spPr bwMode="auto">
          <a:xfrm>
            <a:off x="2590800" y="2819400"/>
            <a:ext cx="828675" cy="457200"/>
          </a:xfrm>
          <a:prstGeom prst="rect">
            <a:avLst/>
          </a:prstGeom>
          <a:noFill/>
          <a:ln w="9525">
            <a:noFill/>
            <a:miter lim="800000"/>
            <a:headEnd/>
            <a:tailEnd/>
          </a:ln>
        </p:spPr>
        <p:txBody>
          <a:bodyPr wrap="none">
            <a:spAutoFit/>
          </a:bodyPr>
          <a:lstStyle/>
          <a:p>
            <a:r>
              <a:rPr lang="en-US" sz="2400" b="1"/>
              <a:t>Sat1</a:t>
            </a:r>
          </a:p>
        </p:txBody>
      </p:sp>
      <p:sp>
        <p:nvSpPr>
          <p:cNvPr id="16392" name="Line 10"/>
          <p:cNvSpPr>
            <a:spLocks noChangeShapeType="1"/>
          </p:cNvSpPr>
          <p:nvPr/>
        </p:nvSpPr>
        <p:spPr bwMode="auto">
          <a:xfrm flipH="1" flipV="1">
            <a:off x="3962400" y="3124200"/>
            <a:ext cx="838200" cy="685800"/>
          </a:xfrm>
          <a:prstGeom prst="line">
            <a:avLst/>
          </a:prstGeom>
          <a:noFill/>
          <a:ln w="9525">
            <a:solidFill>
              <a:schemeClr val="tx1"/>
            </a:solidFill>
            <a:round/>
            <a:headEnd/>
            <a:tailEnd type="triangle" w="med" len="med"/>
          </a:ln>
        </p:spPr>
        <p:txBody>
          <a:bodyPr/>
          <a:lstStyle/>
          <a:p>
            <a:endParaRPr lang="id-ID"/>
          </a:p>
        </p:txBody>
      </p:sp>
      <p:sp>
        <p:nvSpPr>
          <p:cNvPr id="16393" name="Line 11"/>
          <p:cNvSpPr>
            <a:spLocks noChangeShapeType="1"/>
          </p:cNvSpPr>
          <p:nvPr/>
        </p:nvSpPr>
        <p:spPr bwMode="auto">
          <a:xfrm flipH="1">
            <a:off x="4038600" y="3886200"/>
            <a:ext cx="762000" cy="914400"/>
          </a:xfrm>
          <a:prstGeom prst="line">
            <a:avLst/>
          </a:prstGeom>
          <a:noFill/>
          <a:ln w="9525">
            <a:solidFill>
              <a:schemeClr val="tx1"/>
            </a:solidFill>
            <a:round/>
            <a:headEnd/>
            <a:tailEnd type="triangle" w="med" len="med"/>
          </a:ln>
        </p:spPr>
        <p:txBody>
          <a:bodyPr/>
          <a:lstStyle/>
          <a:p>
            <a:endParaRPr lang="id-ID"/>
          </a:p>
        </p:txBody>
      </p:sp>
      <p:sp>
        <p:nvSpPr>
          <p:cNvPr id="16394" name="Oval 12"/>
          <p:cNvSpPr>
            <a:spLocks noChangeArrowheads="1"/>
          </p:cNvSpPr>
          <p:nvPr/>
        </p:nvSpPr>
        <p:spPr bwMode="auto">
          <a:xfrm>
            <a:off x="457200" y="2743200"/>
            <a:ext cx="838200" cy="609600"/>
          </a:xfrm>
          <a:prstGeom prst="ellipse">
            <a:avLst/>
          </a:prstGeom>
          <a:solidFill>
            <a:schemeClr val="accent1"/>
          </a:solidFill>
          <a:ln w="9525">
            <a:solidFill>
              <a:schemeClr val="tx1"/>
            </a:solidFill>
            <a:round/>
            <a:headEnd/>
            <a:tailEnd/>
          </a:ln>
        </p:spPr>
        <p:txBody>
          <a:bodyPr wrap="none" anchor="ctr"/>
          <a:lstStyle/>
          <a:p>
            <a:pPr algn="ctr"/>
            <a:r>
              <a:rPr lang="en-US" b="1"/>
              <a:t>error1</a:t>
            </a:r>
          </a:p>
        </p:txBody>
      </p:sp>
      <p:sp>
        <p:nvSpPr>
          <p:cNvPr id="16395" name="Oval 14"/>
          <p:cNvSpPr>
            <a:spLocks noChangeArrowheads="1"/>
          </p:cNvSpPr>
          <p:nvPr/>
        </p:nvSpPr>
        <p:spPr bwMode="auto">
          <a:xfrm>
            <a:off x="457200" y="4495800"/>
            <a:ext cx="838200" cy="609600"/>
          </a:xfrm>
          <a:prstGeom prst="ellipse">
            <a:avLst/>
          </a:prstGeom>
          <a:solidFill>
            <a:schemeClr val="accent1"/>
          </a:solidFill>
          <a:ln w="9525">
            <a:solidFill>
              <a:schemeClr val="tx1"/>
            </a:solidFill>
            <a:round/>
            <a:headEnd/>
            <a:tailEnd/>
          </a:ln>
        </p:spPr>
        <p:txBody>
          <a:bodyPr wrap="none" anchor="ctr"/>
          <a:lstStyle/>
          <a:p>
            <a:pPr algn="ctr"/>
            <a:r>
              <a:rPr lang="en-US" b="1"/>
              <a:t>error2</a:t>
            </a:r>
          </a:p>
        </p:txBody>
      </p:sp>
      <p:sp>
        <p:nvSpPr>
          <p:cNvPr id="16396" name="Line 16"/>
          <p:cNvSpPr>
            <a:spLocks noChangeShapeType="1"/>
          </p:cNvSpPr>
          <p:nvPr/>
        </p:nvSpPr>
        <p:spPr bwMode="auto">
          <a:xfrm>
            <a:off x="1295400" y="3048000"/>
            <a:ext cx="685800" cy="0"/>
          </a:xfrm>
          <a:prstGeom prst="line">
            <a:avLst/>
          </a:prstGeom>
          <a:noFill/>
          <a:ln w="9525">
            <a:solidFill>
              <a:schemeClr val="tx1"/>
            </a:solidFill>
            <a:round/>
            <a:headEnd/>
            <a:tailEnd type="triangle" w="med" len="med"/>
          </a:ln>
        </p:spPr>
        <p:txBody>
          <a:bodyPr/>
          <a:lstStyle/>
          <a:p>
            <a:endParaRPr lang="id-ID"/>
          </a:p>
        </p:txBody>
      </p:sp>
      <p:sp>
        <p:nvSpPr>
          <p:cNvPr id="16397" name="Line 17"/>
          <p:cNvSpPr>
            <a:spLocks noChangeShapeType="1"/>
          </p:cNvSpPr>
          <p:nvPr/>
        </p:nvSpPr>
        <p:spPr bwMode="auto">
          <a:xfrm>
            <a:off x="1295400" y="4800600"/>
            <a:ext cx="685800" cy="0"/>
          </a:xfrm>
          <a:prstGeom prst="line">
            <a:avLst/>
          </a:prstGeom>
          <a:noFill/>
          <a:ln w="9525">
            <a:solidFill>
              <a:schemeClr val="tx1"/>
            </a:solidFill>
            <a:round/>
            <a:headEnd/>
            <a:tailEnd type="triangle" w="med" len="med"/>
          </a:ln>
        </p:spPr>
        <p:txBody>
          <a:bodyPr/>
          <a:lstStyle/>
          <a:p>
            <a:endParaRPr lang="id-ID"/>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ppt_x"/>
                                          </p:val>
                                        </p:tav>
                                        <p:tav tm="100000">
                                          <p:val>
                                            <p:strVal val="#ppt_x"/>
                                          </p:val>
                                        </p:tav>
                                      </p:tavLst>
                                    </p:anim>
                                    <p:anim calcmode="lin" valueType="num">
                                      <p:cBhvr additive="base">
                                        <p:cTn id="8" dur="500" fill="hold"/>
                                        <p:tgtEl>
                                          <p:spTgt spid="307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t>Variabel Eksogen-Endogen</a:t>
            </a:r>
          </a:p>
        </p:txBody>
      </p:sp>
      <p:sp>
        <p:nvSpPr>
          <p:cNvPr id="17411" name="Content Placeholder 2"/>
          <p:cNvSpPr>
            <a:spLocks noGrp="1"/>
          </p:cNvSpPr>
          <p:nvPr>
            <p:ph idx="1"/>
          </p:nvPr>
        </p:nvSpPr>
        <p:spPr/>
        <p:txBody>
          <a:bodyPr/>
          <a:lstStyle/>
          <a:p>
            <a:pPr eaLnBrk="1" hangingPunct="1"/>
            <a:r>
              <a:rPr lang="en-US" smtClean="0"/>
              <a:t>Variabel eksogen adalah variabel yang tidak diprediksi oleh variabel lain dalam model.  Disebut juga dengan variabel independen.</a:t>
            </a:r>
          </a:p>
          <a:p>
            <a:pPr eaLnBrk="1" hangingPunct="1"/>
            <a:r>
              <a:rPr lang="en-US" smtClean="0"/>
              <a:t>Variabel endogen adalah variabel yang diprediksi oleh satu atau lebih variabel lain.</a:t>
            </a:r>
            <a:r>
              <a:rPr lang="id-ID" smtClean="0"/>
              <a:t> Disebut juga variabel dependen.</a:t>
            </a:r>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133600"/>
            <a:ext cx="8229600" cy="1676400"/>
          </a:xfrm>
        </p:spPr>
        <p:txBody>
          <a:bodyPr/>
          <a:lstStyle/>
          <a:p>
            <a:pPr eaLnBrk="1" hangingPunct="1"/>
            <a:r>
              <a:rPr lang="en-US" sz="3000" dirty="0" smtClean="0"/>
              <a:t>Proses SEM </a:t>
            </a:r>
            <a:r>
              <a:rPr lang="en-US" sz="3000" dirty="0" err="1" smtClean="0"/>
              <a:t>terdiri</a:t>
            </a:r>
            <a:r>
              <a:rPr lang="en-US" sz="3000" dirty="0" smtClean="0"/>
              <a:t> </a:t>
            </a:r>
            <a:r>
              <a:rPr lang="en-US" sz="3000" dirty="0" err="1" smtClean="0"/>
              <a:t>dari</a:t>
            </a:r>
            <a:r>
              <a:rPr lang="en-US" sz="3000" dirty="0" smtClean="0"/>
              <a:t> </a:t>
            </a:r>
            <a:r>
              <a:rPr lang="en-US" sz="3000" dirty="0" err="1" smtClean="0"/>
              <a:t>dua</a:t>
            </a:r>
            <a:r>
              <a:rPr lang="en-US" sz="3000" dirty="0" smtClean="0"/>
              <a:t> </a:t>
            </a:r>
            <a:r>
              <a:rPr lang="en-US" sz="3000" dirty="0" err="1" smtClean="0"/>
              <a:t>tahap</a:t>
            </a:r>
            <a:r>
              <a:rPr lang="en-US" sz="3000" dirty="0" smtClean="0"/>
              <a:t>:</a:t>
            </a:r>
            <a:br>
              <a:rPr lang="en-US" sz="3000" dirty="0" smtClean="0"/>
            </a:br>
            <a:r>
              <a:rPr lang="en-US" sz="3000" dirty="0" smtClean="0"/>
              <a:t>1.  </a:t>
            </a:r>
            <a:r>
              <a:rPr lang="en-US" sz="3000" dirty="0" err="1" smtClean="0"/>
              <a:t>Validasi</a:t>
            </a:r>
            <a:r>
              <a:rPr lang="en-US" sz="3000" dirty="0" smtClean="0"/>
              <a:t> </a:t>
            </a:r>
            <a:r>
              <a:rPr lang="en-US" sz="3000" dirty="0" err="1" smtClean="0"/>
              <a:t>terhadap</a:t>
            </a:r>
            <a:r>
              <a:rPr lang="en-US" sz="3000" dirty="0" smtClean="0"/>
              <a:t> model </a:t>
            </a:r>
            <a:r>
              <a:rPr lang="en-US" sz="3000" dirty="0" err="1" smtClean="0"/>
              <a:t>pengukuran</a:t>
            </a:r>
            <a:r>
              <a:rPr lang="en-US" sz="3000" dirty="0" smtClean="0"/>
              <a:t>.</a:t>
            </a:r>
            <a:br>
              <a:rPr lang="en-US" sz="3000" dirty="0" smtClean="0"/>
            </a:br>
            <a:r>
              <a:rPr lang="en-US" sz="3000" dirty="0" smtClean="0"/>
              <a:t>2.  </a:t>
            </a:r>
            <a:r>
              <a:rPr lang="en-US" sz="3000" dirty="0" err="1" smtClean="0"/>
              <a:t>Pengujian</a:t>
            </a:r>
            <a:r>
              <a:rPr lang="en-US" sz="3000" dirty="0" smtClean="0"/>
              <a:t> </a:t>
            </a:r>
            <a:r>
              <a:rPr lang="en-US" sz="3000" dirty="0" err="1" smtClean="0"/>
              <a:t>terhadap</a:t>
            </a:r>
            <a:r>
              <a:rPr lang="en-US" sz="3000" dirty="0" smtClean="0"/>
              <a:t> model </a:t>
            </a:r>
            <a:r>
              <a:rPr lang="en-US" sz="3000" dirty="0" err="1" smtClean="0"/>
              <a:t>struktural</a:t>
            </a:r>
            <a:endParaRPr lang="en-US" sz="3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33400" y="304800"/>
            <a:ext cx="7391400" cy="762000"/>
          </a:xfrm>
        </p:spPr>
        <p:txBody>
          <a:bodyPr/>
          <a:lstStyle/>
          <a:p>
            <a:pPr eaLnBrk="1" hangingPunct="1"/>
            <a:r>
              <a:rPr lang="en-US" sz="3200" smtClean="0"/>
              <a:t>Perbedaan Model Pengukuran dan Model Struktural</a:t>
            </a:r>
          </a:p>
        </p:txBody>
      </p:sp>
      <p:sp>
        <p:nvSpPr>
          <p:cNvPr id="19459" name="Rectangle 3"/>
          <p:cNvSpPr>
            <a:spLocks noGrp="1" noChangeArrowheads="1"/>
          </p:cNvSpPr>
          <p:nvPr>
            <p:ph type="body" idx="1"/>
          </p:nvPr>
        </p:nvSpPr>
        <p:spPr>
          <a:xfrm>
            <a:off x="457200" y="1447800"/>
            <a:ext cx="8229600" cy="4683125"/>
          </a:xfrm>
        </p:spPr>
        <p:txBody>
          <a:bodyPr/>
          <a:lstStyle/>
          <a:p>
            <a:pPr eaLnBrk="1" hangingPunct="1"/>
            <a:r>
              <a:rPr lang="en-US" smtClean="0"/>
              <a:t>Model Pengukuran:  model yang ditujukan untuk mendeskripsikan sebuah keadaan atau mengukur sebuah konsep.</a:t>
            </a:r>
          </a:p>
          <a:p>
            <a:pPr eaLnBrk="1" hangingPunct="1">
              <a:buFont typeface="Wingdings" pitchFamily="2" charset="2"/>
              <a:buNone/>
            </a:pPr>
            <a:endParaRPr lang="en-US" smtClean="0"/>
          </a:p>
          <a:p>
            <a:pPr eaLnBrk="1" hangingPunct="1"/>
            <a:r>
              <a:rPr lang="en-US" smtClean="0"/>
              <a:t>Model Struktural:  model yang menggambarkan hubungan-hubungan yang dihipotesakan antar konstruk.</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122238"/>
            <a:ext cx="7543800" cy="715962"/>
          </a:xfrm>
        </p:spPr>
        <p:txBody>
          <a:bodyPr/>
          <a:lstStyle/>
          <a:p>
            <a:pPr eaLnBrk="1" hangingPunct="1"/>
            <a:r>
              <a:rPr lang="en-US" sz="3600" smtClean="0"/>
              <a:t>Model Struktural</a:t>
            </a:r>
          </a:p>
        </p:txBody>
      </p:sp>
      <p:sp>
        <p:nvSpPr>
          <p:cNvPr id="58371" name="Oval 3"/>
          <p:cNvSpPr>
            <a:spLocks noChangeArrowheads="1"/>
          </p:cNvSpPr>
          <p:nvPr/>
        </p:nvSpPr>
        <p:spPr bwMode="auto">
          <a:xfrm>
            <a:off x="914400" y="3124200"/>
            <a:ext cx="1981200" cy="838200"/>
          </a:xfrm>
          <a:prstGeom prst="ellipse">
            <a:avLst/>
          </a:prstGeom>
          <a:solidFill>
            <a:schemeClr val="accent1"/>
          </a:solidFill>
          <a:ln w="9525">
            <a:solidFill>
              <a:schemeClr val="tx1"/>
            </a:solidFill>
            <a:round/>
            <a:headEnd/>
            <a:tailEnd/>
          </a:ln>
        </p:spPr>
        <p:txBody>
          <a:bodyPr wrap="none" anchor="ctr"/>
          <a:lstStyle/>
          <a:p>
            <a:pPr algn="ctr"/>
            <a:r>
              <a:rPr lang="en-US" b="1"/>
              <a:t>Value</a:t>
            </a:r>
          </a:p>
        </p:txBody>
      </p:sp>
      <p:sp>
        <p:nvSpPr>
          <p:cNvPr id="58372" name="Oval 4"/>
          <p:cNvSpPr>
            <a:spLocks noChangeArrowheads="1"/>
          </p:cNvSpPr>
          <p:nvPr/>
        </p:nvSpPr>
        <p:spPr bwMode="auto">
          <a:xfrm>
            <a:off x="914400" y="1524000"/>
            <a:ext cx="1981200" cy="838200"/>
          </a:xfrm>
          <a:prstGeom prst="ellipse">
            <a:avLst/>
          </a:prstGeom>
          <a:solidFill>
            <a:schemeClr val="accent1"/>
          </a:solidFill>
          <a:ln w="9525">
            <a:solidFill>
              <a:schemeClr val="tx1"/>
            </a:solidFill>
            <a:round/>
            <a:headEnd/>
            <a:tailEnd/>
          </a:ln>
        </p:spPr>
        <p:txBody>
          <a:bodyPr wrap="none" anchor="ctr"/>
          <a:lstStyle/>
          <a:p>
            <a:pPr algn="ctr"/>
            <a:r>
              <a:rPr lang="en-US" b="1"/>
              <a:t>Knowledge</a:t>
            </a:r>
          </a:p>
        </p:txBody>
      </p:sp>
      <p:sp>
        <p:nvSpPr>
          <p:cNvPr id="58373" name="Oval 5"/>
          <p:cNvSpPr>
            <a:spLocks noChangeArrowheads="1"/>
          </p:cNvSpPr>
          <p:nvPr/>
        </p:nvSpPr>
        <p:spPr bwMode="auto">
          <a:xfrm>
            <a:off x="4953000" y="3048000"/>
            <a:ext cx="1981200" cy="838200"/>
          </a:xfrm>
          <a:prstGeom prst="ellipse">
            <a:avLst/>
          </a:prstGeom>
          <a:solidFill>
            <a:schemeClr val="accent1"/>
          </a:solidFill>
          <a:ln w="9525">
            <a:solidFill>
              <a:schemeClr val="tx1"/>
            </a:solidFill>
            <a:round/>
            <a:headEnd/>
            <a:tailEnd/>
          </a:ln>
        </p:spPr>
        <p:txBody>
          <a:bodyPr wrap="none" anchor="ctr"/>
          <a:lstStyle/>
          <a:p>
            <a:pPr algn="ctr"/>
            <a:r>
              <a:rPr lang="en-US" b="1"/>
              <a:t>Performance</a:t>
            </a:r>
          </a:p>
        </p:txBody>
      </p:sp>
      <p:sp>
        <p:nvSpPr>
          <p:cNvPr id="58374" name="Oval 6"/>
          <p:cNvSpPr>
            <a:spLocks noChangeArrowheads="1"/>
          </p:cNvSpPr>
          <p:nvPr/>
        </p:nvSpPr>
        <p:spPr bwMode="auto">
          <a:xfrm>
            <a:off x="914400" y="4648200"/>
            <a:ext cx="1981200" cy="838200"/>
          </a:xfrm>
          <a:prstGeom prst="ellipse">
            <a:avLst/>
          </a:prstGeom>
          <a:solidFill>
            <a:schemeClr val="accent1"/>
          </a:solidFill>
          <a:ln w="9525">
            <a:solidFill>
              <a:schemeClr val="tx1"/>
            </a:solidFill>
            <a:round/>
            <a:headEnd/>
            <a:tailEnd/>
          </a:ln>
        </p:spPr>
        <p:txBody>
          <a:bodyPr wrap="none" anchor="ctr"/>
          <a:lstStyle/>
          <a:p>
            <a:pPr algn="ctr"/>
            <a:r>
              <a:rPr lang="en-US" b="1"/>
              <a:t>Satisfaction</a:t>
            </a:r>
          </a:p>
        </p:txBody>
      </p:sp>
      <p:sp>
        <p:nvSpPr>
          <p:cNvPr id="58375" name="Line 7"/>
          <p:cNvSpPr>
            <a:spLocks noChangeShapeType="1"/>
          </p:cNvSpPr>
          <p:nvPr/>
        </p:nvSpPr>
        <p:spPr bwMode="auto">
          <a:xfrm>
            <a:off x="2895600" y="1905000"/>
            <a:ext cx="2057400" cy="1524000"/>
          </a:xfrm>
          <a:prstGeom prst="line">
            <a:avLst/>
          </a:prstGeom>
          <a:noFill/>
          <a:ln w="9525">
            <a:solidFill>
              <a:schemeClr val="tx1"/>
            </a:solidFill>
            <a:round/>
            <a:headEnd/>
            <a:tailEnd type="triangle" w="med" len="med"/>
          </a:ln>
        </p:spPr>
        <p:txBody>
          <a:bodyPr/>
          <a:lstStyle/>
          <a:p>
            <a:endParaRPr lang="id-ID"/>
          </a:p>
        </p:txBody>
      </p:sp>
      <p:sp>
        <p:nvSpPr>
          <p:cNvPr id="58376" name="Line 8"/>
          <p:cNvSpPr>
            <a:spLocks noChangeShapeType="1"/>
          </p:cNvSpPr>
          <p:nvPr/>
        </p:nvSpPr>
        <p:spPr bwMode="auto">
          <a:xfrm>
            <a:off x="2895600" y="3505200"/>
            <a:ext cx="1981200" cy="0"/>
          </a:xfrm>
          <a:prstGeom prst="line">
            <a:avLst/>
          </a:prstGeom>
          <a:noFill/>
          <a:ln w="9525">
            <a:solidFill>
              <a:schemeClr val="tx1"/>
            </a:solidFill>
            <a:round/>
            <a:headEnd/>
            <a:tailEnd type="triangle" w="med" len="med"/>
          </a:ln>
        </p:spPr>
        <p:txBody>
          <a:bodyPr/>
          <a:lstStyle/>
          <a:p>
            <a:endParaRPr lang="id-ID"/>
          </a:p>
        </p:txBody>
      </p:sp>
      <p:sp>
        <p:nvSpPr>
          <p:cNvPr id="58377" name="Line 9"/>
          <p:cNvSpPr>
            <a:spLocks noChangeShapeType="1"/>
          </p:cNvSpPr>
          <p:nvPr/>
        </p:nvSpPr>
        <p:spPr bwMode="auto">
          <a:xfrm flipV="1">
            <a:off x="2895600" y="3581400"/>
            <a:ext cx="2057400" cy="1447800"/>
          </a:xfrm>
          <a:prstGeom prst="line">
            <a:avLst/>
          </a:prstGeom>
          <a:noFill/>
          <a:ln w="9525">
            <a:solidFill>
              <a:schemeClr val="tx1"/>
            </a:solidFill>
            <a:round/>
            <a:headEnd/>
            <a:tailEnd type="triangle" w="med" len="med"/>
          </a:ln>
        </p:spPr>
        <p:txBody>
          <a:bodyPr/>
          <a:lstStyle/>
          <a:p>
            <a:endParaRPr lang="id-ID"/>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373"/>
                                        </p:tgtEl>
                                        <p:attrNameLst>
                                          <p:attrName>style.visibility</p:attrName>
                                        </p:attrNameLst>
                                      </p:cBhvr>
                                      <p:to>
                                        <p:strVal val="visible"/>
                                      </p:to>
                                    </p:set>
                                    <p:anim calcmode="lin" valueType="num">
                                      <p:cBhvr additive="base">
                                        <p:cTn id="7" dur="500" fill="hold"/>
                                        <p:tgtEl>
                                          <p:spTgt spid="58373"/>
                                        </p:tgtEl>
                                        <p:attrNameLst>
                                          <p:attrName>ppt_x</p:attrName>
                                        </p:attrNameLst>
                                      </p:cBhvr>
                                      <p:tavLst>
                                        <p:tav tm="0">
                                          <p:val>
                                            <p:strVal val="0-#ppt_w/2"/>
                                          </p:val>
                                        </p:tav>
                                        <p:tav tm="100000">
                                          <p:val>
                                            <p:strVal val="#ppt_x"/>
                                          </p:val>
                                        </p:tav>
                                      </p:tavLst>
                                    </p:anim>
                                    <p:anim calcmode="lin" valueType="num">
                                      <p:cBhvr additive="base">
                                        <p:cTn id="8" dur="500" fill="hold"/>
                                        <p:tgtEl>
                                          <p:spTgt spid="5837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58375"/>
                                        </p:tgtEl>
                                        <p:attrNameLst>
                                          <p:attrName>style.visibility</p:attrName>
                                        </p:attrNameLst>
                                      </p:cBhvr>
                                      <p:to>
                                        <p:strVal val="visible"/>
                                      </p:to>
                                    </p:set>
                                    <p:anim calcmode="lin" valueType="num">
                                      <p:cBhvr additive="base">
                                        <p:cTn id="13" dur="500" fill="hold"/>
                                        <p:tgtEl>
                                          <p:spTgt spid="58375"/>
                                        </p:tgtEl>
                                        <p:attrNameLst>
                                          <p:attrName>ppt_x</p:attrName>
                                        </p:attrNameLst>
                                      </p:cBhvr>
                                      <p:tavLst>
                                        <p:tav tm="0">
                                          <p:val>
                                            <p:strVal val="0-#ppt_w/2"/>
                                          </p:val>
                                        </p:tav>
                                        <p:tav tm="100000">
                                          <p:val>
                                            <p:strVal val="#ppt_x"/>
                                          </p:val>
                                        </p:tav>
                                      </p:tavLst>
                                    </p:anim>
                                    <p:anim calcmode="lin" valueType="num">
                                      <p:cBhvr additive="base">
                                        <p:cTn id="14" dur="500" fill="hold"/>
                                        <p:tgtEl>
                                          <p:spTgt spid="5837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58372"/>
                                        </p:tgtEl>
                                        <p:attrNameLst>
                                          <p:attrName>style.visibility</p:attrName>
                                        </p:attrNameLst>
                                      </p:cBhvr>
                                      <p:to>
                                        <p:strVal val="visible"/>
                                      </p:to>
                                    </p:set>
                                    <p:anim calcmode="lin" valueType="num">
                                      <p:cBhvr additive="base">
                                        <p:cTn id="19" dur="500" fill="hold"/>
                                        <p:tgtEl>
                                          <p:spTgt spid="58372"/>
                                        </p:tgtEl>
                                        <p:attrNameLst>
                                          <p:attrName>ppt_x</p:attrName>
                                        </p:attrNameLst>
                                      </p:cBhvr>
                                      <p:tavLst>
                                        <p:tav tm="0">
                                          <p:val>
                                            <p:strVal val="0-#ppt_w/2"/>
                                          </p:val>
                                        </p:tav>
                                        <p:tav tm="100000">
                                          <p:val>
                                            <p:strVal val="#ppt_x"/>
                                          </p:val>
                                        </p:tav>
                                      </p:tavLst>
                                    </p:anim>
                                    <p:anim calcmode="lin" valueType="num">
                                      <p:cBhvr additive="base">
                                        <p:cTn id="20" dur="500" fill="hold"/>
                                        <p:tgtEl>
                                          <p:spTgt spid="58372"/>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8376"/>
                                        </p:tgtEl>
                                        <p:attrNameLst>
                                          <p:attrName>style.visibility</p:attrName>
                                        </p:attrNameLst>
                                      </p:cBhvr>
                                      <p:to>
                                        <p:strVal val="visible"/>
                                      </p:to>
                                    </p:set>
                                    <p:anim calcmode="lin" valueType="num">
                                      <p:cBhvr additive="base">
                                        <p:cTn id="25" dur="500" fill="hold"/>
                                        <p:tgtEl>
                                          <p:spTgt spid="58376"/>
                                        </p:tgtEl>
                                        <p:attrNameLst>
                                          <p:attrName>ppt_x</p:attrName>
                                        </p:attrNameLst>
                                      </p:cBhvr>
                                      <p:tavLst>
                                        <p:tav tm="0">
                                          <p:val>
                                            <p:strVal val="0-#ppt_w/2"/>
                                          </p:val>
                                        </p:tav>
                                        <p:tav tm="100000">
                                          <p:val>
                                            <p:strVal val="#ppt_x"/>
                                          </p:val>
                                        </p:tav>
                                      </p:tavLst>
                                    </p:anim>
                                    <p:anim calcmode="lin" valueType="num">
                                      <p:cBhvr additive="base">
                                        <p:cTn id="26" dur="500" fill="hold"/>
                                        <p:tgtEl>
                                          <p:spTgt spid="5837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8371"/>
                                        </p:tgtEl>
                                        <p:attrNameLst>
                                          <p:attrName>style.visibility</p:attrName>
                                        </p:attrNameLst>
                                      </p:cBhvr>
                                      <p:to>
                                        <p:strVal val="visible"/>
                                      </p:to>
                                    </p:set>
                                    <p:anim calcmode="lin" valueType="num">
                                      <p:cBhvr additive="base">
                                        <p:cTn id="31" dur="500" fill="hold"/>
                                        <p:tgtEl>
                                          <p:spTgt spid="58371"/>
                                        </p:tgtEl>
                                        <p:attrNameLst>
                                          <p:attrName>ppt_x</p:attrName>
                                        </p:attrNameLst>
                                      </p:cBhvr>
                                      <p:tavLst>
                                        <p:tav tm="0">
                                          <p:val>
                                            <p:strVal val="0-#ppt_w/2"/>
                                          </p:val>
                                        </p:tav>
                                        <p:tav tm="100000">
                                          <p:val>
                                            <p:strVal val="#ppt_x"/>
                                          </p:val>
                                        </p:tav>
                                      </p:tavLst>
                                    </p:anim>
                                    <p:anim calcmode="lin" valueType="num">
                                      <p:cBhvr additive="base">
                                        <p:cTn id="32" dur="500" fill="hold"/>
                                        <p:tgtEl>
                                          <p:spTgt spid="5837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2" fill="hold" grpId="0" nodeType="clickEffect">
                                  <p:stCondLst>
                                    <p:cond delay="0"/>
                                  </p:stCondLst>
                                  <p:childTnLst>
                                    <p:set>
                                      <p:cBhvr>
                                        <p:cTn id="36" dur="1" fill="hold">
                                          <p:stCondLst>
                                            <p:cond delay="0"/>
                                          </p:stCondLst>
                                        </p:cTn>
                                        <p:tgtEl>
                                          <p:spTgt spid="58377"/>
                                        </p:tgtEl>
                                        <p:attrNameLst>
                                          <p:attrName>style.visibility</p:attrName>
                                        </p:attrNameLst>
                                      </p:cBhvr>
                                      <p:to>
                                        <p:strVal val="visible"/>
                                      </p:to>
                                    </p:set>
                                    <p:anim calcmode="lin" valueType="num">
                                      <p:cBhvr additive="base">
                                        <p:cTn id="37" dur="500" fill="hold"/>
                                        <p:tgtEl>
                                          <p:spTgt spid="58377"/>
                                        </p:tgtEl>
                                        <p:attrNameLst>
                                          <p:attrName>ppt_x</p:attrName>
                                        </p:attrNameLst>
                                      </p:cBhvr>
                                      <p:tavLst>
                                        <p:tav tm="0">
                                          <p:val>
                                            <p:strVal val="0-#ppt_w/2"/>
                                          </p:val>
                                        </p:tav>
                                        <p:tav tm="100000">
                                          <p:val>
                                            <p:strVal val="#ppt_x"/>
                                          </p:val>
                                        </p:tav>
                                      </p:tavLst>
                                    </p:anim>
                                    <p:anim calcmode="lin" valueType="num">
                                      <p:cBhvr additive="base">
                                        <p:cTn id="38" dur="500" fill="hold"/>
                                        <p:tgtEl>
                                          <p:spTgt spid="5837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8374"/>
                                        </p:tgtEl>
                                        <p:attrNameLst>
                                          <p:attrName>style.visibility</p:attrName>
                                        </p:attrNameLst>
                                      </p:cBhvr>
                                      <p:to>
                                        <p:strVal val="visible"/>
                                      </p:to>
                                    </p:set>
                                    <p:anim calcmode="lin" valueType="num">
                                      <p:cBhvr additive="base">
                                        <p:cTn id="43" dur="500" fill="hold"/>
                                        <p:tgtEl>
                                          <p:spTgt spid="58374"/>
                                        </p:tgtEl>
                                        <p:attrNameLst>
                                          <p:attrName>ppt_x</p:attrName>
                                        </p:attrNameLst>
                                      </p:cBhvr>
                                      <p:tavLst>
                                        <p:tav tm="0">
                                          <p:val>
                                            <p:strVal val="0-#ppt_w/2"/>
                                          </p:val>
                                        </p:tav>
                                        <p:tav tm="100000">
                                          <p:val>
                                            <p:strVal val="#ppt_x"/>
                                          </p:val>
                                        </p:tav>
                                      </p:tavLst>
                                    </p:anim>
                                    <p:anim calcmode="lin" valueType="num">
                                      <p:cBhvr additive="base">
                                        <p:cTn id="44" dur="500" fill="hold"/>
                                        <p:tgtEl>
                                          <p:spTgt spid="5837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 presetClass="entr" presetSubtype="10" fill="hold" grpId="0" nodeType="clickEffect">
                                  <p:stCondLst>
                                    <p:cond delay="0"/>
                                  </p:stCondLst>
                                  <p:childTnLst>
                                    <p:set>
                                      <p:cBhvr>
                                        <p:cTn id="48" dur="1" fill="hold">
                                          <p:stCondLst>
                                            <p:cond delay="0"/>
                                          </p:stCondLst>
                                        </p:cTn>
                                        <p:tgtEl>
                                          <p:spTgt spid="58370"/>
                                        </p:tgtEl>
                                        <p:attrNameLst>
                                          <p:attrName>style.visibility</p:attrName>
                                        </p:attrNameLst>
                                      </p:cBhvr>
                                      <p:to>
                                        <p:strVal val="visible"/>
                                      </p:to>
                                    </p:set>
                                    <p:animEffect transition="in" filter="checkerboard(across)">
                                      <p:cBhvr>
                                        <p:cTn id="49" dur="500"/>
                                        <p:tgtEl>
                                          <p:spTgt spid="58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1" grpId="0" animBg="1"/>
      <p:bldP spid="58372" grpId="0" animBg="1"/>
      <p:bldP spid="58373" grpId="0" animBg="1"/>
      <p:bldP spid="58374" grpId="0" animBg="1"/>
      <p:bldP spid="58375" grpId="0" animBg="1"/>
      <p:bldP spid="58376" grpId="0" animBg="1"/>
      <p:bldP spid="5837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122238"/>
            <a:ext cx="7543800" cy="715962"/>
          </a:xfrm>
        </p:spPr>
        <p:txBody>
          <a:bodyPr/>
          <a:lstStyle/>
          <a:p>
            <a:pPr eaLnBrk="1" hangingPunct="1"/>
            <a:r>
              <a:rPr lang="en-US" smtClean="0"/>
              <a:t>Model Pengukuran</a:t>
            </a:r>
          </a:p>
        </p:txBody>
      </p:sp>
      <p:sp>
        <p:nvSpPr>
          <p:cNvPr id="23556" name="Oval 4"/>
          <p:cNvSpPr>
            <a:spLocks noChangeArrowheads="1"/>
          </p:cNvSpPr>
          <p:nvPr/>
        </p:nvSpPr>
        <p:spPr bwMode="auto">
          <a:xfrm>
            <a:off x="0" y="2057400"/>
            <a:ext cx="609600" cy="533400"/>
          </a:xfrm>
          <a:prstGeom prst="ellipse">
            <a:avLst/>
          </a:prstGeom>
          <a:solidFill>
            <a:schemeClr val="accent3">
              <a:lumMod val="75000"/>
            </a:schemeClr>
          </a:solidFill>
          <a:ln w="9525">
            <a:solidFill>
              <a:schemeClr val="tx1"/>
            </a:solidFill>
            <a:round/>
            <a:headEnd/>
            <a:tailEnd/>
          </a:ln>
        </p:spPr>
        <p:txBody>
          <a:bodyPr wrap="none" anchor="ctr"/>
          <a:lstStyle/>
          <a:p>
            <a:pPr algn="ctr"/>
            <a:r>
              <a:rPr lang="en-US" b="1"/>
              <a:t>e2</a:t>
            </a:r>
          </a:p>
        </p:txBody>
      </p:sp>
      <p:sp>
        <p:nvSpPr>
          <p:cNvPr id="23557" name="Oval 5"/>
          <p:cNvSpPr>
            <a:spLocks noChangeArrowheads="1"/>
          </p:cNvSpPr>
          <p:nvPr/>
        </p:nvSpPr>
        <p:spPr bwMode="auto">
          <a:xfrm>
            <a:off x="0" y="1143000"/>
            <a:ext cx="609600" cy="533400"/>
          </a:xfrm>
          <a:prstGeom prst="ellipse">
            <a:avLst/>
          </a:prstGeom>
          <a:solidFill>
            <a:schemeClr val="accent3">
              <a:lumMod val="75000"/>
            </a:schemeClr>
          </a:solidFill>
          <a:ln w="9525">
            <a:solidFill>
              <a:schemeClr val="tx1"/>
            </a:solidFill>
            <a:round/>
            <a:headEnd/>
            <a:tailEnd/>
          </a:ln>
        </p:spPr>
        <p:txBody>
          <a:bodyPr wrap="none" anchor="ctr"/>
          <a:lstStyle/>
          <a:p>
            <a:pPr algn="ctr"/>
            <a:r>
              <a:rPr lang="en-US" b="1"/>
              <a:t>e1</a:t>
            </a:r>
          </a:p>
        </p:txBody>
      </p:sp>
      <p:sp>
        <p:nvSpPr>
          <p:cNvPr id="23558" name="Oval 6"/>
          <p:cNvSpPr>
            <a:spLocks noChangeArrowheads="1"/>
          </p:cNvSpPr>
          <p:nvPr/>
        </p:nvSpPr>
        <p:spPr bwMode="auto">
          <a:xfrm>
            <a:off x="0" y="3200400"/>
            <a:ext cx="609600" cy="533400"/>
          </a:xfrm>
          <a:prstGeom prst="ellipse">
            <a:avLst/>
          </a:prstGeom>
          <a:solidFill>
            <a:schemeClr val="accent3">
              <a:lumMod val="75000"/>
            </a:schemeClr>
          </a:solidFill>
          <a:ln w="9525">
            <a:solidFill>
              <a:schemeClr val="tx1"/>
            </a:solidFill>
            <a:round/>
            <a:headEnd/>
            <a:tailEnd/>
          </a:ln>
        </p:spPr>
        <p:txBody>
          <a:bodyPr wrap="none" anchor="ctr"/>
          <a:lstStyle/>
          <a:p>
            <a:pPr algn="ctr"/>
            <a:r>
              <a:rPr lang="en-US" b="1"/>
              <a:t>e3</a:t>
            </a:r>
          </a:p>
        </p:txBody>
      </p:sp>
      <p:sp>
        <p:nvSpPr>
          <p:cNvPr id="23559" name="Oval 7"/>
          <p:cNvSpPr>
            <a:spLocks noChangeArrowheads="1"/>
          </p:cNvSpPr>
          <p:nvPr/>
        </p:nvSpPr>
        <p:spPr bwMode="auto">
          <a:xfrm>
            <a:off x="0" y="4038600"/>
            <a:ext cx="609600" cy="533400"/>
          </a:xfrm>
          <a:prstGeom prst="ellipse">
            <a:avLst/>
          </a:prstGeom>
          <a:solidFill>
            <a:schemeClr val="accent3">
              <a:lumMod val="75000"/>
            </a:schemeClr>
          </a:solidFill>
          <a:ln w="9525">
            <a:solidFill>
              <a:schemeClr val="tx1"/>
            </a:solidFill>
            <a:round/>
            <a:headEnd/>
            <a:tailEnd/>
          </a:ln>
        </p:spPr>
        <p:txBody>
          <a:bodyPr wrap="none" anchor="ctr"/>
          <a:lstStyle/>
          <a:p>
            <a:pPr algn="ctr"/>
            <a:r>
              <a:rPr lang="en-US" b="1"/>
              <a:t>e4</a:t>
            </a:r>
          </a:p>
        </p:txBody>
      </p:sp>
      <p:sp>
        <p:nvSpPr>
          <p:cNvPr id="23560" name="Oval 8"/>
          <p:cNvSpPr>
            <a:spLocks noChangeArrowheads="1"/>
          </p:cNvSpPr>
          <p:nvPr/>
        </p:nvSpPr>
        <p:spPr bwMode="auto">
          <a:xfrm>
            <a:off x="0" y="5105400"/>
            <a:ext cx="609600" cy="533400"/>
          </a:xfrm>
          <a:prstGeom prst="ellipse">
            <a:avLst/>
          </a:prstGeom>
          <a:solidFill>
            <a:schemeClr val="accent3">
              <a:lumMod val="75000"/>
            </a:schemeClr>
          </a:solidFill>
          <a:ln w="9525">
            <a:solidFill>
              <a:schemeClr val="tx1"/>
            </a:solidFill>
            <a:round/>
            <a:headEnd/>
            <a:tailEnd/>
          </a:ln>
        </p:spPr>
        <p:txBody>
          <a:bodyPr wrap="none" anchor="ctr"/>
          <a:lstStyle/>
          <a:p>
            <a:pPr algn="ctr"/>
            <a:r>
              <a:rPr lang="en-US" b="1"/>
              <a:t>e5</a:t>
            </a:r>
          </a:p>
        </p:txBody>
      </p:sp>
      <p:sp>
        <p:nvSpPr>
          <p:cNvPr id="23561" name="Oval 9"/>
          <p:cNvSpPr>
            <a:spLocks noChangeArrowheads="1"/>
          </p:cNvSpPr>
          <p:nvPr/>
        </p:nvSpPr>
        <p:spPr bwMode="auto">
          <a:xfrm>
            <a:off x="0" y="6019800"/>
            <a:ext cx="609600" cy="533400"/>
          </a:xfrm>
          <a:prstGeom prst="ellipse">
            <a:avLst/>
          </a:prstGeom>
          <a:solidFill>
            <a:schemeClr val="accent3">
              <a:lumMod val="75000"/>
            </a:schemeClr>
          </a:solidFill>
          <a:ln w="9525">
            <a:solidFill>
              <a:schemeClr val="tx1"/>
            </a:solidFill>
            <a:round/>
            <a:headEnd/>
            <a:tailEnd/>
          </a:ln>
        </p:spPr>
        <p:txBody>
          <a:bodyPr wrap="none" anchor="ctr"/>
          <a:lstStyle/>
          <a:p>
            <a:pPr algn="ctr"/>
            <a:r>
              <a:rPr lang="en-US" b="1"/>
              <a:t>e6</a:t>
            </a:r>
          </a:p>
        </p:txBody>
      </p:sp>
      <p:sp>
        <p:nvSpPr>
          <p:cNvPr id="23562" name="Rectangle 10"/>
          <p:cNvSpPr>
            <a:spLocks noChangeArrowheads="1"/>
          </p:cNvSpPr>
          <p:nvPr/>
        </p:nvSpPr>
        <p:spPr bwMode="auto">
          <a:xfrm>
            <a:off x="990600" y="1143000"/>
            <a:ext cx="1524000" cy="533400"/>
          </a:xfrm>
          <a:prstGeom prst="rect">
            <a:avLst/>
          </a:prstGeom>
          <a:solidFill>
            <a:schemeClr val="accent2"/>
          </a:solidFill>
          <a:ln w="9525">
            <a:solidFill>
              <a:schemeClr val="tx1"/>
            </a:solidFill>
            <a:miter lim="800000"/>
            <a:headEnd/>
            <a:tailEnd/>
          </a:ln>
        </p:spPr>
        <p:txBody>
          <a:bodyPr wrap="none" anchor="ctr"/>
          <a:lstStyle/>
          <a:p>
            <a:pPr algn="ctr"/>
            <a:r>
              <a:rPr lang="en-US" b="1"/>
              <a:t>Knwl 1</a:t>
            </a:r>
          </a:p>
        </p:txBody>
      </p:sp>
      <p:sp>
        <p:nvSpPr>
          <p:cNvPr id="23563" name="Rectangle 11"/>
          <p:cNvSpPr>
            <a:spLocks noChangeArrowheads="1"/>
          </p:cNvSpPr>
          <p:nvPr/>
        </p:nvSpPr>
        <p:spPr bwMode="auto">
          <a:xfrm>
            <a:off x="990600" y="2057400"/>
            <a:ext cx="1524000" cy="533400"/>
          </a:xfrm>
          <a:prstGeom prst="rect">
            <a:avLst/>
          </a:prstGeom>
          <a:solidFill>
            <a:schemeClr val="accent2"/>
          </a:solidFill>
          <a:ln w="9525">
            <a:solidFill>
              <a:schemeClr val="tx1"/>
            </a:solidFill>
            <a:miter lim="800000"/>
            <a:headEnd/>
            <a:tailEnd/>
          </a:ln>
        </p:spPr>
        <p:txBody>
          <a:bodyPr wrap="none" anchor="ctr"/>
          <a:lstStyle/>
          <a:p>
            <a:pPr algn="ctr"/>
            <a:r>
              <a:rPr lang="en-US" b="1"/>
              <a:t>Knwl 2</a:t>
            </a:r>
          </a:p>
        </p:txBody>
      </p:sp>
      <p:sp>
        <p:nvSpPr>
          <p:cNvPr id="23564" name="Rectangle 12"/>
          <p:cNvSpPr>
            <a:spLocks noChangeArrowheads="1"/>
          </p:cNvSpPr>
          <p:nvPr/>
        </p:nvSpPr>
        <p:spPr bwMode="auto">
          <a:xfrm>
            <a:off x="990600" y="3200400"/>
            <a:ext cx="1524000" cy="533400"/>
          </a:xfrm>
          <a:prstGeom prst="rect">
            <a:avLst/>
          </a:prstGeom>
          <a:solidFill>
            <a:schemeClr val="accent2"/>
          </a:solidFill>
          <a:ln w="9525">
            <a:solidFill>
              <a:schemeClr val="tx1"/>
            </a:solidFill>
            <a:miter lim="800000"/>
            <a:headEnd/>
            <a:tailEnd/>
          </a:ln>
        </p:spPr>
        <p:txBody>
          <a:bodyPr wrap="none" anchor="ctr"/>
          <a:lstStyle/>
          <a:p>
            <a:pPr algn="ctr"/>
            <a:r>
              <a:rPr lang="en-US" b="1"/>
              <a:t>value1</a:t>
            </a:r>
          </a:p>
        </p:txBody>
      </p:sp>
      <p:sp>
        <p:nvSpPr>
          <p:cNvPr id="23565" name="Rectangle 13"/>
          <p:cNvSpPr>
            <a:spLocks noChangeArrowheads="1"/>
          </p:cNvSpPr>
          <p:nvPr/>
        </p:nvSpPr>
        <p:spPr bwMode="auto">
          <a:xfrm>
            <a:off x="990600" y="4114800"/>
            <a:ext cx="1524000" cy="533400"/>
          </a:xfrm>
          <a:prstGeom prst="rect">
            <a:avLst/>
          </a:prstGeom>
          <a:solidFill>
            <a:schemeClr val="accent2"/>
          </a:solidFill>
          <a:ln w="9525">
            <a:solidFill>
              <a:schemeClr val="tx1"/>
            </a:solidFill>
            <a:miter lim="800000"/>
            <a:headEnd/>
            <a:tailEnd/>
          </a:ln>
        </p:spPr>
        <p:txBody>
          <a:bodyPr wrap="none" anchor="ctr"/>
          <a:lstStyle/>
          <a:p>
            <a:pPr algn="ctr"/>
            <a:r>
              <a:rPr lang="en-US" b="1"/>
              <a:t>value2</a:t>
            </a:r>
          </a:p>
        </p:txBody>
      </p:sp>
      <p:sp>
        <p:nvSpPr>
          <p:cNvPr id="23566" name="Rectangle 14"/>
          <p:cNvSpPr>
            <a:spLocks noChangeArrowheads="1"/>
          </p:cNvSpPr>
          <p:nvPr/>
        </p:nvSpPr>
        <p:spPr bwMode="auto">
          <a:xfrm>
            <a:off x="990600" y="5105400"/>
            <a:ext cx="1524000" cy="533400"/>
          </a:xfrm>
          <a:prstGeom prst="rect">
            <a:avLst/>
          </a:prstGeom>
          <a:solidFill>
            <a:schemeClr val="accent2"/>
          </a:solidFill>
          <a:ln w="9525">
            <a:solidFill>
              <a:schemeClr val="tx1"/>
            </a:solidFill>
            <a:miter lim="800000"/>
            <a:headEnd/>
            <a:tailEnd/>
          </a:ln>
        </p:spPr>
        <p:txBody>
          <a:bodyPr wrap="none" anchor="ctr"/>
          <a:lstStyle/>
          <a:p>
            <a:pPr algn="ctr"/>
            <a:r>
              <a:rPr lang="en-US" b="1"/>
              <a:t>Sat 1</a:t>
            </a:r>
          </a:p>
        </p:txBody>
      </p:sp>
      <p:sp>
        <p:nvSpPr>
          <p:cNvPr id="23567" name="Rectangle 15"/>
          <p:cNvSpPr>
            <a:spLocks noChangeArrowheads="1"/>
          </p:cNvSpPr>
          <p:nvPr/>
        </p:nvSpPr>
        <p:spPr bwMode="auto">
          <a:xfrm>
            <a:off x="990600" y="6019800"/>
            <a:ext cx="1524000" cy="533400"/>
          </a:xfrm>
          <a:prstGeom prst="rect">
            <a:avLst/>
          </a:prstGeom>
          <a:solidFill>
            <a:schemeClr val="accent2"/>
          </a:solidFill>
          <a:ln w="9525">
            <a:solidFill>
              <a:schemeClr val="tx1"/>
            </a:solidFill>
            <a:miter lim="800000"/>
            <a:headEnd/>
            <a:tailEnd/>
          </a:ln>
        </p:spPr>
        <p:txBody>
          <a:bodyPr wrap="none" anchor="ctr"/>
          <a:lstStyle/>
          <a:p>
            <a:pPr algn="ctr"/>
            <a:r>
              <a:rPr lang="en-US" b="1"/>
              <a:t>Sat 2</a:t>
            </a:r>
          </a:p>
        </p:txBody>
      </p:sp>
      <p:sp>
        <p:nvSpPr>
          <p:cNvPr id="21519" name="Oval 16"/>
          <p:cNvSpPr>
            <a:spLocks noChangeArrowheads="1"/>
          </p:cNvSpPr>
          <p:nvPr/>
        </p:nvSpPr>
        <p:spPr bwMode="auto">
          <a:xfrm>
            <a:off x="3048000" y="1524000"/>
            <a:ext cx="1676400" cy="609600"/>
          </a:xfrm>
          <a:prstGeom prst="ellipse">
            <a:avLst/>
          </a:prstGeom>
          <a:solidFill>
            <a:schemeClr val="accent1"/>
          </a:solidFill>
          <a:ln w="9525">
            <a:solidFill>
              <a:schemeClr val="tx1"/>
            </a:solidFill>
            <a:round/>
            <a:headEnd/>
            <a:tailEnd/>
          </a:ln>
        </p:spPr>
        <p:txBody>
          <a:bodyPr wrap="none" anchor="ctr"/>
          <a:lstStyle/>
          <a:p>
            <a:pPr algn="ctr"/>
            <a:r>
              <a:rPr lang="en-US" b="1"/>
              <a:t>knowledge</a:t>
            </a:r>
          </a:p>
        </p:txBody>
      </p:sp>
      <p:sp>
        <p:nvSpPr>
          <p:cNvPr id="21520" name="Oval 17"/>
          <p:cNvSpPr>
            <a:spLocks noChangeArrowheads="1"/>
          </p:cNvSpPr>
          <p:nvPr/>
        </p:nvSpPr>
        <p:spPr bwMode="auto">
          <a:xfrm>
            <a:off x="3048000" y="3505200"/>
            <a:ext cx="1676400" cy="609600"/>
          </a:xfrm>
          <a:prstGeom prst="ellipse">
            <a:avLst/>
          </a:prstGeom>
          <a:solidFill>
            <a:schemeClr val="accent1"/>
          </a:solidFill>
          <a:ln w="9525">
            <a:solidFill>
              <a:schemeClr val="tx1"/>
            </a:solidFill>
            <a:round/>
            <a:headEnd/>
            <a:tailEnd/>
          </a:ln>
        </p:spPr>
        <p:txBody>
          <a:bodyPr wrap="none" anchor="ctr"/>
          <a:lstStyle/>
          <a:p>
            <a:pPr algn="ctr"/>
            <a:r>
              <a:rPr lang="en-US" b="1"/>
              <a:t>value</a:t>
            </a:r>
          </a:p>
        </p:txBody>
      </p:sp>
      <p:sp>
        <p:nvSpPr>
          <p:cNvPr id="21521" name="Oval 18"/>
          <p:cNvSpPr>
            <a:spLocks noChangeArrowheads="1"/>
          </p:cNvSpPr>
          <p:nvPr/>
        </p:nvSpPr>
        <p:spPr bwMode="auto">
          <a:xfrm>
            <a:off x="3048000" y="5486400"/>
            <a:ext cx="1676400" cy="609600"/>
          </a:xfrm>
          <a:prstGeom prst="ellipse">
            <a:avLst/>
          </a:prstGeom>
          <a:solidFill>
            <a:schemeClr val="accent1"/>
          </a:solidFill>
          <a:ln w="9525">
            <a:solidFill>
              <a:schemeClr val="tx1"/>
            </a:solidFill>
            <a:round/>
            <a:headEnd/>
            <a:tailEnd/>
          </a:ln>
        </p:spPr>
        <p:txBody>
          <a:bodyPr wrap="none" anchor="ctr"/>
          <a:lstStyle/>
          <a:p>
            <a:pPr algn="ctr"/>
            <a:r>
              <a:rPr lang="en-US" b="1"/>
              <a:t>satisfaction</a:t>
            </a:r>
          </a:p>
        </p:txBody>
      </p:sp>
      <p:sp>
        <p:nvSpPr>
          <p:cNvPr id="23571" name="Oval 19"/>
          <p:cNvSpPr>
            <a:spLocks noChangeArrowheads="1"/>
          </p:cNvSpPr>
          <p:nvPr/>
        </p:nvSpPr>
        <p:spPr bwMode="auto">
          <a:xfrm>
            <a:off x="5410200" y="3505200"/>
            <a:ext cx="1676400" cy="609600"/>
          </a:xfrm>
          <a:prstGeom prst="ellipse">
            <a:avLst/>
          </a:prstGeom>
          <a:solidFill>
            <a:schemeClr val="tx2">
              <a:lumMod val="40000"/>
              <a:lumOff val="60000"/>
            </a:schemeClr>
          </a:solidFill>
          <a:ln w="9525">
            <a:solidFill>
              <a:schemeClr val="tx1"/>
            </a:solidFill>
            <a:round/>
            <a:headEnd/>
            <a:tailEnd/>
          </a:ln>
          <a:effectLst/>
        </p:spPr>
        <p:txBody>
          <a:bodyPr wrap="none" anchor="ctr"/>
          <a:lstStyle/>
          <a:p>
            <a:pPr algn="ctr">
              <a:defRPr/>
            </a:pPr>
            <a:r>
              <a:rPr lang="en-US" b="1" dirty="0"/>
              <a:t>performance</a:t>
            </a:r>
          </a:p>
        </p:txBody>
      </p:sp>
      <p:sp>
        <p:nvSpPr>
          <p:cNvPr id="23572" name="Oval 20"/>
          <p:cNvSpPr>
            <a:spLocks noChangeArrowheads="1"/>
          </p:cNvSpPr>
          <p:nvPr/>
        </p:nvSpPr>
        <p:spPr bwMode="auto">
          <a:xfrm>
            <a:off x="8229600" y="5181600"/>
            <a:ext cx="609600" cy="533400"/>
          </a:xfrm>
          <a:prstGeom prst="ellipse">
            <a:avLst/>
          </a:prstGeom>
          <a:solidFill>
            <a:schemeClr val="accent3">
              <a:lumMod val="75000"/>
            </a:schemeClr>
          </a:solidFill>
          <a:ln w="9525">
            <a:solidFill>
              <a:schemeClr val="tx1"/>
            </a:solidFill>
            <a:round/>
            <a:headEnd/>
            <a:tailEnd/>
          </a:ln>
        </p:spPr>
        <p:txBody>
          <a:bodyPr wrap="none" anchor="ctr"/>
          <a:lstStyle/>
          <a:p>
            <a:pPr algn="ctr"/>
            <a:r>
              <a:rPr lang="en-US" b="1" dirty="0"/>
              <a:t>e8</a:t>
            </a:r>
          </a:p>
        </p:txBody>
      </p:sp>
      <p:sp>
        <p:nvSpPr>
          <p:cNvPr id="23573" name="Oval 21"/>
          <p:cNvSpPr>
            <a:spLocks noChangeArrowheads="1"/>
          </p:cNvSpPr>
          <p:nvPr/>
        </p:nvSpPr>
        <p:spPr bwMode="auto">
          <a:xfrm>
            <a:off x="5867400" y="2438400"/>
            <a:ext cx="609600" cy="533400"/>
          </a:xfrm>
          <a:prstGeom prst="ellipse">
            <a:avLst/>
          </a:prstGeom>
          <a:solidFill>
            <a:srgbClr val="FF66FF"/>
          </a:solidFill>
          <a:ln w="9525">
            <a:solidFill>
              <a:schemeClr val="tx1"/>
            </a:solidFill>
            <a:round/>
            <a:headEnd/>
            <a:tailEnd/>
          </a:ln>
        </p:spPr>
        <p:txBody>
          <a:bodyPr wrap="none" anchor="ctr"/>
          <a:lstStyle/>
          <a:p>
            <a:pPr algn="ctr"/>
            <a:r>
              <a:rPr lang="en-US" b="1" dirty="0"/>
              <a:t>e9</a:t>
            </a:r>
          </a:p>
        </p:txBody>
      </p:sp>
      <p:sp>
        <p:nvSpPr>
          <p:cNvPr id="23574" name="Oval 22"/>
          <p:cNvSpPr>
            <a:spLocks noChangeArrowheads="1"/>
          </p:cNvSpPr>
          <p:nvPr/>
        </p:nvSpPr>
        <p:spPr bwMode="auto">
          <a:xfrm>
            <a:off x="8229600" y="1828800"/>
            <a:ext cx="609600" cy="533400"/>
          </a:xfrm>
          <a:prstGeom prst="ellipse">
            <a:avLst/>
          </a:prstGeom>
          <a:solidFill>
            <a:schemeClr val="accent3">
              <a:lumMod val="75000"/>
            </a:schemeClr>
          </a:solidFill>
          <a:ln w="9525">
            <a:solidFill>
              <a:schemeClr val="tx1"/>
            </a:solidFill>
            <a:round/>
            <a:headEnd/>
            <a:tailEnd/>
          </a:ln>
        </p:spPr>
        <p:txBody>
          <a:bodyPr wrap="none" anchor="ctr"/>
          <a:lstStyle/>
          <a:p>
            <a:pPr algn="ctr"/>
            <a:r>
              <a:rPr lang="en-US" b="1"/>
              <a:t>e7</a:t>
            </a:r>
          </a:p>
        </p:txBody>
      </p:sp>
      <p:sp>
        <p:nvSpPr>
          <p:cNvPr id="23575" name="Rectangle 23"/>
          <p:cNvSpPr>
            <a:spLocks noChangeArrowheads="1"/>
          </p:cNvSpPr>
          <p:nvPr/>
        </p:nvSpPr>
        <p:spPr bwMode="auto">
          <a:xfrm>
            <a:off x="7620000" y="3962400"/>
            <a:ext cx="1524000" cy="533400"/>
          </a:xfrm>
          <a:prstGeom prst="rect">
            <a:avLst/>
          </a:prstGeom>
          <a:solidFill>
            <a:schemeClr val="accent2"/>
          </a:solidFill>
          <a:ln w="9525">
            <a:solidFill>
              <a:schemeClr val="tx1"/>
            </a:solidFill>
            <a:miter lim="800000"/>
            <a:headEnd/>
            <a:tailEnd/>
          </a:ln>
        </p:spPr>
        <p:txBody>
          <a:bodyPr wrap="none" anchor="ctr"/>
          <a:lstStyle/>
          <a:p>
            <a:pPr algn="ctr"/>
            <a:r>
              <a:rPr lang="en-US" b="1"/>
              <a:t>prfm2</a:t>
            </a:r>
          </a:p>
        </p:txBody>
      </p:sp>
      <p:sp>
        <p:nvSpPr>
          <p:cNvPr id="23576" name="Rectangle 24"/>
          <p:cNvSpPr>
            <a:spLocks noChangeArrowheads="1"/>
          </p:cNvSpPr>
          <p:nvPr/>
        </p:nvSpPr>
        <p:spPr bwMode="auto">
          <a:xfrm>
            <a:off x="7620000" y="2971800"/>
            <a:ext cx="1524000" cy="533400"/>
          </a:xfrm>
          <a:prstGeom prst="rect">
            <a:avLst/>
          </a:prstGeom>
          <a:solidFill>
            <a:schemeClr val="accent2"/>
          </a:solidFill>
          <a:ln w="9525">
            <a:solidFill>
              <a:schemeClr val="tx1"/>
            </a:solidFill>
            <a:miter lim="800000"/>
            <a:headEnd/>
            <a:tailEnd/>
          </a:ln>
        </p:spPr>
        <p:txBody>
          <a:bodyPr wrap="none" anchor="ctr"/>
          <a:lstStyle/>
          <a:p>
            <a:pPr algn="ctr"/>
            <a:r>
              <a:rPr lang="en-US" b="1"/>
              <a:t>prfm1</a:t>
            </a:r>
          </a:p>
        </p:txBody>
      </p:sp>
      <p:sp>
        <p:nvSpPr>
          <p:cNvPr id="23577" name="Line 25"/>
          <p:cNvSpPr>
            <a:spLocks noChangeShapeType="1"/>
          </p:cNvSpPr>
          <p:nvPr/>
        </p:nvSpPr>
        <p:spPr bwMode="auto">
          <a:xfrm>
            <a:off x="609600" y="1371600"/>
            <a:ext cx="457200" cy="0"/>
          </a:xfrm>
          <a:prstGeom prst="line">
            <a:avLst/>
          </a:prstGeom>
          <a:noFill/>
          <a:ln w="9525">
            <a:solidFill>
              <a:schemeClr val="tx1"/>
            </a:solidFill>
            <a:round/>
            <a:headEnd/>
            <a:tailEnd type="triangle" w="med" len="med"/>
          </a:ln>
        </p:spPr>
        <p:txBody>
          <a:bodyPr/>
          <a:lstStyle/>
          <a:p>
            <a:endParaRPr lang="id-ID"/>
          </a:p>
        </p:txBody>
      </p:sp>
      <p:sp>
        <p:nvSpPr>
          <p:cNvPr id="23578" name="Line 26"/>
          <p:cNvSpPr>
            <a:spLocks noChangeShapeType="1"/>
          </p:cNvSpPr>
          <p:nvPr/>
        </p:nvSpPr>
        <p:spPr bwMode="auto">
          <a:xfrm>
            <a:off x="609600" y="2286000"/>
            <a:ext cx="457200" cy="0"/>
          </a:xfrm>
          <a:prstGeom prst="line">
            <a:avLst/>
          </a:prstGeom>
          <a:noFill/>
          <a:ln w="9525">
            <a:solidFill>
              <a:schemeClr val="tx1"/>
            </a:solidFill>
            <a:round/>
            <a:headEnd/>
            <a:tailEnd type="triangle" w="med" len="med"/>
          </a:ln>
        </p:spPr>
        <p:txBody>
          <a:bodyPr/>
          <a:lstStyle/>
          <a:p>
            <a:endParaRPr lang="id-ID"/>
          </a:p>
        </p:txBody>
      </p:sp>
      <p:sp>
        <p:nvSpPr>
          <p:cNvPr id="23579" name="Line 27"/>
          <p:cNvSpPr>
            <a:spLocks noChangeShapeType="1"/>
          </p:cNvSpPr>
          <p:nvPr/>
        </p:nvSpPr>
        <p:spPr bwMode="auto">
          <a:xfrm>
            <a:off x="609600" y="3429000"/>
            <a:ext cx="457200" cy="0"/>
          </a:xfrm>
          <a:prstGeom prst="line">
            <a:avLst/>
          </a:prstGeom>
          <a:noFill/>
          <a:ln w="9525">
            <a:solidFill>
              <a:schemeClr val="tx1"/>
            </a:solidFill>
            <a:round/>
            <a:headEnd/>
            <a:tailEnd type="triangle" w="med" len="med"/>
          </a:ln>
        </p:spPr>
        <p:txBody>
          <a:bodyPr/>
          <a:lstStyle/>
          <a:p>
            <a:endParaRPr lang="id-ID"/>
          </a:p>
        </p:txBody>
      </p:sp>
      <p:sp>
        <p:nvSpPr>
          <p:cNvPr id="23580" name="Line 28"/>
          <p:cNvSpPr>
            <a:spLocks noChangeShapeType="1"/>
          </p:cNvSpPr>
          <p:nvPr/>
        </p:nvSpPr>
        <p:spPr bwMode="auto">
          <a:xfrm>
            <a:off x="609600" y="4343400"/>
            <a:ext cx="457200" cy="0"/>
          </a:xfrm>
          <a:prstGeom prst="line">
            <a:avLst/>
          </a:prstGeom>
          <a:noFill/>
          <a:ln w="9525">
            <a:solidFill>
              <a:schemeClr val="tx1"/>
            </a:solidFill>
            <a:round/>
            <a:headEnd/>
            <a:tailEnd type="triangle" w="med" len="med"/>
          </a:ln>
        </p:spPr>
        <p:txBody>
          <a:bodyPr/>
          <a:lstStyle/>
          <a:p>
            <a:endParaRPr lang="id-ID"/>
          </a:p>
        </p:txBody>
      </p:sp>
      <p:sp>
        <p:nvSpPr>
          <p:cNvPr id="23581" name="Line 29"/>
          <p:cNvSpPr>
            <a:spLocks noChangeShapeType="1"/>
          </p:cNvSpPr>
          <p:nvPr/>
        </p:nvSpPr>
        <p:spPr bwMode="auto">
          <a:xfrm>
            <a:off x="609600" y="5410200"/>
            <a:ext cx="457200" cy="0"/>
          </a:xfrm>
          <a:prstGeom prst="line">
            <a:avLst/>
          </a:prstGeom>
          <a:noFill/>
          <a:ln w="9525">
            <a:solidFill>
              <a:schemeClr val="tx1"/>
            </a:solidFill>
            <a:round/>
            <a:headEnd/>
            <a:tailEnd type="triangle" w="med" len="med"/>
          </a:ln>
        </p:spPr>
        <p:txBody>
          <a:bodyPr/>
          <a:lstStyle/>
          <a:p>
            <a:endParaRPr lang="id-ID"/>
          </a:p>
        </p:txBody>
      </p:sp>
      <p:sp>
        <p:nvSpPr>
          <p:cNvPr id="23582" name="Line 30"/>
          <p:cNvSpPr>
            <a:spLocks noChangeShapeType="1"/>
          </p:cNvSpPr>
          <p:nvPr/>
        </p:nvSpPr>
        <p:spPr bwMode="auto">
          <a:xfrm>
            <a:off x="609600" y="6248400"/>
            <a:ext cx="457200" cy="0"/>
          </a:xfrm>
          <a:prstGeom prst="line">
            <a:avLst/>
          </a:prstGeom>
          <a:noFill/>
          <a:ln w="9525">
            <a:solidFill>
              <a:schemeClr val="tx1"/>
            </a:solidFill>
            <a:round/>
            <a:headEnd/>
            <a:tailEnd type="triangle" w="med" len="med"/>
          </a:ln>
        </p:spPr>
        <p:txBody>
          <a:bodyPr/>
          <a:lstStyle/>
          <a:p>
            <a:endParaRPr lang="id-ID"/>
          </a:p>
        </p:txBody>
      </p:sp>
      <p:sp>
        <p:nvSpPr>
          <p:cNvPr id="23583" name="Line 31"/>
          <p:cNvSpPr>
            <a:spLocks noChangeShapeType="1"/>
          </p:cNvSpPr>
          <p:nvPr/>
        </p:nvSpPr>
        <p:spPr bwMode="auto">
          <a:xfrm flipH="1" flipV="1">
            <a:off x="2514600" y="1447800"/>
            <a:ext cx="533400" cy="381000"/>
          </a:xfrm>
          <a:prstGeom prst="line">
            <a:avLst/>
          </a:prstGeom>
          <a:noFill/>
          <a:ln w="9525">
            <a:solidFill>
              <a:schemeClr val="tx1"/>
            </a:solidFill>
            <a:round/>
            <a:headEnd/>
            <a:tailEnd type="triangle" w="med" len="med"/>
          </a:ln>
        </p:spPr>
        <p:txBody>
          <a:bodyPr/>
          <a:lstStyle/>
          <a:p>
            <a:endParaRPr lang="id-ID"/>
          </a:p>
        </p:txBody>
      </p:sp>
      <p:sp>
        <p:nvSpPr>
          <p:cNvPr id="23584" name="Line 32"/>
          <p:cNvSpPr>
            <a:spLocks noChangeShapeType="1"/>
          </p:cNvSpPr>
          <p:nvPr/>
        </p:nvSpPr>
        <p:spPr bwMode="auto">
          <a:xfrm flipH="1" flipV="1">
            <a:off x="2514600" y="5257800"/>
            <a:ext cx="533400" cy="457200"/>
          </a:xfrm>
          <a:prstGeom prst="line">
            <a:avLst/>
          </a:prstGeom>
          <a:noFill/>
          <a:ln w="9525">
            <a:solidFill>
              <a:schemeClr val="tx1"/>
            </a:solidFill>
            <a:round/>
            <a:headEnd/>
            <a:tailEnd type="triangle" w="med" len="med"/>
          </a:ln>
        </p:spPr>
        <p:txBody>
          <a:bodyPr/>
          <a:lstStyle/>
          <a:p>
            <a:endParaRPr lang="id-ID"/>
          </a:p>
        </p:txBody>
      </p:sp>
      <p:sp>
        <p:nvSpPr>
          <p:cNvPr id="23585" name="Line 33"/>
          <p:cNvSpPr>
            <a:spLocks noChangeShapeType="1"/>
          </p:cNvSpPr>
          <p:nvPr/>
        </p:nvSpPr>
        <p:spPr bwMode="auto">
          <a:xfrm flipH="1" flipV="1">
            <a:off x="2438400" y="3352800"/>
            <a:ext cx="609600" cy="381000"/>
          </a:xfrm>
          <a:prstGeom prst="line">
            <a:avLst/>
          </a:prstGeom>
          <a:noFill/>
          <a:ln w="9525">
            <a:solidFill>
              <a:schemeClr val="tx1"/>
            </a:solidFill>
            <a:round/>
            <a:headEnd/>
            <a:tailEnd type="triangle" w="med" len="med"/>
          </a:ln>
        </p:spPr>
        <p:txBody>
          <a:bodyPr/>
          <a:lstStyle/>
          <a:p>
            <a:endParaRPr lang="id-ID"/>
          </a:p>
        </p:txBody>
      </p:sp>
      <p:sp>
        <p:nvSpPr>
          <p:cNvPr id="23586" name="Line 34"/>
          <p:cNvSpPr>
            <a:spLocks noChangeShapeType="1"/>
          </p:cNvSpPr>
          <p:nvPr/>
        </p:nvSpPr>
        <p:spPr bwMode="auto">
          <a:xfrm flipH="1">
            <a:off x="2514600" y="1828800"/>
            <a:ext cx="533400" cy="533400"/>
          </a:xfrm>
          <a:prstGeom prst="line">
            <a:avLst/>
          </a:prstGeom>
          <a:noFill/>
          <a:ln w="9525">
            <a:solidFill>
              <a:schemeClr val="tx1"/>
            </a:solidFill>
            <a:round/>
            <a:headEnd/>
            <a:tailEnd type="triangle" w="med" len="med"/>
          </a:ln>
        </p:spPr>
        <p:txBody>
          <a:bodyPr/>
          <a:lstStyle/>
          <a:p>
            <a:endParaRPr lang="id-ID"/>
          </a:p>
        </p:txBody>
      </p:sp>
      <p:sp>
        <p:nvSpPr>
          <p:cNvPr id="23587" name="Line 35"/>
          <p:cNvSpPr>
            <a:spLocks noChangeShapeType="1"/>
          </p:cNvSpPr>
          <p:nvPr/>
        </p:nvSpPr>
        <p:spPr bwMode="auto">
          <a:xfrm flipH="1">
            <a:off x="2514600" y="5791200"/>
            <a:ext cx="533400" cy="533400"/>
          </a:xfrm>
          <a:prstGeom prst="line">
            <a:avLst/>
          </a:prstGeom>
          <a:noFill/>
          <a:ln w="9525">
            <a:solidFill>
              <a:schemeClr val="tx1"/>
            </a:solidFill>
            <a:round/>
            <a:headEnd/>
            <a:tailEnd type="triangle" w="med" len="med"/>
          </a:ln>
        </p:spPr>
        <p:txBody>
          <a:bodyPr/>
          <a:lstStyle/>
          <a:p>
            <a:endParaRPr lang="id-ID"/>
          </a:p>
        </p:txBody>
      </p:sp>
      <p:sp>
        <p:nvSpPr>
          <p:cNvPr id="23588" name="Line 36"/>
          <p:cNvSpPr>
            <a:spLocks noChangeShapeType="1"/>
          </p:cNvSpPr>
          <p:nvPr/>
        </p:nvSpPr>
        <p:spPr bwMode="auto">
          <a:xfrm flipH="1">
            <a:off x="2514600" y="3810000"/>
            <a:ext cx="533400" cy="533400"/>
          </a:xfrm>
          <a:prstGeom prst="line">
            <a:avLst/>
          </a:prstGeom>
          <a:noFill/>
          <a:ln w="9525">
            <a:solidFill>
              <a:schemeClr val="tx1"/>
            </a:solidFill>
            <a:round/>
            <a:headEnd/>
            <a:tailEnd type="triangle" w="med" len="med"/>
          </a:ln>
        </p:spPr>
        <p:txBody>
          <a:bodyPr/>
          <a:lstStyle/>
          <a:p>
            <a:endParaRPr lang="id-ID"/>
          </a:p>
        </p:txBody>
      </p:sp>
      <p:sp>
        <p:nvSpPr>
          <p:cNvPr id="21540" name="Line 37"/>
          <p:cNvSpPr>
            <a:spLocks noChangeShapeType="1"/>
          </p:cNvSpPr>
          <p:nvPr/>
        </p:nvSpPr>
        <p:spPr bwMode="auto">
          <a:xfrm>
            <a:off x="4724400" y="1828800"/>
            <a:ext cx="685800" cy="1905000"/>
          </a:xfrm>
          <a:prstGeom prst="line">
            <a:avLst/>
          </a:prstGeom>
          <a:noFill/>
          <a:ln w="9525">
            <a:solidFill>
              <a:schemeClr val="tx1"/>
            </a:solidFill>
            <a:round/>
            <a:headEnd/>
            <a:tailEnd type="triangle" w="med" len="med"/>
          </a:ln>
        </p:spPr>
        <p:txBody>
          <a:bodyPr/>
          <a:lstStyle/>
          <a:p>
            <a:endParaRPr lang="id-ID"/>
          </a:p>
        </p:txBody>
      </p:sp>
      <p:sp>
        <p:nvSpPr>
          <p:cNvPr id="21541" name="Line 38"/>
          <p:cNvSpPr>
            <a:spLocks noChangeShapeType="1"/>
          </p:cNvSpPr>
          <p:nvPr/>
        </p:nvSpPr>
        <p:spPr bwMode="auto">
          <a:xfrm>
            <a:off x="4724400" y="3810000"/>
            <a:ext cx="685800" cy="0"/>
          </a:xfrm>
          <a:prstGeom prst="line">
            <a:avLst/>
          </a:prstGeom>
          <a:noFill/>
          <a:ln w="9525">
            <a:solidFill>
              <a:schemeClr val="tx1"/>
            </a:solidFill>
            <a:round/>
            <a:headEnd/>
            <a:tailEnd type="triangle" w="med" len="med"/>
          </a:ln>
        </p:spPr>
        <p:txBody>
          <a:bodyPr/>
          <a:lstStyle/>
          <a:p>
            <a:endParaRPr lang="id-ID"/>
          </a:p>
        </p:txBody>
      </p:sp>
      <p:sp>
        <p:nvSpPr>
          <p:cNvPr id="21542" name="Line 39"/>
          <p:cNvSpPr>
            <a:spLocks noChangeShapeType="1"/>
          </p:cNvSpPr>
          <p:nvPr/>
        </p:nvSpPr>
        <p:spPr bwMode="auto">
          <a:xfrm flipV="1">
            <a:off x="4724400" y="3886200"/>
            <a:ext cx="685800" cy="1981200"/>
          </a:xfrm>
          <a:prstGeom prst="line">
            <a:avLst/>
          </a:prstGeom>
          <a:noFill/>
          <a:ln w="9525">
            <a:solidFill>
              <a:schemeClr val="tx1"/>
            </a:solidFill>
            <a:round/>
            <a:headEnd/>
            <a:tailEnd type="triangle" w="med" len="med"/>
          </a:ln>
        </p:spPr>
        <p:txBody>
          <a:bodyPr/>
          <a:lstStyle/>
          <a:p>
            <a:endParaRPr lang="id-ID"/>
          </a:p>
        </p:txBody>
      </p:sp>
      <p:sp>
        <p:nvSpPr>
          <p:cNvPr id="23592" name="Line 40"/>
          <p:cNvSpPr>
            <a:spLocks noChangeShapeType="1"/>
          </p:cNvSpPr>
          <p:nvPr/>
        </p:nvSpPr>
        <p:spPr bwMode="auto">
          <a:xfrm>
            <a:off x="6172200" y="2971800"/>
            <a:ext cx="0" cy="457200"/>
          </a:xfrm>
          <a:prstGeom prst="line">
            <a:avLst/>
          </a:prstGeom>
          <a:noFill/>
          <a:ln w="9525">
            <a:solidFill>
              <a:schemeClr val="tx1"/>
            </a:solidFill>
            <a:round/>
            <a:headEnd/>
            <a:tailEnd type="triangle" w="med" len="med"/>
          </a:ln>
        </p:spPr>
        <p:txBody>
          <a:bodyPr/>
          <a:lstStyle/>
          <a:p>
            <a:endParaRPr lang="id-ID"/>
          </a:p>
        </p:txBody>
      </p:sp>
      <p:sp>
        <p:nvSpPr>
          <p:cNvPr id="23593" name="Line 41"/>
          <p:cNvSpPr>
            <a:spLocks noChangeShapeType="1"/>
          </p:cNvSpPr>
          <p:nvPr/>
        </p:nvSpPr>
        <p:spPr bwMode="auto">
          <a:xfrm>
            <a:off x="8534400" y="2362200"/>
            <a:ext cx="0" cy="609600"/>
          </a:xfrm>
          <a:prstGeom prst="line">
            <a:avLst/>
          </a:prstGeom>
          <a:noFill/>
          <a:ln w="9525">
            <a:solidFill>
              <a:schemeClr val="tx1"/>
            </a:solidFill>
            <a:round/>
            <a:headEnd/>
            <a:tailEnd type="triangle" w="med" len="med"/>
          </a:ln>
        </p:spPr>
        <p:txBody>
          <a:bodyPr/>
          <a:lstStyle/>
          <a:p>
            <a:endParaRPr lang="id-ID"/>
          </a:p>
        </p:txBody>
      </p:sp>
      <p:sp>
        <p:nvSpPr>
          <p:cNvPr id="23594" name="Line 42"/>
          <p:cNvSpPr>
            <a:spLocks noChangeShapeType="1"/>
          </p:cNvSpPr>
          <p:nvPr/>
        </p:nvSpPr>
        <p:spPr bwMode="auto">
          <a:xfrm flipV="1">
            <a:off x="8534400" y="4495800"/>
            <a:ext cx="0" cy="685800"/>
          </a:xfrm>
          <a:prstGeom prst="line">
            <a:avLst/>
          </a:prstGeom>
          <a:noFill/>
          <a:ln w="9525">
            <a:solidFill>
              <a:schemeClr val="tx1"/>
            </a:solidFill>
            <a:round/>
            <a:headEnd/>
            <a:tailEnd type="triangle" w="med" len="med"/>
          </a:ln>
        </p:spPr>
        <p:txBody>
          <a:bodyPr/>
          <a:lstStyle/>
          <a:p>
            <a:endParaRPr lang="id-ID"/>
          </a:p>
        </p:txBody>
      </p:sp>
      <p:sp>
        <p:nvSpPr>
          <p:cNvPr id="23595" name="Line 43"/>
          <p:cNvSpPr>
            <a:spLocks noChangeShapeType="1"/>
          </p:cNvSpPr>
          <p:nvPr/>
        </p:nvSpPr>
        <p:spPr bwMode="auto">
          <a:xfrm flipV="1">
            <a:off x="7086600" y="3200400"/>
            <a:ext cx="533400" cy="609600"/>
          </a:xfrm>
          <a:prstGeom prst="line">
            <a:avLst/>
          </a:prstGeom>
          <a:noFill/>
          <a:ln w="9525">
            <a:solidFill>
              <a:schemeClr val="tx1"/>
            </a:solidFill>
            <a:round/>
            <a:headEnd/>
            <a:tailEnd type="triangle" w="med" len="med"/>
          </a:ln>
        </p:spPr>
        <p:txBody>
          <a:bodyPr/>
          <a:lstStyle/>
          <a:p>
            <a:endParaRPr lang="id-ID"/>
          </a:p>
        </p:txBody>
      </p:sp>
      <p:sp>
        <p:nvSpPr>
          <p:cNvPr id="23596" name="Line 44"/>
          <p:cNvSpPr>
            <a:spLocks noChangeShapeType="1"/>
          </p:cNvSpPr>
          <p:nvPr/>
        </p:nvSpPr>
        <p:spPr bwMode="auto">
          <a:xfrm>
            <a:off x="7086600" y="3810000"/>
            <a:ext cx="533400" cy="457200"/>
          </a:xfrm>
          <a:prstGeom prst="line">
            <a:avLst/>
          </a:prstGeom>
          <a:noFill/>
          <a:ln w="9525">
            <a:solidFill>
              <a:schemeClr val="tx1"/>
            </a:solidFill>
            <a:round/>
            <a:headEnd/>
            <a:tailEnd type="triangle" w="med" len="med"/>
          </a:ln>
        </p:spPr>
        <p:txBody>
          <a:bodyPr/>
          <a:lstStyle/>
          <a:p>
            <a:endParaRPr lang="id-ID"/>
          </a:p>
        </p:txBody>
      </p:sp>
      <p:sp>
        <p:nvSpPr>
          <p:cNvPr id="23599" name="Arc 47"/>
          <p:cNvSpPr>
            <a:spLocks/>
          </p:cNvSpPr>
          <p:nvPr/>
        </p:nvSpPr>
        <p:spPr bwMode="auto">
          <a:xfrm>
            <a:off x="3733800" y="4114800"/>
            <a:ext cx="360363" cy="1371600"/>
          </a:xfrm>
          <a:custGeom>
            <a:avLst/>
            <a:gdLst>
              <a:gd name="T0" fmla="*/ 61633545 w 22544"/>
              <a:gd name="T1" fmla="*/ 0 h 43200"/>
              <a:gd name="T2" fmla="*/ 0 w 22544"/>
              <a:gd name="T3" fmla="*/ 2147483647 h 43200"/>
              <a:gd name="T4" fmla="*/ 61633545 w 22544"/>
              <a:gd name="T5" fmla="*/ 2147483647 h 43200"/>
              <a:gd name="T6" fmla="*/ 0 60000 65536"/>
              <a:gd name="T7" fmla="*/ 0 60000 65536"/>
              <a:gd name="T8" fmla="*/ 0 60000 65536"/>
              <a:gd name="T9" fmla="*/ 0 w 22544"/>
              <a:gd name="T10" fmla="*/ 0 h 43200"/>
              <a:gd name="T11" fmla="*/ 22544 w 22544"/>
              <a:gd name="T12" fmla="*/ 43200 h 43200"/>
            </a:gdLst>
            <a:ahLst/>
            <a:cxnLst>
              <a:cxn ang="T6">
                <a:pos x="T0" y="T1"/>
              </a:cxn>
              <a:cxn ang="T7">
                <a:pos x="T2" y="T3"/>
              </a:cxn>
              <a:cxn ang="T8">
                <a:pos x="T4" y="T5"/>
              </a:cxn>
            </a:cxnLst>
            <a:rect l="T9" t="T10" r="T11" b="T12"/>
            <a:pathLst>
              <a:path w="22544" h="43200" fill="none" extrusionOk="0">
                <a:moveTo>
                  <a:pt x="943" y="0"/>
                </a:moveTo>
                <a:cubicBezTo>
                  <a:pt x="12873" y="0"/>
                  <a:pt x="22544" y="9670"/>
                  <a:pt x="22544" y="21600"/>
                </a:cubicBezTo>
                <a:cubicBezTo>
                  <a:pt x="22544" y="33529"/>
                  <a:pt x="12873" y="43200"/>
                  <a:pt x="944" y="43200"/>
                </a:cubicBezTo>
                <a:cubicBezTo>
                  <a:pt x="629" y="43200"/>
                  <a:pt x="314" y="43193"/>
                  <a:pt x="-1" y="43179"/>
                </a:cubicBezTo>
              </a:path>
              <a:path w="22544" h="43200" stroke="0" extrusionOk="0">
                <a:moveTo>
                  <a:pt x="943" y="0"/>
                </a:moveTo>
                <a:cubicBezTo>
                  <a:pt x="12873" y="0"/>
                  <a:pt x="22544" y="9670"/>
                  <a:pt x="22544" y="21600"/>
                </a:cubicBezTo>
                <a:cubicBezTo>
                  <a:pt x="22544" y="33529"/>
                  <a:pt x="12873" y="43200"/>
                  <a:pt x="944" y="43200"/>
                </a:cubicBezTo>
                <a:cubicBezTo>
                  <a:pt x="629" y="43200"/>
                  <a:pt x="314" y="43193"/>
                  <a:pt x="-1" y="43179"/>
                </a:cubicBezTo>
                <a:lnTo>
                  <a:pt x="944" y="21600"/>
                </a:lnTo>
                <a:close/>
              </a:path>
            </a:pathLst>
          </a:custGeom>
          <a:noFill/>
          <a:ln w="9525">
            <a:solidFill>
              <a:schemeClr val="tx1"/>
            </a:solidFill>
            <a:round/>
            <a:headEnd type="triangle" w="med" len="med"/>
            <a:tailEnd type="triangle" w="med" len="med"/>
          </a:ln>
        </p:spPr>
        <p:txBody>
          <a:bodyPr wrap="none" anchor="ctr"/>
          <a:lstStyle/>
          <a:p>
            <a:endParaRPr lang="id-ID"/>
          </a:p>
        </p:txBody>
      </p:sp>
      <p:sp>
        <p:nvSpPr>
          <p:cNvPr id="23600" name="Arc 48"/>
          <p:cNvSpPr>
            <a:spLocks/>
          </p:cNvSpPr>
          <p:nvPr/>
        </p:nvSpPr>
        <p:spPr bwMode="auto">
          <a:xfrm>
            <a:off x="3733800" y="2133600"/>
            <a:ext cx="360363" cy="1371600"/>
          </a:xfrm>
          <a:custGeom>
            <a:avLst/>
            <a:gdLst>
              <a:gd name="T0" fmla="*/ 61633545 w 22544"/>
              <a:gd name="T1" fmla="*/ 0 h 43200"/>
              <a:gd name="T2" fmla="*/ 0 w 22544"/>
              <a:gd name="T3" fmla="*/ 2147483647 h 43200"/>
              <a:gd name="T4" fmla="*/ 61633545 w 22544"/>
              <a:gd name="T5" fmla="*/ 2147483647 h 43200"/>
              <a:gd name="T6" fmla="*/ 0 60000 65536"/>
              <a:gd name="T7" fmla="*/ 0 60000 65536"/>
              <a:gd name="T8" fmla="*/ 0 60000 65536"/>
              <a:gd name="T9" fmla="*/ 0 w 22544"/>
              <a:gd name="T10" fmla="*/ 0 h 43200"/>
              <a:gd name="T11" fmla="*/ 22544 w 22544"/>
              <a:gd name="T12" fmla="*/ 43200 h 43200"/>
            </a:gdLst>
            <a:ahLst/>
            <a:cxnLst>
              <a:cxn ang="T6">
                <a:pos x="T0" y="T1"/>
              </a:cxn>
              <a:cxn ang="T7">
                <a:pos x="T2" y="T3"/>
              </a:cxn>
              <a:cxn ang="T8">
                <a:pos x="T4" y="T5"/>
              </a:cxn>
            </a:cxnLst>
            <a:rect l="T9" t="T10" r="T11" b="T12"/>
            <a:pathLst>
              <a:path w="22544" h="43200" fill="none" extrusionOk="0">
                <a:moveTo>
                  <a:pt x="943" y="0"/>
                </a:moveTo>
                <a:cubicBezTo>
                  <a:pt x="12873" y="0"/>
                  <a:pt x="22544" y="9670"/>
                  <a:pt x="22544" y="21600"/>
                </a:cubicBezTo>
                <a:cubicBezTo>
                  <a:pt x="22544" y="33529"/>
                  <a:pt x="12873" y="43200"/>
                  <a:pt x="944" y="43200"/>
                </a:cubicBezTo>
                <a:cubicBezTo>
                  <a:pt x="629" y="43200"/>
                  <a:pt x="314" y="43193"/>
                  <a:pt x="-1" y="43179"/>
                </a:cubicBezTo>
              </a:path>
              <a:path w="22544" h="43200" stroke="0" extrusionOk="0">
                <a:moveTo>
                  <a:pt x="943" y="0"/>
                </a:moveTo>
                <a:cubicBezTo>
                  <a:pt x="12873" y="0"/>
                  <a:pt x="22544" y="9670"/>
                  <a:pt x="22544" y="21600"/>
                </a:cubicBezTo>
                <a:cubicBezTo>
                  <a:pt x="22544" y="33529"/>
                  <a:pt x="12873" y="43200"/>
                  <a:pt x="944" y="43200"/>
                </a:cubicBezTo>
                <a:cubicBezTo>
                  <a:pt x="629" y="43200"/>
                  <a:pt x="314" y="43193"/>
                  <a:pt x="-1" y="43179"/>
                </a:cubicBezTo>
                <a:lnTo>
                  <a:pt x="944" y="21600"/>
                </a:lnTo>
                <a:close/>
              </a:path>
            </a:pathLst>
          </a:custGeom>
          <a:noFill/>
          <a:ln w="9525">
            <a:solidFill>
              <a:schemeClr val="tx1"/>
            </a:solidFill>
            <a:round/>
            <a:headEnd type="triangle" w="med" len="med"/>
            <a:tailEnd type="triangle" w="med" len="med"/>
          </a:ln>
        </p:spPr>
        <p:txBody>
          <a:bodyPr wrap="none" anchor="ctr"/>
          <a:lstStyle/>
          <a:p>
            <a:endParaRPr lang="id-ID"/>
          </a:p>
        </p:txBody>
      </p:sp>
      <p:sp>
        <p:nvSpPr>
          <p:cNvPr id="23601" name="Arc 49"/>
          <p:cNvSpPr>
            <a:spLocks/>
          </p:cNvSpPr>
          <p:nvPr/>
        </p:nvSpPr>
        <p:spPr bwMode="auto">
          <a:xfrm rot="324950">
            <a:off x="3965575" y="2205038"/>
            <a:ext cx="1069975" cy="3259137"/>
          </a:xfrm>
          <a:custGeom>
            <a:avLst/>
            <a:gdLst>
              <a:gd name="T0" fmla="*/ 2147483647 w 21600"/>
              <a:gd name="T1" fmla="*/ 0 h 40385"/>
              <a:gd name="T2" fmla="*/ 2147483647 w 21600"/>
              <a:gd name="T3" fmla="*/ 2147483647 h 40385"/>
              <a:gd name="T4" fmla="*/ 0 w 21600"/>
              <a:gd name="T5" fmla="*/ 2147483647 h 40385"/>
              <a:gd name="T6" fmla="*/ 0 60000 65536"/>
              <a:gd name="T7" fmla="*/ 0 60000 65536"/>
              <a:gd name="T8" fmla="*/ 0 60000 65536"/>
              <a:gd name="T9" fmla="*/ 0 w 21600"/>
              <a:gd name="T10" fmla="*/ 0 h 40385"/>
              <a:gd name="T11" fmla="*/ 21600 w 21600"/>
              <a:gd name="T12" fmla="*/ 40385 h 40385"/>
            </a:gdLst>
            <a:ahLst/>
            <a:cxnLst>
              <a:cxn ang="T6">
                <a:pos x="T0" y="T1"/>
              </a:cxn>
              <a:cxn ang="T7">
                <a:pos x="T2" y="T3"/>
              </a:cxn>
              <a:cxn ang="T8">
                <a:pos x="T4" y="T5"/>
              </a:cxn>
            </a:cxnLst>
            <a:rect l="T9" t="T10" r="T11" b="T12"/>
            <a:pathLst>
              <a:path w="21600" h="40385" fill="none" extrusionOk="0">
                <a:moveTo>
                  <a:pt x="2008" y="-1"/>
                </a:moveTo>
                <a:cubicBezTo>
                  <a:pt x="13111" y="1036"/>
                  <a:pt x="21600" y="10354"/>
                  <a:pt x="21600" y="21506"/>
                </a:cubicBezTo>
                <a:cubicBezTo>
                  <a:pt x="21600" y="29348"/>
                  <a:pt x="17349" y="36575"/>
                  <a:pt x="10494" y="40385"/>
                </a:cubicBezTo>
              </a:path>
              <a:path w="21600" h="40385" stroke="0" extrusionOk="0">
                <a:moveTo>
                  <a:pt x="2008" y="-1"/>
                </a:moveTo>
                <a:cubicBezTo>
                  <a:pt x="13111" y="1036"/>
                  <a:pt x="21600" y="10354"/>
                  <a:pt x="21600" y="21506"/>
                </a:cubicBezTo>
                <a:cubicBezTo>
                  <a:pt x="21600" y="29348"/>
                  <a:pt x="17349" y="36575"/>
                  <a:pt x="10494" y="40385"/>
                </a:cubicBezTo>
                <a:lnTo>
                  <a:pt x="0" y="21506"/>
                </a:lnTo>
                <a:close/>
              </a:path>
            </a:pathLst>
          </a:custGeom>
          <a:noFill/>
          <a:ln w="9525">
            <a:solidFill>
              <a:schemeClr val="tx1"/>
            </a:solidFill>
            <a:round/>
            <a:headEnd type="triangle" w="med" len="med"/>
            <a:tailEnd type="triangle" w="med" len="med"/>
          </a:ln>
        </p:spPr>
        <p:txBody>
          <a:bodyPr wrap="none" anchor="ctr"/>
          <a:lstStyle/>
          <a:p>
            <a:endParaRPr lang="id-ID"/>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23583"/>
                                        </p:tgtEl>
                                        <p:attrNameLst>
                                          <p:attrName>style.visibility</p:attrName>
                                        </p:attrNameLst>
                                      </p:cBhvr>
                                      <p:to>
                                        <p:strVal val="visible"/>
                                      </p:to>
                                    </p:set>
                                    <p:anim calcmode="lin" valueType="num">
                                      <p:cBhvr additive="base">
                                        <p:cTn id="7" dur="500" fill="hold"/>
                                        <p:tgtEl>
                                          <p:spTgt spid="23583"/>
                                        </p:tgtEl>
                                        <p:attrNameLst>
                                          <p:attrName>ppt_x</p:attrName>
                                        </p:attrNameLst>
                                      </p:cBhvr>
                                      <p:tavLst>
                                        <p:tav tm="0">
                                          <p:val>
                                            <p:strVal val="1+#ppt_w/2"/>
                                          </p:val>
                                        </p:tav>
                                        <p:tav tm="100000">
                                          <p:val>
                                            <p:strVal val="#ppt_x"/>
                                          </p:val>
                                        </p:tav>
                                      </p:tavLst>
                                    </p:anim>
                                    <p:anim calcmode="lin" valueType="num">
                                      <p:cBhvr additive="base">
                                        <p:cTn id="8" dur="500" fill="hold"/>
                                        <p:tgtEl>
                                          <p:spTgt spid="2358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23562"/>
                                        </p:tgtEl>
                                        <p:attrNameLst>
                                          <p:attrName>style.visibility</p:attrName>
                                        </p:attrNameLst>
                                      </p:cBhvr>
                                      <p:to>
                                        <p:strVal val="visible"/>
                                      </p:to>
                                    </p:set>
                                    <p:animEffect transition="in" filter="diamond(in)">
                                      <p:cBhvr>
                                        <p:cTn id="13" dur="2000"/>
                                        <p:tgtEl>
                                          <p:spTgt spid="2356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grpId="0" nodeType="clickEffect">
                                  <p:stCondLst>
                                    <p:cond delay="0"/>
                                  </p:stCondLst>
                                  <p:childTnLst>
                                    <p:set>
                                      <p:cBhvr>
                                        <p:cTn id="17" dur="1" fill="hold">
                                          <p:stCondLst>
                                            <p:cond delay="0"/>
                                          </p:stCondLst>
                                        </p:cTn>
                                        <p:tgtEl>
                                          <p:spTgt spid="23586"/>
                                        </p:tgtEl>
                                        <p:attrNameLst>
                                          <p:attrName>style.visibility</p:attrName>
                                        </p:attrNameLst>
                                      </p:cBhvr>
                                      <p:to>
                                        <p:strVal val="visible"/>
                                      </p:to>
                                    </p:set>
                                    <p:anim calcmode="lin" valueType="num">
                                      <p:cBhvr additive="base">
                                        <p:cTn id="18" dur="500" fill="hold"/>
                                        <p:tgtEl>
                                          <p:spTgt spid="23586"/>
                                        </p:tgtEl>
                                        <p:attrNameLst>
                                          <p:attrName>ppt_x</p:attrName>
                                        </p:attrNameLst>
                                      </p:cBhvr>
                                      <p:tavLst>
                                        <p:tav tm="0">
                                          <p:val>
                                            <p:strVal val="1+#ppt_w/2"/>
                                          </p:val>
                                        </p:tav>
                                        <p:tav tm="100000">
                                          <p:val>
                                            <p:strVal val="#ppt_x"/>
                                          </p:val>
                                        </p:tav>
                                      </p:tavLst>
                                    </p:anim>
                                    <p:anim calcmode="lin" valueType="num">
                                      <p:cBhvr additive="base">
                                        <p:cTn id="19" dur="500" fill="hold"/>
                                        <p:tgtEl>
                                          <p:spTgt spid="23586"/>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8" presetClass="entr" presetSubtype="16" fill="hold" grpId="0" nodeType="clickEffect">
                                  <p:stCondLst>
                                    <p:cond delay="0"/>
                                  </p:stCondLst>
                                  <p:childTnLst>
                                    <p:set>
                                      <p:cBhvr>
                                        <p:cTn id="23" dur="1" fill="hold">
                                          <p:stCondLst>
                                            <p:cond delay="0"/>
                                          </p:stCondLst>
                                        </p:cTn>
                                        <p:tgtEl>
                                          <p:spTgt spid="23563"/>
                                        </p:tgtEl>
                                        <p:attrNameLst>
                                          <p:attrName>style.visibility</p:attrName>
                                        </p:attrNameLst>
                                      </p:cBhvr>
                                      <p:to>
                                        <p:strVal val="visible"/>
                                      </p:to>
                                    </p:set>
                                    <p:animEffect transition="in" filter="diamond(in)">
                                      <p:cBhvr>
                                        <p:cTn id="24" dur="2000"/>
                                        <p:tgtEl>
                                          <p:spTgt spid="2356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3577"/>
                                        </p:tgtEl>
                                        <p:attrNameLst>
                                          <p:attrName>style.visibility</p:attrName>
                                        </p:attrNameLst>
                                      </p:cBhvr>
                                      <p:to>
                                        <p:strVal val="visible"/>
                                      </p:to>
                                    </p:set>
                                    <p:anim calcmode="lin" valueType="num">
                                      <p:cBhvr additive="base">
                                        <p:cTn id="29" dur="500" fill="hold"/>
                                        <p:tgtEl>
                                          <p:spTgt spid="23577"/>
                                        </p:tgtEl>
                                        <p:attrNameLst>
                                          <p:attrName>ppt_x</p:attrName>
                                        </p:attrNameLst>
                                      </p:cBhvr>
                                      <p:tavLst>
                                        <p:tav tm="0">
                                          <p:val>
                                            <p:strVal val="0-#ppt_w/2"/>
                                          </p:val>
                                        </p:tav>
                                        <p:tav tm="100000">
                                          <p:val>
                                            <p:strVal val="#ppt_x"/>
                                          </p:val>
                                        </p:tav>
                                      </p:tavLst>
                                    </p:anim>
                                    <p:anim calcmode="lin" valueType="num">
                                      <p:cBhvr additive="base">
                                        <p:cTn id="30" dur="500" fill="hold"/>
                                        <p:tgtEl>
                                          <p:spTgt spid="23577"/>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0" nodeType="clickEffect">
                                  <p:stCondLst>
                                    <p:cond delay="0"/>
                                  </p:stCondLst>
                                  <p:childTnLst>
                                    <p:set>
                                      <p:cBhvr>
                                        <p:cTn id="34" dur="1" fill="hold">
                                          <p:stCondLst>
                                            <p:cond delay="0"/>
                                          </p:stCondLst>
                                        </p:cTn>
                                        <p:tgtEl>
                                          <p:spTgt spid="23557"/>
                                        </p:tgtEl>
                                        <p:attrNameLst>
                                          <p:attrName>style.visibility</p:attrName>
                                        </p:attrNameLst>
                                      </p:cBhvr>
                                      <p:to>
                                        <p:strVal val="visible"/>
                                      </p:to>
                                    </p:set>
                                    <p:animEffect transition="in" filter="diamond(in)">
                                      <p:cBhvr>
                                        <p:cTn id="35" dur="2000"/>
                                        <p:tgtEl>
                                          <p:spTgt spid="23557"/>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23578"/>
                                        </p:tgtEl>
                                        <p:attrNameLst>
                                          <p:attrName>style.visibility</p:attrName>
                                        </p:attrNameLst>
                                      </p:cBhvr>
                                      <p:to>
                                        <p:strVal val="visible"/>
                                      </p:to>
                                    </p:set>
                                    <p:anim calcmode="lin" valueType="num">
                                      <p:cBhvr additive="base">
                                        <p:cTn id="40" dur="500" fill="hold"/>
                                        <p:tgtEl>
                                          <p:spTgt spid="23578"/>
                                        </p:tgtEl>
                                        <p:attrNameLst>
                                          <p:attrName>ppt_x</p:attrName>
                                        </p:attrNameLst>
                                      </p:cBhvr>
                                      <p:tavLst>
                                        <p:tav tm="0">
                                          <p:val>
                                            <p:strVal val="0-#ppt_w/2"/>
                                          </p:val>
                                        </p:tav>
                                        <p:tav tm="100000">
                                          <p:val>
                                            <p:strVal val="#ppt_x"/>
                                          </p:val>
                                        </p:tav>
                                      </p:tavLst>
                                    </p:anim>
                                    <p:anim calcmode="lin" valueType="num">
                                      <p:cBhvr additive="base">
                                        <p:cTn id="41" dur="500" fill="hold"/>
                                        <p:tgtEl>
                                          <p:spTgt spid="23578"/>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8" presetClass="entr" presetSubtype="16" fill="hold" grpId="0" nodeType="clickEffect">
                                  <p:stCondLst>
                                    <p:cond delay="0"/>
                                  </p:stCondLst>
                                  <p:childTnLst>
                                    <p:set>
                                      <p:cBhvr>
                                        <p:cTn id="45" dur="1" fill="hold">
                                          <p:stCondLst>
                                            <p:cond delay="0"/>
                                          </p:stCondLst>
                                        </p:cTn>
                                        <p:tgtEl>
                                          <p:spTgt spid="23556"/>
                                        </p:tgtEl>
                                        <p:attrNameLst>
                                          <p:attrName>style.visibility</p:attrName>
                                        </p:attrNameLst>
                                      </p:cBhvr>
                                      <p:to>
                                        <p:strVal val="visible"/>
                                      </p:to>
                                    </p:set>
                                    <p:animEffect transition="in" filter="diamond(in)">
                                      <p:cBhvr>
                                        <p:cTn id="46" dur="2000"/>
                                        <p:tgtEl>
                                          <p:spTgt spid="23556"/>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6" fill="hold" grpId="0" nodeType="clickEffect">
                                  <p:stCondLst>
                                    <p:cond delay="0"/>
                                  </p:stCondLst>
                                  <p:childTnLst>
                                    <p:set>
                                      <p:cBhvr>
                                        <p:cTn id="50" dur="1" fill="hold">
                                          <p:stCondLst>
                                            <p:cond delay="0"/>
                                          </p:stCondLst>
                                        </p:cTn>
                                        <p:tgtEl>
                                          <p:spTgt spid="23585"/>
                                        </p:tgtEl>
                                        <p:attrNameLst>
                                          <p:attrName>style.visibility</p:attrName>
                                        </p:attrNameLst>
                                      </p:cBhvr>
                                      <p:to>
                                        <p:strVal val="visible"/>
                                      </p:to>
                                    </p:set>
                                    <p:anim calcmode="lin" valueType="num">
                                      <p:cBhvr additive="base">
                                        <p:cTn id="51" dur="500" fill="hold"/>
                                        <p:tgtEl>
                                          <p:spTgt spid="23585"/>
                                        </p:tgtEl>
                                        <p:attrNameLst>
                                          <p:attrName>ppt_x</p:attrName>
                                        </p:attrNameLst>
                                      </p:cBhvr>
                                      <p:tavLst>
                                        <p:tav tm="0">
                                          <p:val>
                                            <p:strVal val="1+#ppt_w/2"/>
                                          </p:val>
                                        </p:tav>
                                        <p:tav tm="100000">
                                          <p:val>
                                            <p:strVal val="#ppt_x"/>
                                          </p:val>
                                        </p:tav>
                                      </p:tavLst>
                                    </p:anim>
                                    <p:anim calcmode="lin" valueType="num">
                                      <p:cBhvr additive="base">
                                        <p:cTn id="52" dur="500" fill="hold"/>
                                        <p:tgtEl>
                                          <p:spTgt spid="23585"/>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8" presetClass="entr" presetSubtype="16" fill="hold" grpId="0" nodeType="clickEffect">
                                  <p:stCondLst>
                                    <p:cond delay="0"/>
                                  </p:stCondLst>
                                  <p:childTnLst>
                                    <p:set>
                                      <p:cBhvr>
                                        <p:cTn id="56" dur="1" fill="hold">
                                          <p:stCondLst>
                                            <p:cond delay="0"/>
                                          </p:stCondLst>
                                        </p:cTn>
                                        <p:tgtEl>
                                          <p:spTgt spid="23564"/>
                                        </p:tgtEl>
                                        <p:attrNameLst>
                                          <p:attrName>style.visibility</p:attrName>
                                        </p:attrNameLst>
                                      </p:cBhvr>
                                      <p:to>
                                        <p:strVal val="visible"/>
                                      </p:to>
                                    </p:set>
                                    <p:animEffect transition="in" filter="diamond(in)">
                                      <p:cBhvr>
                                        <p:cTn id="57" dur="2000"/>
                                        <p:tgtEl>
                                          <p:spTgt spid="23564"/>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3" fill="hold" grpId="0" nodeType="clickEffect">
                                  <p:stCondLst>
                                    <p:cond delay="0"/>
                                  </p:stCondLst>
                                  <p:childTnLst>
                                    <p:set>
                                      <p:cBhvr>
                                        <p:cTn id="61" dur="1" fill="hold">
                                          <p:stCondLst>
                                            <p:cond delay="0"/>
                                          </p:stCondLst>
                                        </p:cTn>
                                        <p:tgtEl>
                                          <p:spTgt spid="23588"/>
                                        </p:tgtEl>
                                        <p:attrNameLst>
                                          <p:attrName>style.visibility</p:attrName>
                                        </p:attrNameLst>
                                      </p:cBhvr>
                                      <p:to>
                                        <p:strVal val="visible"/>
                                      </p:to>
                                    </p:set>
                                    <p:anim calcmode="lin" valueType="num">
                                      <p:cBhvr additive="base">
                                        <p:cTn id="62" dur="500" fill="hold"/>
                                        <p:tgtEl>
                                          <p:spTgt spid="23588"/>
                                        </p:tgtEl>
                                        <p:attrNameLst>
                                          <p:attrName>ppt_x</p:attrName>
                                        </p:attrNameLst>
                                      </p:cBhvr>
                                      <p:tavLst>
                                        <p:tav tm="0">
                                          <p:val>
                                            <p:strVal val="1+#ppt_w/2"/>
                                          </p:val>
                                        </p:tav>
                                        <p:tav tm="100000">
                                          <p:val>
                                            <p:strVal val="#ppt_x"/>
                                          </p:val>
                                        </p:tav>
                                      </p:tavLst>
                                    </p:anim>
                                    <p:anim calcmode="lin" valueType="num">
                                      <p:cBhvr additive="base">
                                        <p:cTn id="63" dur="500" fill="hold"/>
                                        <p:tgtEl>
                                          <p:spTgt spid="23588"/>
                                        </p:tgtEl>
                                        <p:attrNameLst>
                                          <p:attrName>ppt_y</p:attrName>
                                        </p:attrNameLst>
                                      </p:cBhvr>
                                      <p:tavLst>
                                        <p:tav tm="0">
                                          <p:val>
                                            <p:strVal val="0-#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8" presetClass="entr" presetSubtype="16" fill="hold" grpId="0" nodeType="clickEffect">
                                  <p:stCondLst>
                                    <p:cond delay="0"/>
                                  </p:stCondLst>
                                  <p:childTnLst>
                                    <p:set>
                                      <p:cBhvr>
                                        <p:cTn id="67" dur="1" fill="hold">
                                          <p:stCondLst>
                                            <p:cond delay="0"/>
                                          </p:stCondLst>
                                        </p:cTn>
                                        <p:tgtEl>
                                          <p:spTgt spid="23565"/>
                                        </p:tgtEl>
                                        <p:attrNameLst>
                                          <p:attrName>style.visibility</p:attrName>
                                        </p:attrNameLst>
                                      </p:cBhvr>
                                      <p:to>
                                        <p:strVal val="visible"/>
                                      </p:to>
                                    </p:set>
                                    <p:animEffect transition="in" filter="diamond(in)">
                                      <p:cBhvr>
                                        <p:cTn id="68" dur="2000"/>
                                        <p:tgtEl>
                                          <p:spTgt spid="23565"/>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23579"/>
                                        </p:tgtEl>
                                        <p:attrNameLst>
                                          <p:attrName>style.visibility</p:attrName>
                                        </p:attrNameLst>
                                      </p:cBhvr>
                                      <p:to>
                                        <p:strVal val="visible"/>
                                      </p:to>
                                    </p:set>
                                    <p:anim calcmode="lin" valueType="num">
                                      <p:cBhvr additive="base">
                                        <p:cTn id="73" dur="500" fill="hold"/>
                                        <p:tgtEl>
                                          <p:spTgt spid="23579"/>
                                        </p:tgtEl>
                                        <p:attrNameLst>
                                          <p:attrName>ppt_x</p:attrName>
                                        </p:attrNameLst>
                                      </p:cBhvr>
                                      <p:tavLst>
                                        <p:tav tm="0">
                                          <p:val>
                                            <p:strVal val="0-#ppt_w/2"/>
                                          </p:val>
                                        </p:tav>
                                        <p:tav tm="100000">
                                          <p:val>
                                            <p:strVal val="#ppt_x"/>
                                          </p:val>
                                        </p:tav>
                                      </p:tavLst>
                                    </p:anim>
                                    <p:anim calcmode="lin" valueType="num">
                                      <p:cBhvr additive="base">
                                        <p:cTn id="74" dur="500" fill="hold"/>
                                        <p:tgtEl>
                                          <p:spTgt spid="23579"/>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8" presetClass="entr" presetSubtype="16" fill="hold" grpId="0" nodeType="clickEffect">
                                  <p:stCondLst>
                                    <p:cond delay="0"/>
                                  </p:stCondLst>
                                  <p:childTnLst>
                                    <p:set>
                                      <p:cBhvr>
                                        <p:cTn id="78" dur="1" fill="hold">
                                          <p:stCondLst>
                                            <p:cond delay="0"/>
                                          </p:stCondLst>
                                        </p:cTn>
                                        <p:tgtEl>
                                          <p:spTgt spid="23558"/>
                                        </p:tgtEl>
                                        <p:attrNameLst>
                                          <p:attrName>style.visibility</p:attrName>
                                        </p:attrNameLst>
                                      </p:cBhvr>
                                      <p:to>
                                        <p:strVal val="visible"/>
                                      </p:to>
                                    </p:set>
                                    <p:animEffect transition="in" filter="diamond(in)">
                                      <p:cBhvr>
                                        <p:cTn id="79" dur="2000"/>
                                        <p:tgtEl>
                                          <p:spTgt spid="23558"/>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23580"/>
                                        </p:tgtEl>
                                        <p:attrNameLst>
                                          <p:attrName>style.visibility</p:attrName>
                                        </p:attrNameLst>
                                      </p:cBhvr>
                                      <p:to>
                                        <p:strVal val="visible"/>
                                      </p:to>
                                    </p:set>
                                    <p:anim calcmode="lin" valueType="num">
                                      <p:cBhvr additive="base">
                                        <p:cTn id="84" dur="500" fill="hold"/>
                                        <p:tgtEl>
                                          <p:spTgt spid="23580"/>
                                        </p:tgtEl>
                                        <p:attrNameLst>
                                          <p:attrName>ppt_x</p:attrName>
                                        </p:attrNameLst>
                                      </p:cBhvr>
                                      <p:tavLst>
                                        <p:tav tm="0">
                                          <p:val>
                                            <p:strVal val="0-#ppt_w/2"/>
                                          </p:val>
                                        </p:tav>
                                        <p:tav tm="100000">
                                          <p:val>
                                            <p:strVal val="#ppt_x"/>
                                          </p:val>
                                        </p:tav>
                                      </p:tavLst>
                                    </p:anim>
                                    <p:anim calcmode="lin" valueType="num">
                                      <p:cBhvr additive="base">
                                        <p:cTn id="85" dur="500" fill="hold"/>
                                        <p:tgtEl>
                                          <p:spTgt spid="23580"/>
                                        </p:tgtEl>
                                        <p:attrNameLst>
                                          <p:attrName>ppt_y</p:attrName>
                                        </p:attrNameLst>
                                      </p:cBhvr>
                                      <p:tavLst>
                                        <p:tav tm="0">
                                          <p:val>
                                            <p:strVal val="#ppt_y"/>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8" presetClass="entr" presetSubtype="16" fill="hold" grpId="0" nodeType="clickEffect">
                                  <p:stCondLst>
                                    <p:cond delay="0"/>
                                  </p:stCondLst>
                                  <p:childTnLst>
                                    <p:set>
                                      <p:cBhvr>
                                        <p:cTn id="89" dur="1" fill="hold">
                                          <p:stCondLst>
                                            <p:cond delay="0"/>
                                          </p:stCondLst>
                                        </p:cTn>
                                        <p:tgtEl>
                                          <p:spTgt spid="23559"/>
                                        </p:tgtEl>
                                        <p:attrNameLst>
                                          <p:attrName>style.visibility</p:attrName>
                                        </p:attrNameLst>
                                      </p:cBhvr>
                                      <p:to>
                                        <p:strVal val="visible"/>
                                      </p:to>
                                    </p:set>
                                    <p:animEffect transition="in" filter="diamond(in)">
                                      <p:cBhvr>
                                        <p:cTn id="90" dur="2000"/>
                                        <p:tgtEl>
                                          <p:spTgt spid="23559"/>
                                        </p:tgtEl>
                                      </p:cBhvr>
                                    </p:animEffect>
                                  </p:childTnLst>
                                </p:cTn>
                              </p:par>
                            </p:childTnLst>
                          </p:cTn>
                        </p:par>
                      </p:childTnLst>
                    </p:cTn>
                  </p:par>
                  <p:par>
                    <p:cTn id="91" fill="hold">
                      <p:stCondLst>
                        <p:cond delay="indefinite"/>
                      </p:stCondLst>
                      <p:childTnLst>
                        <p:par>
                          <p:cTn id="92" fill="hold">
                            <p:stCondLst>
                              <p:cond delay="0"/>
                            </p:stCondLst>
                            <p:childTnLst>
                              <p:par>
                                <p:cTn id="93" presetID="2" presetClass="entr" presetSubtype="6" fill="hold" grpId="0" nodeType="clickEffect">
                                  <p:stCondLst>
                                    <p:cond delay="0"/>
                                  </p:stCondLst>
                                  <p:childTnLst>
                                    <p:set>
                                      <p:cBhvr>
                                        <p:cTn id="94" dur="1" fill="hold">
                                          <p:stCondLst>
                                            <p:cond delay="0"/>
                                          </p:stCondLst>
                                        </p:cTn>
                                        <p:tgtEl>
                                          <p:spTgt spid="23584"/>
                                        </p:tgtEl>
                                        <p:attrNameLst>
                                          <p:attrName>style.visibility</p:attrName>
                                        </p:attrNameLst>
                                      </p:cBhvr>
                                      <p:to>
                                        <p:strVal val="visible"/>
                                      </p:to>
                                    </p:set>
                                    <p:anim calcmode="lin" valueType="num">
                                      <p:cBhvr additive="base">
                                        <p:cTn id="95" dur="500" fill="hold"/>
                                        <p:tgtEl>
                                          <p:spTgt spid="23584"/>
                                        </p:tgtEl>
                                        <p:attrNameLst>
                                          <p:attrName>ppt_x</p:attrName>
                                        </p:attrNameLst>
                                      </p:cBhvr>
                                      <p:tavLst>
                                        <p:tav tm="0">
                                          <p:val>
                                            <p:strVal val="1+#ppt_w/2"/>
                                          </p:val>
                                        </p:tav>
                                        <p:tav tm="100000">
                                          <p:val>
                                            <p:strVal val="#ppt_x"/>
                                          </p:val>
                                        </p:tav>
                                      </p:tavLst>
                                    </p:anim>
                                    <p:anim calcmode="lin" valueType="num">
                                      <p:cBhvr additive="base">
                                        <p:cTn id="96" dur="500" fill="hold"/>
                                        <p:tgtEl>
                                          <p:spTgt spid="23584"/>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8" presetClass="entr" presetSubtype="16" fill="hold" grpId="0" nodeType="clickEffect">
                                  <p:stCondLst>
                                    <p:cond delay="0"/>
                                  </p:stCondLst>
                                  <p:childTnLst>
                                    <p:set>
                                      <p:cBhvr>
                                        <p:cTn id="100" dur="1" fill="hold">
                                          <p:stCondLst>
                                            <p:cond delay="0"/>
                                          </p:stCondLst>
                                        </p:cTn>
                                        <p:tgtEl>
                                          <p:spTgt spid="23566"/>
                                        </p:tgtEl>
                                        <p:attrNameLst>
                                          <p:attrName>style.visibility</p:attrName>
                                        </p:attrNameLst>
                                      </p:cBhvr>
                                      <p:to>
                                        <p:strVal val="visible"/>
                                      </p:to>
                                    </p:set>
                                    <p:animEffect transition="in" filter="diamond(in)">
                                      <p:cBhvr>
                                        <p:cTn id="101" dur="2000"/>
                                        <p:tgtEl>
                                          <p:spTgt spid="23566"/>
                                        </p:tgtEl>
                                      </p:cBhvr>
                                    </p:animEffect>
                                  </p:childTnLst>
                                </p:cTn>
                              </p:par>
                            </p:childTnLst>
                          </p:cTn>
                        </p:par>
                      </p:childTnLst>
                    </p:cTn>
                  </p:par>
                  <p:par>
                    <p:cTn id="102" fill="hold">
                      <p:stCondLst>
                        <p:cond delay="indefinite"/>
                      </p:stCondLst>
                      <p:childTnLst>
                        <p:par>
                          <p:cTn id="103" fill="hold">
                            <p:stCondLst>
                              <p:cond delay="0"/>
                            </p:stCondLst>
                            <p:childTnLst>
                              <p:par>
                                <p:cTn id="104" presetID="2" presetClass="entr" presetSubtype="3" fill="hold" grpId="0" nodeType="clickEffect">
                                  <p:stCondLst>
                                    <p:cond delay="0"/>
                                  </p:stCondLst>
                                  <p:childTnLst>
                                    <p:set>
                                      <p:cBhvr>
                                        <p:cTn id="105" dur="1" fill="hold">
                                          <p:stCondLst>
                                            <p:cond delay="0"/>
                                          </p:stCondLst>
                                        </p:cTn>
                                        <p:tgtEl>
                                          <p:spTgt spid="23587"/>
                                        </p:tgtEl>
                                        <p:attrNameLst>
                                          <p:attrName>style.visibility</p:attrName>
                                        </p:attrNameLst>
                                      </p:cBhvr>
                                      <p:to>
                                        <p:strVal val="visible"/>
                                      </p:to>
                                    </p:set>
                                    <p:anim calcmode="lin" valueType="num">
                                      <p:cBhvr additive="base">
                                        <p:cTn id="106" dur="500" fill="hold"/>
                                        <p:tgtEl>
                                          <p:spTgt spid="23587"/>
                                        </p:tgtEl>
                                        <p:attrNameLst>
                                          <p:attrName>ppt_x</p:attrName>
                                        </p:attrNameLst>
                                      </p:cBhvr>
                                      <p:tavLst>
                                        <p:tav tm="0">
                                          <p:val>
                                            <p:strVal val="1+#ppt_w/2"/>
                                          </p:val>
                                        </p:tav>
                                        <p:tav tm="100000">
                                          <p:val>
                                            <p:strVal val="#ppt_x"/>
                                          </p:val>
                                        </p:tav>
                                      </p:tavLst>
                                    </p:anim>
                                    <p:anim calcmode="lin" valueType="num">
                                      <p:cBhvr additive="base">
                                        <p:cTn id="107" dur="500" fill="hold"/>
                                        <p:tgtEl>
                                          <p:spTgt spid="23587"/>
                                        </p:tgtEl>
                                        <p:attrNameLst>
                                          <p:attrName>ppt_y</p:attrName>
                                        </p:attrNameLst>
                                      </p:cBhvr>
                                      <p:tavLst>
                                        <p:tav tm="0">
                                          <p:val>
                                            <p:strVal val="0-#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8" presetClass="entr" presetSubtype="16" fill="hold" grpId="0" nodeType="clickEffect">
                                  <p:stCondLst>
                                    <p:cond delay="0"/>
                                  </p:stCondLst>
                                  <p:childTnLst>
                                    <p:set>
                                      <p:cBhvr>
                                        <p:cTn id="111" dur="1" fill="hold">
                                          <p:stCondLst>
                                            <p:cond delay="0"/>
                                          </p:stCondLst>
                                        </p:cTn>
                                        <p:tgtEl>
                                          <p:spTgt spid="23567"/>
                                        </p:tgtEl>
                                        <p:attrNameLst>
                                          <p:attrName>style.visibility</p:attrName>
                                        </p:attrNameLst>
                                      </p:cBhvr>
                                      <p:to>
                                        <p:strVal val="visible"/>
                                      </p:to>
                                    </p:set>
                                    <p:animEffect transition="in" filter="diamond(in)">
                                      <p:cBhvr>
                                        <p:cTn id="112" dur="2000"/>
                                        <p:tgtEl>
                                          <p:spTgt spid="23567"/>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8" fill="hold" grpId="0" nodeType="clickEffect">
                                  <p:stCondLst>
                                    <p:cond delay="0"/>
                                  </p:stCondLst>
                                  <p:childTnLst>
                                    <p:set>
                                      <p:cBhvr>
                                        <p:cTn id="116" dur="1" fill="hold">
                                          <p:stCondLst>
                                            <p:cond delay="0"/>
                                          </p:stCondLst>
                                        </p:cTn>
                                        <p:tgtEl>
                                          <p:spTgt spid="23581"/>
                                        </p:tgtEl>
                                        <p:attrNameLst>
                                          <p:attrName>style.visibility</p:attrName>
                                        </p:attrNameLst>
                                      </p:cBhvr>
                                      <p:to>
                                        <p:strVal val="visible"/>
                                      </p:to>
                                    </p:set>
                                    <p:anim calcmode="lin" valueType="num">
                                      <p:cBhvr additive="base">
                                        <p:cTn id="117" dur="500" fill="hold"/>
                                        <p:tgtEl>
                                          <p:spTgt spid="23581"/>
                                        </p:tgtEl>
                                        <p:attrNameLst>
                                          <p:attrName>ppt_x</p:attrName>
                                        </p:attrNameLst>
                                      </p:cBhvr>
                                      <p:tavLst>
                                        <p:tav tm="0">
                                          <p:val>
                                            <p:strVal val="0-#ppt_w/2"/>
                                          </p:val>
                                        </p:tav>
                                        <p:tav tm="100000">
                                          <p:val>
                                            <p:strVal val="#ppt_x"/>
                                          </p:val>
                                        </p:tav>
                                      </p:tavLst>
                                    </p:anim>
                                    <p:anim calcmode="lin" valueType="num">
                                      <p:cBhvr additive="base">
                                        <p:cTn id="118" dur="500" fill="hold"/>
                                        <p:tgtEl>
                                          <p:spTgt spid="23581"/>
                                        </p:tgtEl>
                                        <p:attrNameLst>
                                          <p:attrName>ppt_y</p:attrName>
                                        </p:attrNameLst>
                                      </p:cBhvr>
                                      <p:tavLst>
                                        <p:tav tm="0">
                                          <p:val>
                                            <p:strVal val="#ppt_y"/>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8" presetClass="entr" presetSubtype="16" fill="hold" grpId="0" nodeType="clickEffect">
                                  <p:stCondLst>
                                    <p:cond delay="0"/>
                                  </p:stCondLst>
                                  <p:childTnLst>
                                    <p:set>
                                      <p:cBhvr>
                                        <p:cTn id="122" dur="1" fill="hold">
                                          <p:stCondLst>
                                            <p:cond delay="0"/>
                                          </p:stCondLst>
                                        </p:cTn>
                                        <p:tgtEl>
                                          <p:spTgt spid="23560"/>
                                        </p:tgtEl>
                                        <p:attrNameLst>
                                          <p:attrName>style.visibility</p:attrName>
                                        </p:attrNameLst>
                                      </p:cBhvr>
                                      <p:to>
                                        <p:strVal val="visible"/>
                                      </p:to>
                                    </p:set>
                                    <p:animEffect transition="in" filter="diamond(in)">
                                      <p:cBhvr>
                                        <p:cTn id="123" dur="2000"/>
                                        <p:tgtEl>
                                          <p:spTgt spid="23560"/>
                                        </p:tgtEl>
                                      </p:cBhvr>
                                    </p:animEffect>
                                  </p:childTnLst>
                                </p:cTn>
                              </p:par>
                            </p:childTnLst>
                          </p:cTn>
                        </p:par>
                      </p:childTnLst>
                    </p:cTn>
                  </p:par>
                  <p:par>
                    <p:cTn id="124" fill="hold">
                      <p:stCondLst>
                        <p:cond delay="indefinite"/>
                      </p:stCondLst>
                      <p:childTnLst>
                        <p:par>
                          <p:cTn id="125" fill="hold">
                            <p:stCondLst>
                              <p:cond delay="0"/>
                            </p:stCondLst>
                            <p:childTnLst>
                              <p:par>
                                <p:cTn id="126" presetID="2" presetClass="entr" presetSubtype="8" fill="hold" grpId="0" nodeType="clickEffect">
                                  <p:stCondLst>
                                    <p:cond delay="0"/>
                                  </p:stCondLst>
                                  <p:childTnLst>
                                    <p:set>
                                      <p:cBhvr>
                                        <p:cTn id="127" dur="1" fill="hold">
                                          <p:stCondLst>
                                            <p:cond delay="0"/>
                                          </p:stCondLst>
                                        </p:cTn>
                                        <p:tgtEl>
                                          <p:spTgt spid="23582"/>
                                        </p:tgtEl>
                                        <p:attrNameLst>
                                          <p:attrName>style.visibility</p:attrName>
                                        </p:attrNameLst>
                                      </p:cBhvr>
                                      <p:to>
                                        <p:strVal val="visible"/>
                                      </p:to>
                                    </p:set>
                                    <p:anim calcmode="lin" valueType="num">
                                      <p:cBhvr additive="base">
                                        <p:cTn id="128" dur="500" fill="hold"/>
                                        <p:tgtEl>
                                          <p:spTgt spid="23582"/>
                                        </p:tgtEl>
                                        <p:attrNameLst>
                                          <p:attrName>ppt_x</p:attrName>
                                        </p:attrNameLst>
                                      </p:cBhvr>
                                      <p:tavLst>
                                        <p:tav tm="0">
                                          <p:val>
                                            <p:strVal val="0-#ppt_w/2"/>
                                          </p:val>
                                        </p:tav>
                                        <p:tav tm="100000">
                                          <p:val>
                                            <p:strVal val="#ppt_x"/>
                                          </p:val>
                                        </p:tav>
                                      </p:tavLst>
                                    </p:anim>
                                    <p:anim calcmode="lin" valueType="num">
                                      <p:cBhvr additive="base">
                                        <p:cTn id="129" dur="500" fill="hold"/>
                                        <p:tgtEl>
                                          <p:spTgt spid="23582"/>
                                        </p:tgtEl>
                                        <p:attrNameLst>
                                          <p:attrName>ppt_y</p:attrName>
                                        </p:attrNameLst>
                                      </p:cBhvr>
                                      <p:tavLst>
                                        <p:tav tm="0">
                                          <p:val>
                                            <p:strVal val="#ppt_y"/>
                                          </p:val>
                                        </p:tav>
                                        <p:tav tm="100000">
                                          <p:val>
                                            <p:strVal val="#ppt_y"/>
                                          </p:val>
                                        </p:tav>
                                      </p:tavLst>
                                    </p:anim>
                                  </p:childTnLst>
                                </p:cTn>
                              </p:par>
                            </p:childTnLst>
                          </p:cTn>
                        </p:par>
                      </p:childTnLst>
                    </p:cTn>
                  </p:par>
                  <p:par>
                    <p:cTn id="130" fill="hold">
                      <p:stCondLst>
                        <p:cond delay="indefinite"/>
                      </p:stCondLst>
                      <p:childTnLst>
                        <p:par>
                          <p:cTn id="131" fill="hold">
                            <p:stCondLst>
                              <p:cond delay="0"/>
                            </p:stCondLst>
                            <p:childTnLst>
                              <p:par>
                                <p:cTn id="132" presetID="8" presetClass="entr" presetSubtype="16" fill="hold" grpId="0" nodeType="clickEffect">
                                  <p:stCondLst>
                                    <p:cond delay="0"/>
                                  </p:stCondLst>
                                  <p:childTnLst>
                                    <p:set>
                                      <p:cBhvr>
                                        <p:cTn id="133" dur="1" fill="hold">
                                          <p:stCondLst>
                                            <p:cond delay="0"/>
                                          </p:stCondLst>
                                        </p:cTn>
                                        <p:tgtEl>
                                          <p:spTgt spid="23561"/>
                                        </p:tgtEl>
                                        <p:attrNameLst>
                                          <p:attrName>style.visibility</p:attrName>
                                        </p:attrNameLst>
                                      </p:cBhvr>
                                      <p:to>
                                        <p:strVal val="visible"/>
                                      </p:to>
                                    </p:set>
                                    <p:animEffect transition="in" filter="diamond(in)">
                                      <p:cBhvr>
                                        <p:cTn id="134" dur="2000"/>
                                        <p:tgtEl>
                                          <p:spTgt spid="23561"/>
                                        </p:tgtEl>
                                      </p:cBhvr>
                                    </p:animEffect>
                                  </p:childTnLst>
                                </p:cTn>
                              </p:par>
                            </p:childTnLst>
                          </p:cTn>
                        </p:par>
                      </p:childTnLst>
                    </p:cTn>
                  </p:par>
                  <p:par>
                    <p:cTn id="135" fill="hold">
                      <p:stCondLst>
                        <p:cond delay="indefinite"/>
                      </p:stCondLst>
                      <p:childTnLst>
                        <p:par>
                          <p:cTn id="136" fill="hold">
                            <p:stCondLst>
                              <p:cond delay="0"/>
                            </p:stCondLst>
                            <p:childTnLst>
                              <p:par>
                                <p:cTn id="137" presetID="2" presetClass="entr" presetSubtype="12" fill="hold" grpId="0" nodeType="clickEffect">
                                  <p:stCondLst>
                                    <p:cond delay="0"/>
                                  </p:stCondLst>
                                  <p:childTnLst>
                                    <p:set>
                                      <p:cBhvr>
                                        <p:cTn id="138" dur="1" fill="hold">
                                          <p:stCondLst>
                                            <p:cond delay="0"/>
                                          </p:stCondLst>
                                        </p:cTn>
                                        <p:tgtEl>
                                          <p:spTgt spid="23595"/>
                                        </p:tgtEl>
                                        <p:attrNameLst>
                                          <p:attrName>style.visibility</p:attrName>
                                        </p:attrNameLst>
                                      </p:cBhvr>
                                      <p:to>
                                        <p:strVal val="visible"/>
                                      </p:to>
                                    </p:set>
                                    <p:anim calcmode="lin" valueType="num">
                                      <p:cBhvr additive="base">
                                        <p:cTn id="139" dur="500" fill="hold"/>
                                        <p:tgtEl>
                                          <p:spTgt spid="23595"/>
                                        </p:tgtEl>
                                        <p:attrNameLst>
                                          <p:attrName>ppt_x</p:attrName>
                                        </p:attrNameLst>
                                      </p:cBhvr>
                                      <p:tavLst>
                                        <p:tav tm="0">
                                          <p:val>
                                            <p:strVal val="0-#ppt_w/2"/>
                                          </p:val>
                                        </p:tav>
                                        <p:tav tm="100000">
                                          <p:val>
                                            <p:strVal val="#ppt_x"/>
                                          </p:val>
                                        </p:tav>
                                      </p:tavLst>
                                    </p:anim>
                                    <p:anim calcmode="lin" valueType="num">
                                      <p:cBhvr additive="base">
                                        <p:cTn id="140" dur="500" fill="hold"/>
                                        <p:tgtEl>
                                          <p:spTgt spid="23595"/>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8" presetClass="entr" presetSubtype="16" fill="hold" grpId="0" nodeType="clickEffect">
                                  <p:stCondLst>
                                    <p:cond delay="0"/>
                                  </p:stCondLst>
                                  <p:childTnLst>
                                    <p:set>
                                      <p:cBhvr>
                                        <p:cTn id="144" dur="1" fill="hold">
                                          <p:stCondLst>
                                            <p:cond delay="0"/>
                                          </p:stCondLst>
                                        </p:cTn>
                                        <p:tgtEl>
                                          <p:spTgt spid="23576"/>
                                        </p:tgtEl>
                                        <p:attrNameLst>
                                          <p:attrName>style.visibility</p:attrName>
                                        </p:attrNameLst>
                                      </p:cBhvr>
                                      <p:to>
                                        <p:strVal val="visible"/>
                                      </p:to>
                                    </p:set>
                                    <p:animEffect transition="in" filter="diamond(in)">
                                      <p:cBhvr>
                                        <p:cTn id="145" dur="2000"/>
                                        <p:tgtEl>
                                          <p:spTgt spid="23576"/>
                                        </p:tgtEl>
                                      </p:cBhvr>
                                    </p:animEffect>
                                  </p:childTnLst>
                                </p:cTn>
                              </p:par>
                            </p:childTnLst>
                          </p:cTn>
                        </p:par>
                      </p:childTnLst>
                    </p:cTn>
                  </p:par>
                  <p:par>
                    <p:cTn id="146" fill="hold">
                      <p:stCondLst>
                        <p:cond delay="indefinite"/>
                      </p:stCondLst>
                      <p:childTnLst>
                        <p:par>
                          <p:cTn id="147" fill="hold">
                            <p:stCondLst>
                              <p:cond delay="0"/>
                            </p:stCondLst>
                            <p:childTnLst>
                              <p:par>
                                <p:cTn id="148" presetID="2" presetClass="entr" presetSubtype="9" fill="hold" grpId="0" nodeType="clickEffect">
                                  <p:stCondLst>
                                    <p:cond delay="0"/>
                                  </p:stCondLst>
                                  <p:childTnLst>
                                    <p:set>
                                      <p:cBhvr>
                                        <p:cTn id="149" dur="1" fill="hold">
                                          <p:stCondLst>
                                            <p:cond delay="0"/>
                                          </p:stCondLst>
                                        </p:cTn>
                                        <p:tgtEl>
                                          <p:spTgt spid="23596"/>
                                        </p:tgtEl>
                                        <p:attrNameLst>
                                          <p:attrName>style.visibility</p:attrName>
                                        </p:attrNameLst>
                                      </p:cBhvr>
                                      <p:to>
                                        <p:strVal val="visible"/>
                                      </p:to>
                                    </p:set>
                                    <p:anim calcmode="lin" valueType="num">
                                      <p:cBhvr additive="base">
                                        <p:cTn id="150" dur="500" fill="hold"/>
                                        <p:tgtEl>
                                          <p:spTgt spid="23596"/>
                                        </p:tgtEl>
                                        <p:attrNameLst>
                                          <p:attrName>ppt_x</p:attrName>
                                        </p:attrNameLst>
                                      </p:cBhvr>
                                      <p:tavLst>
                                        <p:tav tm="0">
                                          <p:val>
                                            <p:strVal val="0-#ppt_w/2"/>
                                          </p:val>
                                        </p:tav>
                                        <p:tav tm="100000">
                                          <p:val>
                                            <p:strVal val="#ppt_x"/>
                                          </p:val>
                                        </p:tav>
                                      </p:tavLst>
                                    </p:anim>
                                    <p:anim calcmode="lin" valueType="num">
                                      <p:cBhvr additive="base">
                                        <p:cTn id="151" dur="500" fill="hold"/>
                                        <p:tgtEl>
                                          <p:spTgt spid="23596"/>
                                        </p:tgtEl>
                                        <p:attrNameLst>
                                          <p:attrName>ppt_y</p:attrName>
                                        </p:attrNameLst>
                                      </p:cBhvr>
                                      <p:tavLst>
                                        <p:tav tm="0">
                                          <p:val>
                                            <p:strVal val="0-#ppt_h/2"/>
                                          </p:val>
                                        </p:tav>
                                        <p:tav tm="100000">
                                          <p:val>
                                            <p:strVal val="#ppt_y"/>
                                          </p:val>
                                        </p:tav>
                                      </p:tavLst>
                                    </p:anim>
                                  </p:childTnLst>
                                </p:cTn>
                              </p:par>
                            </p:childTnLst>
                          </p:cTn>
                        </p:par>
                      </p:childTnLst>
                    </p:cTn>
                  </p:par>
                  <p:par>
                    <p:cTn id="152" fill="hold">
                      <p:stCondLst>
                        <p:cond delay="indefinite"/>
                      </p:stCondLst>
                      <p:childTnLst>
                        <p:par>
                          <p:cTn id="153" fill="hold">
                            <p:stCondLst>
                              <p:cond delay="0"/>
                            </p:stCondLst>
                            <p:childTnLst>
                              <p:par>
                                <p:cTn id="154" presetID="8" presetClass="entr" presetSubtype="16" fill="hold" grpId="0" nodeType="clickEffect">
                                  <p:stCondLst>
                                    <p:cond delay="0"/>
                                  </p:stCondLst>
                                  <p:childTnLst>
                                    <p:set>
                                      <p:cBhvr>
                                        <p:cTn id="155" dur="1" fill="hold">
                                          <p:stCondLst>
                                            <p:cond delay="0"/>
                                          </p:stCondLst>
                                        </p:cTn>
                                        <p:tgtEl>
                                          <p:spTgt spid="23575"/>
                                        </p:tgtEl>
                                        <p:attrNameLst>
                                          <p:attrName>style.visibility</p:attrName>
                                        </p:attrNameLst>
                                      </p:cBhvr>
                                      <p:to>
                                        <p:strVal val="visible"/>
                                      </p:to>
                                    </p:set>
                                    <p:animEffect transition="in" filter="diamond(in)">
                                      <p:cBhvr>
                                        <p:cTn id="156" dur="2000"/>
                                        <p:tgtEl>
                                          <p:spTgt spid="23575"/>
                                        </p:tgtEl>
                                      </p:cBhvr>
                                    </p:animEffect>
                                  </p:childTnLst>
                                </p:cTn>
                              </p:par>
                            </p:childTnLst>
                          </p:cTn>
                        </p:par>
                      </p:childTnLst>
                    </p:cTn>
                  </p:par>
                  <p:par>
                    <p:cTn id="157" fill="hold">
                      <p:stCondLst>
                        <p:cond delay="indefinite"/>
                      </p:stCondLst>
                      <p:childTnLst>
                        <p:par>
                          <p:cTn id="158" fill="hold">
                            <p:stCondLst>
                              <p:cond delay="0"/>
                            </p:stCondLst>
                            <p:childTnLst>
                              <p:par>
                                <p:cTn id="159" presetID="2" presetClass="entr" presetSubtype="1" fill="hold" grpId="0" nodeType="clickEffect">
                                  <p:stCondLst>
                                    <p:cond delay="0"/>
                                  </p:stCondLst>
                                  <p:childTnLst>
                                    <p:set>
                                      <p:cBhvr>
                                        <p:cTn id="160" dur="1" fill="hold">
                                          <p:stCondLst>
                                            <p:cond delay="0"/>
                                          </p:stCondLst>
                                        </p:cTn>
                                        <p:tgtEl>
                                          <p:spTgt spid="23593"/>
                                        </p:tgtEl>
                                        <p:attrNameLst>
                                          <p:attrName>style.visibility</p:attrName>
                                        </p:attrNameLst>
                                      </p:cBhvr>
                                      <p:to>
                                        <p:strVal val="visible"/>
                                      </p:to>
                                    </p:set>
                                    <p:anim calcmode="lin" valueType="num">
                                      <p:cBhvr additive="base">
                                        <p:cTn id="161" dur="500" fill="hold"/>
                                        <p:tgtEl>
                                          <p:spTgt spid="23593"/>
                                        </p:tgtEl>
                                        <p:attrNameLst>
                                          <p:attrName>ppt_x</p:attrName>
                                        </p:attrNameLst>
                                      </p:cBhvr>
                                      <p:tavLst>
                                        <p:tav tm="0">
                                          <p:val>
                                            <p:strVal val="#ppt_x"/>
                                          </p:val>
                                        </p:tav>
                                        <p:tav tm="100000">
                                          <p:val>
                                            <p:strVal val="#ppt_x"/>
                                          </p:val>
                                        </p:tav>
                                      </p:tavLst>
                                    </p:anim>
                                    <p:anim calcmode="lin" valueType="num">
                                      <p:cBhvr additive="base">
                                        <p:cTn id="162" dur="500" fill="hold"/>
                                        <p:tgtEl>
                                          <p:spTgt spid="23593"/>
                                        </p:tgtEl>
                                        <p:attrNameLst>
                                          <p:attrName>ppt_y</p:attrName>
                                        </p:attrNameLst>
                                      </p:cBhvr>
                                      <p:tavLst>
                                        <p:tav tm="0">
                                          <p:val>
                                            <p:strVal val="0-#ppt_h/2"/>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8" presetClass="entr" presetSubtype="16" fill="hold" grpId="0" nodeType="clickEffect">
                                  <p:stCondLst>
                                    <p:cond delay="0"/>
                                  </p:stCondLst>
                                  <p:childTnLst>
                                    <p:set>
                                      <p:cBhvr>
                                        <p:cTn id="166" dur="1" fill="hold">
                                          <p:stCondLst>
                                            <p:cond delay="0"/>
                                          </p:stCondLst>
                                        </p:cTn>
                                        <p:tgtEl>
                                          <p:spTgt spid="23574"/>
                                        </p:tgtEl>
                                        <p:attrNameLst>
                                          <p:attrName>style.visibility</p:attrName>
                                        </p:attrNameLst>
                                      </p:cBhvr>
                                      <p:to>
                                        <p:strVal val="visible"/>
                                      </p:to>
                                    </p:set>
                                    <p:animEffect transition="in" filter="diamond(in)">
                                      <p:cBhvr>
                                        <p:cTn id="167" dur="2000"/>
                                        <p:tgtEl>
                                          <p:spTgt spid="23574"/>
                                        </p:tgtEl>
                                      </p:cBhvr>
                                    </p:animEffect>
                                  </p:childTnLst>
                                </p:cTn>
                              </p:par>
                            </p:childTnLst>
                          </p:cTn>
                        </p:par>
                      </p:childTnLst>
                    </p:cTn>
                  </p:par>
                  <p:par>
                    <p:cTn id="168" fill="hold">
                      <p:stCondLst>
                        <p:cond delay="indefinite"/>
                      </p:stCondLst>
                      <p:childTnLst>
                        <p:par>
                          <p:cTn id="169" fill="hold">
                            <p:stCondLst>
                              <p:cond delay="0"/>
                            </p:stCondLst>
                            <p:childTnLst>
                              <p:par>
                                <p:cTn id="170" presetID="2" presetClass="entr" presetSubtype="4" fill="hold" grpId="0" nodeType="clickEffect">
                                  <p:stCondLst>
                                    <p:cond delay="0"/>
                                  </p:stCondLst>
                                  <p:childTnLst>
                                    <p:set>
                                      <p:cBhvr>
                                        <p:cTn id="171" dur="1" fill="hold">
                                          <p:stCondLst>
                                            <p:cond delay="0"/>
                                          </p:stCondLst>
                                        </p:cTn>
                                        <p:tgtEl>
                                          <p:spTgt spid="23594"/>
                                        </p:tgtEl>
                                        <p:attrNameLst>
                                          <p:attrName>style.visibility</p:attrName>
                                        </p:attrNameLst>
                                      </p:cBhvr>
                                      <p:to>
                                        <p:strVal val="visible"/>
                                      </p:to>
                                    </p:set>
                                    <p:anim calcmode="lin" valueType="num">
                                      <p:cBhvr additive="base">
                                        <p:cTn id="172" dur="500" fill="hold"/>
                                        <p:tgtEl>
                                          <p:spTgt spid="23594"/>
                                        </p:tgtEl>
                                        <p:attrNameLst>
                                          <p:attrName>ppt_x</p:attrName>
                                        </p:attrNameLst>
                                      </p:cBhvr>
                                      <p:tavLst>
                                        <p:tav tm="0">
                                          <p:val>
                                            <p:strVal val="#ppt_x"/>
                                          </p:val>
                                        </p:tav>
                                        <p:tav tm="100000">
                                          <p:val>
                                            <p:strVal val="#ppt_x"/>
                                          </p:val>
                                        </p:tav>
                                      </p:tavLst>
                                    </p:anim>
                                    <p:anim calcmode="lin" valueType="num">
                                      <p:cBhvr additive="base">
                                        <p:cTn id="173" dur="500" fill="hold"/>
                                        <p:tgtEl>
                                          <p:spTgt spid="23594"/>
                                        </p:tgtEl>
                                        <p:attrNameLst>
                                          <p:attrName>ppt_y</p:attrName>
                                        </p:attrNameLst>
                                      </p:cBhvr>
                                      <p:tavLst>
                                        <p:tav tm="0">
                                          <p:val>
                                            <p:strVal val="1+#ppt_h/2"/>
                                          </p:val>
                                        </p:tav>
                                        <p:tav tm="100000">
                                          <p:val>
                                            <p:strVal val="#ppt_y"/>
                                          </p:val>
                                        </p:tav>
                                      </p:tavLst>
                                    </p:anim>
                                  </p:childTnLst>
                                </p:cTn>
                              </p:par>
                            </p:childTnLst>
                          </p:cTn>
                        </p:par>
                      </p:childTnLst>
                    </p:cTn>
                  </p:par>
                  <p:par>
                    <p:cTn id="174" fill="hold">
                      <p:stCondLst>
                        <p:cond delay="indefinite"/>
                      </p:stCondLst>
                      <p:childTnLst>
                        <p:par>
                          <p:cTn id="175" fill="hold">
                            <p:stCondLst>
                              <p:cond delay="0"/>
                            </p:stCondLst>
                            <p:childTnLst>
                              <p:par>
                                <p:cTn id="176" presetID="8" presetClass="entr" presetSubtype="16" fill="hold" grpId="0" nodeType="clickEffect">
                                  <p:stCondLst>
                                    <p:cond delay="0"/>
                                  </p:stCondLst>
                                  <p:childTnLst>
                                    <p:set>
                                      <p:cBhvr>
                                        <p:cTn id="177" dur="1" fill="hold">
                                          <p:stCondLst>
                                            <p:cond delay="0"/>
                                          </p:stCondLst>
                                        </p:cTn>
                                        <p:tgtEl>
                                          <p:spTgt spid="23572"/>
                                        </p:tgtEl>
                                        <p:attrNameLst>
                                          <p:attrName>style.visibility</p:attrName>
                                        </p:attrNameLst>
                                      </p:cBhvr>
                                      <p:to>
                                        <p:strVal val="visible"/>
                                      </p:to>
                                    </p:set>
                                    <p:animEffect transition="in" filter="diamond(in)">
                                      <p:cBhvr>
                                        <p:cTn id="178" dur="2000"/>
                                        <p:tgtEl>
                                          <p:spTgt spid="23572"/>
                                        </p:tgtEl>
                                      </p:cBhvr>
                                    </p:animEffect>
                                  </p:childTnLst>
                                </p:cTn>
                              </p:par>
                            </p:childTnLst>
                          </p:cTn>
                        </p:par>
                      </p:childTnLst>
                    </p:cTn>
                  </p:par>
                  <p:par>
                    <p:cTn id="179" fill="hold">
                      <p:stCondLst>
                        <p:cond delay="indefinite"/>
                      </p:stCondLst>
                      <p:childTnLst>
                        <p:par>
                          <p:cTn id="180" fill="hold">
                            <p:stCondLst>
                              <p:cond delay="0"/>
                            </p:stCondLst>
                            <p:childTnLst>
                              <p:par>
                                <p:cTn id="181" presetID="2" presetClass="entr" presetSubtype="1" fill="hold" grpId="0" nodeType="clickEffect">
                                  <p:stCondLst>
                                    <p:cond delay="0"/>
                                  </p:stCondLst>
                                  <p:childTnLst>
                                    <p:set>
                                      <p:cBhvr>
                                        <p:cTn id="182" dur="1" fill="hold">
                                          <p:stCondLst>
                                            <p:cond delay="0"/>
                                          </p:stCondLst>
                                        </p:cTn>
                                        <p:tgtEl>
                                          <p:spTgt spid="23592"/>
                                        </p:tgtEl>
                                        <p:attrNameLst>
                                          <p:attrName>style.visibility</p:attrName>
                                        </p:attrNameLst>
                                      </p:cBhvr>
                                      <p:to>
                                        <p:strVal val="visible"/>
                                      </p:to>
                                    </p:set>
                                    <p:anim calcmode="lin" valueType="num">
                                      <p:cBhvr additive="base">
                                        <p:cTn id="183" dur="500" fill="hold"/>
                                        <p:tgtEl>
                                          <p:spTgt spid="23592"/>
                                        </p:tgtEl>
                                        <p:attrNameLst>
                                          <p:attrName>ppt_x</p:attrName>
                                        </p:attrNameLst>
                                      </p:cBhvr>
                                      <p:tavLst>
                                        <p:tav tm="0">
                                          <p:val>
                                            <p:strVal val="#ppt_x"/>
                                          </p:val>
                                        </p:tav>
                                        <p:tav tm="100000">
                                          <p:val>
                                            <p:strVal val="#ppt_x"/>
                                          </p:val>
                                        </p:tav>
                                      </p:tavLst>
                                    </p:anim>
                                    <p:anim calcmode="lin" valueType="num">
                                      <p:cBhvr additive="base">
                                        <p:cTn id="184" dur="500" fill="hold"/>
                                        <p:tgtEl>
                                          <p:spTgt spid="23592"/>
                                        </p:tgtEl>
                                        <p:attrNameLst>
                                          <p:attrName>ppt_y</p:attrName>
                                        </p:attrNameLst>
                                      </p:cBhvr>
                                      <p:tavLst>
                                        <p:tav tm="0">
                                          <p:val>
                                            <p:strVal val="0-#ppt_h/2"/>
                                          </p:val>
                                        </p:tav>
                                        <p:tav tm="100000">
                                          <p:val>
                                            <p:strVal val="#ppt_y"/>
                                          </p:val>
                                        </p:tav>
                                      </p:tavLst>
                                    </p:anim>
                                  </p:childTnLst>
                                </p:cTn>
                              </p:par>
                            </p:childTnLst>
                          </p:cTn>
                        </p:par>
                      </p:childTnLst>
                    </p:cTn>
                  </p:par>
                  <p:par>
                    <p:cTn id="185" fill="hold">
                      <p:stCondLst>
                        <p:cond delay="indefinite"/>
                      </p:stCondLst>
                      <p:childTnLst>
                        <p:par>
                          <p:cTn id="186" fill="hold">
                            <p:stCondLst>
                              <p:cond delay="0"/>
                            </p:stCondLst>
                            <p:childTnLst>
                              <p:par>
                                <p:cTn id="187" presetID="8" presetClass="entr" presetSubtype="16" fill="hold" grpId="0" nodeType="clickEffect">
                                  <p:stCondLst>
                                    <p:cond delay="0"/>
                                  </p:stCondLst>
                                  <p:childTnLst>
                                    <p:set>
                                      <p:cBhvr>
                                        <p:cTn id="188" dur="1" fill="hold">
                                          <p:stCondLst>
                                            <p:cond delay="0"/>
                                          </p:stCondLst>
                                        </p:cTn>
                                        <p:tgtEl>
                                          <p:spTgt spid="23573"/>
                                        </p:tgtEl>
                                        <p:attrNameLst>
                                          <p:attrName>style.visibility</p:attrName>
                                        </p:attrNameLst>
                                      </p:cBhvr>
                                      <p:to>
                                        <p:strVal val="visible"/>
                                      </p:to>
                                    </p:set>
                                    <p:animEffect transition="in" filter="diamond(in)">
                                      <p:cBhvr>
                                        <p:cTn id="189" dur="2000"/>
                                        <p:tgtEl>
                                          <p:spTgt spid="23573"/>
                                        </p:tgtEl>
                                      </p:cBhvr>
                                    </p:animEffect>
                                  </p:childTnLst>
                                </p:cTn>
                              </p:par>
                            </p:childTnLst>
                          </p:cTn>
                        </p:par>
                      </p:childTnLst>
                    </p:cTn>
                  </p:par>
                  <p:par>
                    <p:cTn id="190" fill="hold">
                      <p:stCondLst>
                        <p:cond delay="indefinite"/>
                      </p:stCondLst>
                      <p:childTnLst>
                        <p:par>
                          <p:cTn id="191" fill="hold">
                            <p:stCondLst>
                              <p:cond delay="0"/>
                            </p:stCondLst>
                            <p:childTnLst>
                              <p:par>
                                <p:cTn id="192" presetID="3" presetClass="entr" presetSubtype="10" fill="hold" grpId="0" nodeType="clickEffect">
                                  <p:stCondLst>
                                    <p:cond delay="0"/>
                                  </p:stCondLst>
                                  <p:childTnLst>
                                    <p:set>
                                      <p:cBhvr>
                                        <p:cTn id="193" dur="1" fill="hold">
                                          <p:stCondLst>
                                            <p:cond delay="0"/>
                                          </p:stCondLst>
                                        </p:cTn>
                                        <p:tgtEl>
                                          <p:spTgt spid="23600"/>
                                        </p:tgtEl>
                                        <p:attrNameLst>
                                          <p:attrName>style.visibility</p:attrName>
                                        </p:attrNameLst>
                                      </p:cBhvr>
                                      <p:to>
                                        <p:strVal val="visible"/>
                                      </p:to>
                                    </p:set>
                                    <p:animEffect transition="in" filter="blinds(horizontal)">
                                      <p:cBhvr>
                                        <p:cTn id="194" dur="500"/>
                                        <p:tgtEl>
                                          <p:spTgt spid="23600"/>
                                        </p:tgtEl>
                                      </p:cBhvr>
                                    </p:animEffect>
                                  </p:childTnLst>
                                </p:cTn>
                              </p:par>
                            </p:childTnLst>
                          </p:cTn>
                        </p:par>
                      </p:childTnLst>
                    </p:cTn>
                  </p:par>
                  <p:par>
                    <p:cTn id="195" fill="hold">
                      <p:stCondLst>
                        <p:cond delay="indefinite"/>
                      </p:stCondLst>
                      <p:childTnLst>
                        <p:par>
                          <p:cTn id="196" fill="hold">
                            <p:stCondLst>
                              <p:cond delay="0"/>
                            </p:stCondLst>
                            <p:childTnLst>
                              <p:par>
                                <p:cTn id="197" presetID="3" presetClass="entr" presetSubtype="10" fill="hold" grpId="0" nodeType="clickEffect">
                                  <p:stCondLst>
                                    <p:cond delay="0"/>
                                  </p:stCondLst>
                                  <p:childTnLst>
                                    <p:set>
                                      <p:cBhvr>
                                        <p:cTn id="198" dur="1" fill="hold">
                                          <p:stCondLst>
                                            <p:cond delay="0"/>
                                          </p:stCondLst>
                                        </p:cTn>
                                        <p:tgtEl>
                                          <p:spTgt spid="23599"/>
                                        </p:tgtEl>
                                        <p:attrNameLst>
                                          <p:attrName>style.visibility</p:attrName>
                                        </p:attrNameLst>
                                      </p:cBhvr>
                                      <p:to>
                                        <p:strVal val="visible"/>
                                      </p:to>
                                    </p:set>
                                    <p:animEffect transition="in" filter="blinds(horizontal)">
                                      <p:cBhvr>
                                        <p:cTn id="199" dur="500"/>
                                        <p:tgtEl>
                                          <p:spTgt spid="23599"/>
                                        </p:tgtEl>
                                      </p:cBhvr>
                                    </p:animEffect>
                                  </p:childTnLst>
                                </p:cTn>
                              </p:par>
                            </p:childTnLst>
                          </p:cTn>
                        </p:par>
                      </p:childTnLst>
                    </p:cTn>
                  </p:par>
                  <p:par>
                    <p:cTn id="200" fill="hold">
                      <p:stCondLst>
                        <p:cond delay="indefinite"/>
                      </p:stCondLst>
                      <p:childTnLst>
                        <p:par>
                          <p:cTn id="201" fill="hold">
                            <p:stCondLst>
                              <p:cond delay="0"/>
                            </p:stCondLst>
                            <p:childTnLst>
                              <p:par>
                                <p:cTn id="202" presetID="3" presetClass="entr" presetSubtype="10" fill="hold" grpId="0" nodeType="clickEffect">
                                  <p:stCondLst>
                                    <p:cond delay="0"/>
                                  </p:stCondLst>
                                  <p:childTnLst>
                                    <p:set>
                                      <p:cBhvr>
                                        <p:cTn id="203" dur="1" fill="hold">
                                          <p:stCondLst>
                                            <p:cond delay="0"/>
                                          </p:stCondLst>
                                        </p:cTn>
                                        <p:tgtEl>
                                          <p:spTgt spid="23601"/>
                                        </p:tgtEl>
                                        <p:attrNameLst>
                                          <p:attrName>style.visibility</p:attrName>
                                        </p:attrNameLst>
                                      </p:cBhvr>
                                      <p:to>
                                        <p:strVal val="visible"/>
                                      </p:to>
                                    </p:set>
                                    <p:animEffect transition="in" filter="blinds(horizontal)">
                                      <p:cBhvr>
                                        <p:cTn id="204" dur="500"/>
                                        <p:tgtEl>
                                          <p:spTgt spid="236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animBg="1"/>
      <p:bldP spid="23557" grpId="0" animBg="1"/>
      <p:bldP spid="23558" grpId="0" animBg="1"/>
      <p:bldP spid="23559" grpId="0" animBg="1"/>
      <p:bldP spid="23560" grpId="0" animBg="1"/>
      <p:bldP spid="23561" grpId="0" animBg="1"/>
      <p:bldP spid="23562" grpId="0" animBg="1"/>
      <p:bldP spid="23563" grpId="0" animBg="1"/>
      <p:bldP spid="23564" grpId="0" animBg="1"/>
      <p:bldP spid="23565" grpId="0" animBg="1"/>
      <p:bldP spid="23566" grpId="0" animBg="1"/>
      <p:bldP spid="23567" grpId="0" animBg="1"/>
      <p:bldP spid="23572" grpId="0" animBg="1"/>
      <p:bldP spid="23573" grpId="0" animBg="1"/>
      <p:bldP spid="23574" grpId="0" animBg="1"/>
      <p:bldP spid="23575" grpId="0" animBg="1"/>
      <p:bldP spid="23576" grpId="0" animBg="1"/>
      <p:bldP spid="23577" grpId="0" animBg="1"/>
      <p:bldP spid="23578" grpId="0" animBg="1"/>
      <p:bldP spid="23579" grpId="0" animBg="1"/>
      <p:bldP spid="23580" grpId="0" animBg="1"/>
      <p:bldP spid="23581" grpId="0" animBg="1"/>
      <p:bldP spid="23582" grpId="0" animBg="1"/>
      <p:bldP spid="23583" grpId="0" animBg="1"/>
      <p:bldP spid="23584" grpId="0" animBg="1"/>
      <p:bldP spid="23585" grpId="0" animBg="1"/>
      <p:bldP spid="23586" grpId="0" animBg="1"/>
      <p:bldP spid="23587" grpId="0" animBg="1"/>
      <p:bldP spid="23588" grpId="0" animBg="1"/>
      <p:bldP spid="23592" grpId="0" animBg="1"/>
      <p:bldP spid="23593" grpId="0" animBg="1"/>
      <p:bldP spid="23594" grpId="0" animBg="1"/>
      <p:bldP spid="23595" grpId="0" animBg="1"/>
      <p:bldP spid="23596" grpId="0" animBg="1"/>
      <p:bldP spid="23599" grpId="0" animBg="1"/>
      <p:bldP spid="23600" grpId="0" animBg="1"/>
      <p:bldP spid="2360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p:cNvSpPr>
            <a:spLocks noGrp="1" noChangeArrowheads="1"/>
          </p:cNvSpPr>
          <p:nvPr>
            <p:ph type="title"/>
          </p:nvPr>
        </p:nvSpPr>
        <p:spPr/>
        <p:txBody>
          <a:bodyPr/>
          <a:lstStyle/>
          <a:p>
            <a:pPr eaLnBrk="1" hangingPunct="1"/>
            <a:r>
              <a:rPr lang="en-US" smtClean="0"/>
              <a:t>ASUMSI-ASUMSI SEM</a:t>
            </a:r>
          </a:p>
        </p:txBody>
      </p:sp>
      <p:sp>
        <p:nvSpPr>
          <p:cNvPr id="22531" name="Rectangle 3"/>
          <p:cNvSpPr>
            <a:spLocks noGrp="1" noChangeArrowheads="1"/>
          </p:cNvSpPr>
          <p:nvPr>
            <p:ph type="body" idx="1"/>
          </p:nvPr>
        </p:nvSpPr>
        <p:spPr>
          <a:xfrm>
            <a:off x="838200" y="2362200"/>
            <a:ext cx="7693025" cy="3962400"/>
          </a:xfrm>
        </p:spPr>
        <p:txBody>
          <a:bodyPr/>
          <a:lstStyle/>
          <a:p>
            <a:pPr marL="533400" indent="-533400" eaLnBrk="1" hangingPunct="1">
              <a:buFont typeface="Wingdings" pitchFamily="2" charset="2"/>
              <a:buAutoNum type="arabicPeriod"/>
            </a:pPr>
            <a:r>
              <a:rPr lang="en-US" b="1" dirty="0" err="1" smtClean="0"/>
              <a:t>Ukuran</a:t>
            </a:r>
            <a:r>
              <a:rPr lang="en-US" b="1" dirty="0" smtClean="0"/>
              <a:t> </a:t>
            </a:r>
            <a:r>
              <a:rPr lang="en-US" b="1" dirty="0" err="1" smtClean="0"/>
              <a:t>Sampel</a:t>
            </a:r>
            <a:endParaRPr lang="en-US" b="1" dirty="0" smtClean="0"/>
          </a:p>
          <a:p>
            <a:pPr marL="533400" indent="-533400" eaLnBrk="1" hangingPunct="1">
              <a:buFont typeface="Wingdings" pitchFamily="2" charset="2"/>
              <a:buNone/>
            </a:pPr>
            <a:r>
              <a:rPr lang="en-US" dirty="0" smtClean="0"/>
              <a:t>     </a:t>
            </a:r>
            <a:r>
              <a:rPr lang="en-US" dirty="0" err="1" smtClean="0"/>
              <a:t>Ukuran</a:t>
            </a:r>
            <a:r>
              <a:rPr lang="en-US" dirty="0" smtClean="0"/>
              <a:t> </a:t>
            </a:r>
            <a:r>
              <a:rPr lang="en-US" dirty="0" err="1" smtClean="0"/>
              <a:t>sampel</a:t>
            </a:r>
            <a:r>
              <a:rPr lang="en-US" dirty="0" smtClean="0"/>
              <a:t> minimum </a:t>
            </a:r>
            <a:r>
              <a:rPr lang="en-US" dirty="0" err="1" smtClean="0"/>
              <a:t>adalah</a:t>
            </a:r>
            <a:r>
              <a:rPr lang="en-US" dirty="0" smtClean="0"/>
              <a:t> 100 -200 (Ferdinand, 2002, Hair et. al, </a:t>
            </a:r>
            <a:r>
              <a:rPr lang="id-ID" smtClean="0"/>
              <a:t>2006</a:t>
            </a:r>
            <a:r>
              <a:rPr lang="en-US" smtClean="0"/>
              <a:t>)</a:t>
            </a:r>
          </a:p>
          <a:p>
            <a:pPr marL="533400" indent="-533400" eaLnBrk="1" hangingPunct="1">
              <a:buFont typeface="Wingdings" pitchFamily="2" charset="2"/>
              <a:buNone/>
            </a:pPr>
            <a:r>
              <a:rPr lang="en-US" dirty="0" smtClean="0"/>
              <a:t>     Hair </a:t>
            </a:r>
            <a:r>
              <a:rPr lang="en-US" dirty="0" err="1" smtClean="0"/>
              <a:t>dkk</a:t>
            </a:r>
            <a:r>
              <a:rPr lang="en-US" dirty="0" smtClean="0"/>
              <a:t> </a:t>
            </a:r>
            <a:r>
              <a:rPr lang="en-US" dirty="0" err="1" smtClean="0"/>
              <a:t>menyarankan</a:t>
            </a:r>
            <a:r>
              <a:rPr lang="en-US" dirty="0" smtClean="0"/>
              <a:t> </a:t>
            </a:r>
            <a:r>
              <a:rPr lang="en-US" dirty="0" err="1" smtClean="0"/>
              <a:t>ukuran</a:t>
            </a:r>
            <a:r>
              <a:rPr lang="en-US" dirty="0" smtClean="0"/>
              <a:t> </a:t>
            </a:r>
            <a:r>
              <a:rPr lang="en-US" dirty="0" err="1" smtClean="0"/>
              <a:t>sampel</a:t>
            </a:r>
            <a:r>
              <a:rPr lang="en-US" dirty="0" smtClean="0"/>
              <a:t> minimum </a:t>
            </a:r>
            <a:r>
              <a:rPr lang="en-US" dirty="0" err="1" smtClean="0"/>
              <a:t>adalah</a:t>
            </a:r>
            <a:r>
              <a:rPr lang="en-US" dirty="0" smtClean="0"/>
              <a:t> </a:t>
            </a:r>
            <a:r>
              <a:rPr lang="en-US" dirty="0" err="1" smtClean="0"/>
              <a:t>sebanyak</a:t>
            </a:r>
            <a:r>
              <a:rPr lang="en-US" dirty="0" smtClean="0"/>
              <a:t> 5 – 10 kali </a:t>
            </a:r>
            <a:r>
              <a:rPr lang="en-US" dirty="0" err="1" smtClean="0"/>
              <a:t>jumlah</a:t>
            </a:r>
            <a:r>
              <a:rPr lang="en-US" dirty="0" smtClean="0"/>
              <a:t> parameter yang </a:t>
            </a:r>
            <a:r>
              <a:rPr lang="en-US" dirty="0" err="1" smtClean="0"/>
              <a:t>diestimasi</a:t>
            </a:r>
            <a:r>
              <a:rPr lang="en-US" dirty="0" smtClean="0"/>
              <a:t>.</a:t>
            </a:r>
          </a:p>
          <a:p>
            <a:pPr marL="533400" indent="-533400" eaLnBrk="1" hangingPunct="1">
              <a:buFont typeface="Wingdings" pitchFamily="2" charset="2"/>
              <a:buNone/>
            </a:pPr>
            <a:r>
              <a:rPr lang="en-US" dirty="0" smtClean="0"/>
              <a:t>     </a:t>
            </a:r>
            <a:r>
              <a:rPr lang="en-US" dirty="0" err="1" smtClean="0"/>
              <a:t>Jumlah</a:t>
            </a:r>
            <a:r>
              <a:rPr lang="en-US" dirty="0" smtClean="0"/>
              <a:t> </a:t>
            </a:r>
            <a:r>
              <a:rPr lang="en-US" dirty="0" err="1" smtClean="0"/>
              <a:t>indikator</a:t>
            </a:r>
            <a:r>
              <a:rPr lang="en-US" dirty="0" smtClean="0"/>
              <a:t> </a:t>
            </a:r>
            <a:r>
              <a:rPr lang="en-US" dirty="0" err="1" smtClean="0"/>
              <a:t>dikali</a:t>
            </a:r>
            <a:r>
              <a:rPr lang="en-US" dirty="0" smtClean="0"/>
              <a:t> 5 – 10 (Ferdinand, 2002)</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p:cNvSpPr>
            <a:spLocks noGrp="1" noChangeArrowheads="1"/>
          </p:cNvSpPr>
          <p:nvPr>
            <p:ph type="title"/>
          </p:nvPr>
        </p:nvSpPr>
        <p:spPr>
          <a:xfrm>
            <a:off x="762000" y="762000"/>
            <a:ext cx="7924800" cy="762000"/>
          </a:xfrm>
        </p:spPr>
        <p:txBody>
          <a:bodyPr/>
          <a:lstStyle/>
          <a:p>
            <a:pPr eaLnBrk="1" hangingPunct="1"/>
            <a:r>
              <a:rPr lang="en-US" smtClean="0"/>
              <a:t>Lanj Asumsi SEM…</a:t>
            </a:r>
          </a:p>
        </p:txBody>
      </p:sp>
      <p:sp>
        <p:nvSpPr>
          <p:cNvPr id="22531" name="Rectangle 3"/>
          <p:cNvSpPr>
            <a:spLocks noGrp="1" noChangeArrowheads="1"/>
          </p:cNvSpPr>
          <p:nvPr>
            <p:ph type="body" idx="1"/>
          </p:nvPr>
        </p:nvSpPr>
        <p:spPr>
          <a:xfrm>
            <a:off x="762000" y="2362200"/>
            <a:ext cx="8077200" cy="4495800"/>
          </a:xfrm>
        </p:spPr>
        <p:txBody>
          <a:bodyPr/>
          <a:lstStyle/>
          <a:p>
            <a:pPr marL="344488" indent="-344488" eaLnBrk="1" hangingPunct="1">
              <a:lnSpc>
                <a:spcPct val="80000"/>
              </a:lnSpc>
              <a:buFont typeface="Wingdings" pitchFamily="2" charset="2"/>
              <a:buAutoNum type="arabicPeriod" startAt="2"/>
              <a:defRPr/>
            </a:pPr>
            <a:r>
              <a:rPr lang="en-US" sz="2400" b="1" dirty="0" err="1" smtClean="0"/>
              <a:t>Normalitas</a:t>
            </a:r>
            <a:endParaRPr lang="en-US" sz="2400" b="1" dirty="0" smtClean="0"/>
          </a:p>
          <a:p>
            <a:pPr marL="344488" indent="-344488" eaLnBrk="1" hangingPunct="1">
              <a:lnSpc>
                <a:spcPct val="80000"/>
              </a:lnSpc>
              <a:buFont typeface="Wingdings" pitchFamily="2" charset="2"/>
              <a:buNone/>
              <a:defRPr/>
            </a:pPr>
            <a:r>
              <a:rPr lang="en-US" sz="2400" dirty="0" smtClean="0"/>
              <a:t>    </a:t>
            </a:r>
            <a:r>
              <a:rPr lang="en-US" sz="2400" dirty="0" err="1" smtClean="0"/>
              <a:t>Uji</a:t>
            </a:r>
            <a:r>
              <a:rPr lang="en-US" sz="2400" dirty="0" smtClean="0"/>
              <a:t> </a:t>
            </a:r>
            <a:r>
              <a:rPr lang="en-US" sz="2400" dirty="0" err="1" smtClean="0"/>
              <a:t>normalitas</a:t>
            </a:r>
            <a:r>
              <a:rPr lang="en-US" sz="2400" dirty="0" smtClean="0"/>
              <a:t> </a:t>
            </a:r>
            <a:r>
              <a:rPr lang="en-US" sz="2400" dirty="0" err="1" smtClean="0"/>
              <a:t>bertujuan</a:t>
            </a:r>
            <a:r>
              <a:rPr lang="en-US" sz="2400" dirty="0" smtClean="0"/>
              <a:t> </a:t>
            </a:r>
            <a:r>
              <a:rPr lang="en-US" sz="2400" dirty="0" err="1" smtClean="0"/>
              <a:t>untuk</a:t>
            </a:r>
            <a:r>
              <a:rPr lang="en-US" sz="2400" dirty="0" smtClean="0"/>
              <a:t> </a:t>
            </a:r>
            <a:r>
              <a:rPr lang="en-US" sz="2400" dirty="0" err="1" smtClean="0"/>
              <a:t>mengetahui</a:t>
            </a:r>
            <a:r>
              <a:rPr lang="en-US" sz="2400" dirty="0" smtClean="0"/>
              <a:t> </a:t>
            </a:r>
            <a:r>
              <a:rPr lang="en-US" sz="2400" dirty="0" err="1" smtClean="0"/>
              <a:t>apakah</a:t>
            </a:r>
            <a:r>
              <a:rPr lang="en-US" sz="2400" dirty="0" smtClean="0"/>
              <a:t> </a:t>
            </a:r>
            <a:r>
              <a:rPr lang="en-US" sz="2400" dirty="0" err="1" smtClean="0"/>
              <a:t>distribusi</a:t>
            </a:r>
            <a:r>
              <a:rPr lang="en-US" sz="2400" dirty="0" smtClean="0"/>
              <a:t> </a:t>
            </a:r>
            <a:r>
              <a:rPr lang="en-US" sz="2400" dirty="0" err="1" smtClean="0"/>
              <a:t>sebuah</a:t>
            </a:r>
            <a:r>
              <a:rPr lang="en-US" sz="2400" dirty="0" smtClean="0"/>
              <a:t> data </a:t>
            </a:r>
            <a:r>
              <a:rPr lang="en-US" sz="2400" dirty="0" err="1" smtClean="0"/>
              <a:t>mengikuti</a:t>
            </a:r>
            <a:r>
              <a:rPr lang="en-US" sz="2400" dirty="0" smtClean="0"/>
              <a:t> </a:t>
            </a:r>
            <a:r>
              <a:rPr lang="en-US" sz="2400" dirty="0" err="1" smtClean="0"/>
              <a:t>atau</a:t>
            </a:r>
            <a:r>
              <a:rPr lang="en-US" sz="2400" dirty="0" smtClean="0"/>
              <a:t> </a:t>
            </a:r>
            <a:r>
              <a:rPr lang="en-US" sz="2400" dirty="0" err="1" smtClean="0"/>
              <a:t>mendekati</a:t>
            </a:r>
            <a:r>
              <a:rPr lang="en-US" sz="2400" dirty="0" smtClean="0"/>
              <a:t> </a:t>
            </a:r>
            <a:r>
              <a:rPr lang="en-US" sz="2400" dirty="0" err="1" smtClean="0"/>
              <a:t>distribusi</a:t>
            </a:r>
            <a:r>
              <a:rPr lang="en-US" sz="2400" dirty="0" smtClean="0"/>
              <a:t> normal.  </a:t>
            </a:r>
            <a:r>
              <a:rPr lang="en-US" sz="2400" dirty="0" err="1" smtClean="0"/>
              <a:t>Uji</a:t>
            </a:r>
            <a:r>
              <a:rPr lang="en-US" sz="2400" dirty="0" smtClean="0"/>
              <a:t> </a:t>
            </a:r>
            <a:r>
              <a:rPr lang="en-US" sz="2400" dirty="0" err="1" smtClean="0"/>
              <a:t>ini</a:t>
            </a:r>
            <a:r>
              <a:rPr lang="en-US" sz="2400" dirty="0" smtClean="0"/>
              <a:t> </a:t>
            </a:r>
            <a:r>
              <a:rPr lang="en-US" sz="2400" dirty="0" err="1" smtClean="0"/>
              <a:t>perlu</a:t>
            </a:r>
            <a:r>
              <a:rPr lang="en-US" sz="2400" dirty="0" smtClean="0"/>
              <a:t> </a:t>
            </a:r>
            <a:r>
              <a:rPr lang="en-US" sz="2400" dirty="0" err="1" smtClean="0"/>
              <a:t>dilakukan</a:t>
            </a:r>
            <a:r>
              <a:rPr lang="en-US" sz="2400" dirty="0" smtClean="0"/>
              <a:t> </a:t>
            </a:r>
            <a:r>
              <a:rPr lang="en-US" sz="2400" dirty="0" err="1" smtClean="0"/>
              <a:t>baik</a:t>
            </a:r>
            <a:r>
              <a:rPr lang="en-US" sz="2400" dirty="0" smtClean="0"/>
              <a:t> </a:t>
            </a:r>
            <a:r>
              <a:rPr lang="en-US" sz="2400" dirty="0" err="1" smtClean="0"/>
              <a:t>normalitas</a:t>
            </a:r>
            <a:r>
              <a:rPr lang="en-US" sz="2400" dirty="0" smtClean="0"/>
              <a:t> </a:t>
            </a:r>
            <a:r>
              <a:rPr lang="en-US" sz="2400" dirty="0" err="1" smtClean="0"/>
              <a:t>untuk</a:t>
            </a:r>
            <a:r>
              <a:rPr lang="en-US" sz="2400" dirty="0" smtClean="0"/>
              <a:t> data </a:t>
            </a:r>
            <a:r>
              <a:rPr lang="en-US" sz="2400" dirty="0" err="1" smtClean="0"/>
              <a:t>tunggal</a:t>
            </a:r>
            <a:r>
              <a:rPr lang="en-US" sz="2400" dirty="0" smtClean="0"/>
              <a:t> (</a:t>
            </a:r>
            <a:r>
              <a:rPr lang="en-US" sz="2400" i="1" dirty="0" err="1" smtClean="0"/>
              <a:t>univariate</a:t>
            </a:r>
            <a:r>
              <a:rPr lang="en-US" sz="2400" dirty="0" smtClean="0"/>
              <a:t>) </a:t>
            </a:r>
            <a:r>
              <a:rPr lang="en-US" sz="2400" dirty="0" err="1" smtClean="0"/>
              <a:t>maupun</a:t>
            </a:r>
            <a:r>
              <a:rPr lang="en-US" sz="2400" dirty="0" smtClean="0"/>
              <a:t> </a:t>
            </a:r>
            <a:r>
              <a:rPr lang="en-US" sz="2400" dirty="0" err="1" smtClean="0"/>
              <a:t>normalitas</a:t>
            </a:r>
            <a:r>
              <a:rPr lang="id-ID" sz="2400" dirty="0" smtClean="0"/>
              <a:t> seluruh data (</a:t>
            </a:r>
            <a:r>
              <a:rPr lang="en-US" sz="2400" i="1" dirty="0" smtClean="0"/>
              <a:t>multivariate</a:t>
            </a:r>
            <a:r>
              <a:rPr lang="id-ID" sz="2400" i="1" dirty="0" smtClean="0"/>
              <a:t>)</a:t>
            </a:r>
            <a:r>
              <a:rPr lang="en-US" sz="2400" i="1" dirty="0" smtClean="0"/>
              <a:t>.  </a:t>
            </a:r>
          </a:p>
          <a:p>
            <a:pPr marL="344488" indent="-344488" eaLnBrk="1" hangingPunct="1">
              <a:lnSpc>
                <a:spcPct val="80000"/>
              </a:lnSpc>
              <a:buFont typeface="Wingdings" pitchFamily="2" charset="2"/>
              <a:buNone/>
              <a:defRPr/>
            </a:pPr>
            <a:r>
              <a:rPr lang="en-US" sz="2400" i="1" dirty="0" smtClean="0"/>
              <a:t>    </a:t>
            </a:r>
            <a:r>
              <a:rPr lang="en-US" sz="2400" dirty="0" err="1" smtClean="0"/>
              <a:t>Dalam</a:t>
            </a:r>
            <a:r>
              <a:rPr lang="en-US" sz="2400" dirty="0" smtClean="0"/>
              <a:t> output AMOS, </a:t>
            </a:r>
            <a:r>
              <a:rPr lang="en-US" sz="2400" dirty="0" err="1" smtClean="0"/>
              <a:t>uji</a:t>
            </a:r>
            <a:r>
              <a:rPr lang="en-US" sz="2400" dirty="0" smtClean="0"/>
              <a:t> </a:t>
            </a:r>
            <a:r>
              <a:rPr lang="en-US" sz="2400" dirty="0" err="1" smtClean="0"/>
              <a:t>normalitas</a:t>
            </a:r>
            <a:r>
              <a:rPr lang="en-US" sz="2400" dirty="0" smtClean="0"/>
              <a:t> </a:t>
            </a:r>
            <a:r>
              <a:rPr lang="en-US" sz="2400" dirty="0" err="1" smtClean="0"/>
              <a:t>dilakukan</a:t>
            </a:r>
            <a:r>
              <a:rPr lang="en-US" sz="2400" dirty="0" smtClean="0"/>
              <a:t> </a:t>
            </a:r>
            <a:r>
              <a:rPr lang="en-US" sz="2400" dirty="0" err="1" smtClean="0"/>
              <a:t>dengan</a:t>
            </a:r>
            <a:r>
              <a:rPr lang="en-US" sz="2400" dirty="0" smtClean="0"/>
              <a:t> </a:t>
            </a:r>
            <a:r>
              <a:rPr lang="en-US" sz="2400" dirty="0" err="1" smtClean="0"/>
              <a:t>membandingkan</a:t>
            </a:r>
            <a:r>
              <a:rPr lang="en-US" sz="2400" dirty="0" smtClean="0"/>
              <a:t> </a:t>
            </a:r>
            <a:r>
              <a:rPr lang="en-US" sz="2400" dirty="0" err="1" smtClean="0"/>
              <a:t>nilai</a:t>
            </a:r>
            <a:r>
              <a:rPr lang="en-US" sz="2400" dirty="0" smtClean="0"/>
              <a:t> CR (</a:t>
            </a:r>
            <a:r>
              <a:rPr lang="en-US" sz="2400" i="1" dirty="0" smtClean="0"/>
              <a:t>critical ratio</a:t>
            </a:r>
            <a:r>
              <a:rPr lang="en-US" sz="2400" dirty="0" smtClean="0"/>
              <a:t>) </a:t>
            </a:r>
            <a:r>
              <a:rPr lang="en-US" sz="2400" dirty="0" err="1" smtClean="0"/>
              <a:t>pada</a:t>
            </a:r>
            <a:r>
              <a:rPr lang="en-US" sz="2400" dirty="0" smtClean="0"/>
              <a:t> </a:t>
            </a:r>
            <a:r>
              <a:rPr lang="en-US" sz="2400" i="1" dirty="0" err="1" smtClean="0"/>
              <a:t>assesment</a:t>
            </a:r>
            <a:r>
              <a:rPr lang="en-US" sz="2400" i="1" dirty="0" smtClean="0"/>
              <a:t> of normality </a:t>
            </a:r>
            <a:r>
              <a:rPr lang="en-US" sz="2400" dirty="0" err="1" smtClean="0"/>
              <a:t>dengan</a:t>
            </a:r>
            <a:r>
              <a:rPr lang="en-US" sz="2400" dirty="0" smtClean="0"/>
              <a:t> </a:t>
            </a:r>
            <a:r>
              <a:rPr lang="en-US" sz="2400" dirty="0" err="1" smtClean="0"/>
              <a:t>nilai</a:t>
            </a:r>
            <a:r>
              <a:rPr lang="en-US" sz="2400" dirty="0" smtClean="0"/>
              <a:t> </a:t>
            </a:r>
            <a:r>
              <a:rPr lang="en-US" sz="2400" dirty="0" err="1" smtClean="0"/>
              <a:t>kritis</a:t>
            </a:r>
            <a:r>
              <a:rPr lang="en-US" sz="2400" dirty="0" smtClean="0"/>
              <a:t> </a:t>
            </a:r>
            <a:r>
              <a:rPr lang="en-US" sz="2400" dirty="0" smtClean="0">
                <a:sym typeface="Symbol" pitchFamily="18" charset="2"/>
              </a:rPr>
              <a:t> 2.58 </a:t>
            </a:r>
            <a:r>
              <a:rPr lang="en-US" sz="2400" dirty="0" err="1" smtClean="0">
                <a:sym typeface="Symbol" pitchFamily="18" charset="2"/>
              </a:rPr>
              <a:t>pada</a:t>
            </a:r>
            <a:r>
              <a:rPr lang="en-US" sz="2400" dirty="0" smtClean="0">
                <a:sym typeface="Symbol" pitchFamily="18" charset="2"/>
              </a:rPr>
              <a:t> level 0.01.  </a:t>
            </a:r>
            <a:r>
              <a:rPr lang="en-US" sz="2400" dirty="0" err="1" smtClean="0">
                <a:sym typeface="Symbol" pitchFamily="18" charset="2"/>
              </a:rPr>
              <a:t>Jika</a:t>
            </a:r>
            <a:r>
              <a:rPr lang="en-US" sz="2400" dirty="0" smtClean="0">
                <a:sym typeface="Symbol" pitchFamily="18" charset="2"/>
              </a:rPr>
              <a:t> </a:t>
            </a:r>
            <a:r>
              <a:rPr lang="en-US" sz="2400" dirty="0" err="1" smtClean="0">
                <a:sym typeface="Symbol" pitchFamily="18" charset="2"/>
              </a:rPr>
              <a:t>ada</a:t>
            </a:r>
            <a:r>
              <a:rPr lang="en-US" sz="2400" dirty="0" smtClean="0">
                <a:sym typeface="Symbol" pitchFamily="18" charset="2"/>
              </a:rPr>
              <a:t> </a:t>
            </a:r>
            <a:r>
              <a:rPr lang="en-US" sz="2400" dirty="0" err="1" smtClean="0">
                <a:sym typeface="Symbol" pitchFamily="18" charset="2"/>
              </a:rPr>
              <a:t>nilai</a:t>
            </a:r>
            <a:r>
              <a:rPr lang="en-US" sz="2400" dirty="0" smtClean="0">
                <a:sym typeface="Symbol" pitchFamily="18" charset="2"/>
              </a:rPr>
              <a:t> CR yang </a:t>
            </a:r>
            <a:r>
              <a:rPr lang="en-US" sz="2400" dirty="0" err="1" smtClean="0">
                <a:sym typeface="Symbol" pitchFamily="18" charset="2"/>
              </a:rPr>
              <a:t>lebih</a:t>
            </a:r>
            <a:r>
              <a:rPr lang="en-US" sz="2400" dirty="0" smtClean="0">
                <a:sym typeface="Symbol" pitchFamily="18" charset="2"/>
              </a:rPr>
              <a:t> </a:t>
            </a:r>
            <a:r>
              <a:rPr lang="en-US" sz="2400" dirty="0" err="1" smtClean="0">
                <a:sym typeface="Symbol" pitchFamily="18" charset="2"/>
              </a:rPr>
              <a:t>besar</a:t>
            </a:r>
            <a:r>
              <a:rPr lang="en-US" sz="2400" dirty="0" smtClean="0">
                <a:sym typeface="Symbol" pitchFamily="18" charset="2"/>
              </a:rPr>
              <a:t> </a:t>
            </a:r>
            <a:r>
              <a:rPr lang="en-US" sz="2400" dirty="0" err="1" smtClean="0">
                <a:sym typeface="Symbol" pitchFamily="18" charset="2"/>
              </a:rPr>
              <a:t>dari</a:t>
            </a:r>
            <a:r>
              <a:rPr lang="en-US" sz="2400" dirty="0" smtClean="0">
                <a:sym typeface="Symbol" pitchFamily="18" charset="2"/>
              </a:rPr>
              <a:t> </a:t>
            </a:r>
            <a:r>
              <a:rPr lang="en-US" sz="2400" dirty="0" err="1" smtClean="0">
                <a:sym typeface="Symbol" pitchFamily="18" charset="2"/>
              </a:rPr>
              <a:t>nilai</a:t>
            </a:r>
            <a:r>
              <a:rPr lang="en-US" sz="2400" dirty="0" smtClean="0">
                <a:sym typeface="Symbol" pitchFamily="18" charset="2"/>
              </a:rPr>
              <a:t> </a:t>
            </a:r>
            <a:r>
              <a:rPr lang="en-US" sz="2400" dirty="0" err="1" smtClean="0">
                <a:sym typeface="Symbol" pitchFamily="18" charset="2"/>
              </a:rPr>
              <a:t>kritis</a:t>
            </a:r>
            <a:r>
              <a:rPr lang="en-US" sz="2400" dirty="0" smtClean="0">
                <a:sym typeface="Symbol" pitchFamily="18" charset="2"/>
              </a:rPr>
              <a:t> </a:t>
            </a:r>
            <a:r>
              <a:rPr lang="en-US" sz="2400" dirty="0" err="1" smtClean="0">
                <a:sym typeface="Symbol" pitchFamily="18" charset="2"/>
              </a:rPr>
              <a:t>maka</a:t>
            </a:r>
            <a:r>
              <a:rPr lang="en-US" sz="2400" dirty="0" smtClean="0">
                <a:sym typeface="Symbol" pitchFamily="18" charset="2"/>
              </a:rPr>
              <a:t> </a:t>
            </a:r>
            <a:r>
              <a:rPr lang="en-US" sz="2400" dirty="0" err="1" smtClean="0">
                <a:sym typeface="Symbol" pitchFamily="18" charset="2"/>
              </a:rPr>
              <a:t>distribusi</a:t>
            </a:r>
            <a:r>
              <a:rPr lang="en-US" sz="2400" dirty="0" smtClean="0">
                <a:sym typeface="Symbol" pitchFamily="18" charset="2"/>
              </a:rPr>
              <a:t> data </a:t>
            </a:r>
            <a:r>
              <a:rPr lang="en-US" sz="2400" dirty="0" err="1" smtClean="0">
                <a:sym typeface="Symbol" pitchFamily="18" charset="2"/>
              </a:rPr>
              <a:t>tersebut</a:t>
            </a:r>
            <a:r>
              <a:rPr lang="en-US" sz="2400" dirty="0" smtClean="0">
                <a:sym typeface="Symbol" pitchFamily="18" charset="2"/>
              </a:rPr>
              <a:t> </a:t>
            </a:r>
            <a:r>
              <a:rPr lang="en-US" sz="2400" dirty="0" err="1" smtClean="0">
                <a:sym typeface="Symbol" pitchFamily="18" charset="2"/>
              </a:rPr>
              <a:t>tidak</a:t>
            </a:r>
            <a:r>
              <a:rPr lang="en-US" sz="2400" dirty="0" smtClean="0">
                <a:sym typeface="Symbol" pitchFamily="18" charset="2"/>
              </a:rPr>
              <a:t> normal.</a:t>
            </a:r>
            <a:endParaRPr lang="en-US" sz="2400" i="1" dirty="0" smtClean="0">
              <a:sym typeface="Symbol" pitchFamily="18" charset="2"/>
            </a:endParaRPr>
          </a:p>
          <a:p>
            <a:pPr marL="533400" indent="-533400" eaLnBrk="1" hangingPunct="1">
              <a:lnSpc>
                <a:spcPct val="80000"/>
              </a:lnSpc>
              <a:buFont typeface="Wingdings" pitchFamily="2" charset="2"/>
              <a:buNone/>
              <a:defRPr/>
            </a:pPr>
            <a:r>
              <a:rPr lang="en-US" sz="2400" i="1" dirty="0" smtClean="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p:cNvSpPr>
            <a:spLocks noGrp="1" noChangeArrowheads="1"/>
          </p:cNvSpPr>
          <p:nvPr>
            <p:ph type="title"/>
          </p:nvPr>
        </p:nvSpPr>
        <p:spPr/>
        <p:txBody>
          <a:bodyPr/>
          <a:lstStyle/>
          <a:p>
            <a:pPr eaLnBrk="1" hangingPunct="1"/>
            <a:r>
              <a:rPr lang="en-US" smtClean="0"/>
              <a:t>Lanj Asumsi SEM…</a:t>
            </a:r>
          </a:p>
        </p:txBody>
      </p:sp>
      <p:sp>
        <p:nvSpPr>
          <p:cNvPr id="24579" name="Rectangle 3"/>
          <p:cNvSpPr>
            <a:spLocks noGrp="1" noChangeArrowheads="1"/>
          </p:cNvSpPr>
          <p:nvPr>
            <p:ph type="body" idx="1"/>
          </p:nvPr>
        </p:nvSpPr>
        <p:spPr>
          <a:xfrm>
            <a:off x="685800" y="2362200"/>
            <a:ext cx="7845425" cy="4191000"/>
          </a:xfrm>
        </p:spPr>
        <p:txBody>
          <a:bodyPr/>
          <a:lstStyle/>
          <a:p>
            <a:pPr marL="533400" indent="-533400" eaLnBrk="1" hangingPunct="1">
              <a:lnSpc>
                <a:spcPct val="80000"/>
              </a:lnSpc>
              <a:buFont typeface="Wingdings" pitchFamily="2" charset="2"/>
              <a:buAutoNum type="arabicPeriod" startAt="3"/>
            </a:pPr>
            <a:r>
              <a:rPr lang="en-US" sz="2400" b="1" i="1" dirty="0" smtClean="0"/>
              <a:t>Outliers</a:t>
            </a:r>
            <a:endParaRPr lang="en-US" sz="2400" b="1" dirty="0" smtClean="0"/>
          </a:p>
          <a:p>
            <a:pPr marL="533400" indent="-533400" eaLnBrk="1" hangingPunct="1">
              <a:lnSpc>
                <a:spcPct val="80000"/>
              </a:lnSpc>
              <a:buFont typeface="Wingdings" pitchFamily="2" charset="2"/>
              <a:buNone/>
            </a:pPr>
            <a:r>
              <a:rPr lang="en-US" sz="2400" b="1" i="1" dirty="0" smtClean="0"/>
              <a:t>      </a:t>
            </a:r>
            <a:r>
              <a:rPr lang="en-US" sz="2400" b="1" dirty="0" err="1" smtClean="0"/>
              <a:t>adalah</a:t>
            </a:r>
            <a:r>
              <a:rPr lang="en-US" sz="2400" b="1" dirty="0" smtClean="0"/>
              <a:t> </a:t>
            </a:r>
            <a:r>
              <a:rPr lang="en-US" sz="2400" b="1" dirty="0" err="1" smtClean="0"/>
              <a:t>observasi</a:t>
            </a:r>
            <a:r>
              <a:rPr lang="en-US" sz="2400" b="1" dirty="0" smtClean="0"/>
              <a:t> yang </a:t>
            </a:r>
            <a:r>
              <a:rPr lang="en-US" sz="2400" b="1" dirty="0" err="1" smtClean="0"/>
              <a:t>muncul</a:t>
            </a:r>
            <a:r>
              <a:rPr lang="en-US" sz="2400" b="1" dirty="0" smtClean="0"/>
              <a:t> </a:t>
            </a:r>
            <a:r>
              <a:rPr lang="en-US" sz="2400" b="1" dirty="0" err="1" smtClean="0"/>
              <a:t>dengan</a:t>
            </a:r>
            <a:r>
              <a:rPr lang="en-US" sz="2400" b="1" dirty="0" smtClean="0"/>
              <a:t> </a:t>
            </a:r>
            <a:r>
              <a:rPr lang="en-US" sz="2400" b="1" dirty="0" err="1" smtClean="0"/>
              <a:t>nilai-nilai</a:t>
            </a:r>
            <a:r>
              <a:rPr lang="en-US" sz="2400" b="1" dirty="0" smtClean="0"/>
              <a:t> </a:t>
            </a:r>
            <a:r>
              <a:rPr lang="en-US" sz="2400" b="1" dirty="0" err="1" smtClean="0"/>
              <a:t>ekstrim</a:t>
            </a:r>
            <a:r>
              <a:rPr lang="en-US" sz="2400" b="1" dirty="0" smtClean="0"/>
              <a:t> </a:t>
            </a:r>
            <a:r>
              <a:rPr lang="en-US" sz="2400" b="1" dirty="0" err="1" smtClean="0"/>
              <a:t>baik</a:t>
            </a:r>
            <a:r>
              <a:rPr lang="en-US" sz="2400" b="1" dirty="0" smtClean="0"/>
              <a:t> </a:t>
            </a:r>
            <a:r>
              <a:rPr lang="en-US" sz="2400" b="1" dirty="0" err="1" smtClean="0"/>
              <a:t>secara</a:t>
            </a:r>
            <a:r>
              <a:rPr lang="en-US" sz="2400" b="1" dirty="0" smtClean="0"/>
              <a:t> </a:t>
            </a:r>
            <a:r>
              <a:rPr lang="en-US" sz="2400" b="1" i="1" dirty="0" err="1" smtClean="0"/>
              <a:t>univariate</a:t>
            </a:r>
            <a:r>
              <a:rPr lang="en-US" sz="2400" b="1" i="1" dirty="0" smtClean="0"/>
              <a:t> </a:t>
            </a:r>
            <a:r>
              <a:rPr lang="en-US" sz="2400" b="1" dirty="0" err="1" smtClean="0"/>
              <a:t>maupun</a:t>
            </a:r>
            <a:r>
              <a:rPr lang="en-US" sz="2400" b="1" dirty="0" smtClean="0"/>
              <a:t> </a:t>
            </a:r>
            <a:r>
              <a:rPr lang="en-US" sz="2400" b="1" i="1" dirty="0" smtClean="0"/>
              <a:t>multivariate.</a:t>
            </a:r>
          </a:p>
          <a:p>
            <a:pPr marL="533400" indent="-533400" eaLnBrk="1" hangingPunct="1">
              <a:lnSpc>
                <a:spcPct val="80000"/>
              </a:lnSpc>
              <a:buFont typeface="Wingdings" pitchFamily="2" charset="2"/>
              <a:buNone/>
            </a:pPr>
            <a:r>
              <a:rPr lang="en-US" sz="2400" b="1" i="1" dirty="0" smtClean="0"/>
              <a:t>      </a:t>
            </a:r>
            <a:r>
              <a:rPr lang="en-US" sz="2400" b="1" dirty="0" err="1" smtClean="0"/>
              <a:t>Bila</a:t>
            </a:r>
            <a:r>
              <a:rPr lang="en-US" sz="2400" b="1" dirty="0" smtClean="0"/>
              <a:t> </a:t>
            </a:r>
            <a:r>
              <a:rPr lang="en-US" sz="2400" b="1" dirty="0" err="1" smtClean="0"/>
              <a:t>terjadi</a:t>
            </a:r>
            <a:r>
              <a:rPr lang="en-US" sz="2400" b="1" dirty="0" smtClean="0"/>
              <a:t> </a:t>
            </a:r>
            <a:r>
              <a:rPr lang="en-US" sz="2400" b="1" i="1" dirty="0" smtClean="0"/>
              <a:t>outliers </a:t>
            </a:r>
            <a:r>
              <a:rPr lang="en-US" sz="2400" b="1" dirty="0" err="1" smtClean="0"/>
              <a:t>maka</a:t>
            </a:r>
            <a:r>
              <a:rPr lang="en-US" sz="2400" b="1" dirty="0" smtClean="0"/>
              <a:t> data </a:t>
            </a:r>
            <a:r>
              <a:rPr lang="en-US" sz="2400" b="1" dirty="0" err="1" smtClean="0"/>
              <a:t>tersebut</a:t>
            </a:r>
            <a:r>
              <a:rPr lang="en-US" sz="2400" b="1" dirty="0" smtClean="0"/>
              <a:t> </a:t>
            </a:r>
            <a:r>
              <a:rPr lang="en-US" sz="2400" b="1" dirty="0" err="1" smtClean="0"/>
              <a:t>dapat</a:t>
            </a:r>
            <a:r>
              <a:rPr lang="en-US" sz="2400" b="1" dirty="0" smtClean="0"/>
              <a:t>  </a:t>
            </a:r>
            <a:r>
              <a:rPr lang="en-US" sz="2400" b="1" dirty="0" err="1" smtClean="0"/>
              <a:t>dikeluarkan</a:t>
            </a:r>
            <a:r>
              <a:rPr lang="en-US" sz="2400" b="1" dirty="0" smtClean="0"/>
              <a:t> </a:t>
            </a:r>
            <a:r>
              <a:rPr lang="en-US" sz="2400" b="1" dirty="0" err="1" smtClean="0"/>
              <a:t>dari</a:t>
            </a:r>
            <a:r>
              <a:rPr lang="en-US" sz="2400" b="1" dirty="0" smtClean="0"/>
              <a:t> </a:t>
            </a:r>
            <a:r>
              <a:rPr lang="en-US" sz="2400" b="1" dirty="0" err="1" smtClean="0"/>
              <a:t>analisis</a:t>
            </a:r>
            <a:r>
              <a:rPr lang="en-US" sz="2400" b="1" dirty="0" smtClean="0"/>
              <a:t>.</a:t>
            </a:r>
          </a:p>
          <a:p>
            <a:pPr marL="533400" indent="-533400" eaLnBrk="1" hangingPunct="1">
              <a:lnSpc>
                <a:spcPct val="80000"/>
              </a:lnSpc>
              <a:buNone/>
            </a:pPr>
            <a:r>
              <a:rPr lang="en-US" sz="2400" b="1" dirty="0" smtClean="0"/>
              <a:t>      </a:t>
            </a:r>
            <a:r>
              <a:rPr lang="en-US" sz="2400" b="1" dirty="0" err="1" smtClean="0"/>
              <a:t>Uji</a:t>
            </a:r>
            <a:r>
              <a:rPr lang="en-US" sz="2400" b="1" dirty="0" smtClean="0"/>
              <a:t> </a:t>
            </a:r>
            <a:r>
              <a:rPr lang="en-US" sz="2400" b="1" i="1" dirty="0" smtClean="0"/>
              <a:t>outliers </a:t>
            </a:r>
            <a:r>
              <a:rPr lang="en-US" sz="2400" b="1" i="1" dirty="0" err="1" smtClean="0"/>
              <a:t>univariate</a:t>
            </a:r>
            <a:r>
              <a:rPr lang="en-US" sz="2400" b="1" i="1" dirty="0" smtClean="0"/>
              <a:t> </a:t>
            </a:r>
            <a:r>
              <a:rPr lang="en-US" sz="2400" b="1" dirty="0" err="1" smtClean="0"/>
              <a:t>dilakukan</a:t>
            </a:r>
            <a:r>
              <a:rPr lang="en-US" sz="2400" b="1" dirty="0" smtClean="0"/>
              <a:t> </a:t>
            </a:r>
            <a:r>
              <a:rPr lang="en-US" sz="2400" b="1" dirty="0" err="1" smtClean="0"/>
              <a:t>dengan</a:t>
            </a:r>
            <a:r>
              <a:rPr lang="en-US" sz="2400" b="1" dirty="0" smtClean="0"/>
              <a:t> </a:t>
            </a:r>
            <a:r>
              <a:rPr lang="en-US" sz="2400" b="1" dirty="0" err="1" smtClean="0"/>
              <a:t>melihat</a:t>
            </a:r>
            <a:r>
              <a:rPr lang="en-US" sz="2400" b="1" dirty="0" smtClean="0"/>
              <a:t> </a:t>
            </a:r>
            <a:r>
              <a:rPr lang="en-US" sz="2400" b="1" dirty="0" err="1" smtClean="0"/>
              <a:t>nilai</a:t>
            </a:r>
            <a:r>
              <a:rPr lang="en-US" sz="2400" b="1" dirty="0" smtClean="0"/>
              <a:t> </a:t>
            </a:r>
            <a:r>
              <a:rPr lang="en-US" sz="2400" b="1" dirty="0" err="1" smtClean="0"/>
              <a:t>ambang</a:t>
            </a:r>
            <a:r>
              <a:rPr lang="en-US" sz="2400" b="1" dirty="0" smtClean="0"/>
              <a:t> </a:t>
            </a:r>
            <a:r>
              <a:rPr lang="en-US" sz="2400" b="1" dirty="0" err="1" smtClean="0"/>
              <a:t>batas</a:t>
            </a:r>
            <a:r>
              <a:rPr lang="en-US" sz="2400" b="1" dirty="0" smtClean="0"/>
              <a:t> </a:t>
            </a:r>
            <a:r>
              <a:rPr lang="en-US" sz="2400" b="1" dirty="0" err="1" smtClean="0"/>
              <a:t>dari</a:t>
            </a:r>
            <a:r>
              <a:rPr lang="en-US" sz="2400" b="1" dirty="0" smtClean="0"/>
              <a:t> z-score </a:t>
            </a:r>
            <a:r>
              <a:rPr lang="en-US" sz="2400" b="1" dirty="0" err="1" smtClean="0"/>
              <a:t>itu</a:t>
            </a:r>
            <a:r>
              <a:rPr lang="en-US" sz="2400" b="1" dirty="0" smtClean="0"/>
              <a:t> </a:t>
            </a:r>
            <a:r>
              <a:rPr lang="en-US" sz="2400" b="1" dirty="0" err="1" smtClean="0"/>
              <a:t>berada</a:t>
            </a:r>
            <a:r>
              <a:rPr lang="en-US" sz="2400" b="1" dirty="0" smtClean="0"/>
              <a:t> </a:t>
            </a:r>
            <a:r>
              <a:rPr lang="en-US" sz="2400" b="1" dirty="0" err="1" smtClean="0"/>
              <a:t>pada</a:t>
            </a:r>
            <a:r>
              <a:rPr lang="en-US" sz="2400" b="1" dirty="0" smtClean="0"/>
              <a:t> </a:t>
            </a:r>
            <a:r>
              <a:rPr lang="en-US" sz="2400" b="1" dirty="0" err="1" smtClean="0"/>
              <a:t>rentang</a:t>
            </a:r>
            <a:r>
              <a:rPr lang="en-US" sz="2400" b="1" dirty="0" smtClean="0"/>
              <a:t> 3 – 4 (Hair </a:t>
            </a:r>
            <a:r>
              <a:rPr lang="en-US" sz="2400" b="1" dirty="0" err="1" smtClean="0"/>
              <a:t>dkk</a:t>
            </a:r>
            <a:r>
              <a:rPr lang="en-US" sz="2400" b="1" dirty="0" smtClean="0"/>
              <a:t>, </a:t>
            </a:r>
            <a:r>
              <a:rPr lang="id-ID" sz="2400" b="1" dirty="0" smtClean="0"/>
              <a:t>2006</a:t>
            </a:r>
            <a:r>
              <a:rPr lang="en-US" sz="2400" b="1" dirty="0" smtClean="0"/>
              <a:t>).  </a:t>
            </a:r>
            <a:r>
              <a:rPr lang="en-US" sz="2400" b="1" dirty="0" err="1" smtClean="0"/>
              <a:t>Oleh</a:t>
            </a:r>
            <a:r>
              <a:rPr lang="en-US" sz="2400" b="1" dirty="0" smtClean="0"/>
              <a:t> </a:t>
            </a:r>
            <a:r>
              <a:rPr lang="en-US" sz="2400" b="1" dirty="0" err="1" smtClean="0"/>
              <a:t>karena</a:t>
            </a:r>
            <a:r>
              <a:rPr lang="en-US" sz="2400" b="1" dirty="0" smtClean="0"/>
              <a:t> </a:t>
            </a:r>
            <a:r>
              <a:rPr lang="en-US" sz="2400" b="1" dirty="0" err="1" smtClean="0"/>
              <a:t>itu</a:t>
            </a:r>
            <a:r>
              <a:rPr lang="en-US" sz="2400" b="1" dirty="0" smtClean="0"/>
              <a:t> </a:t>
            </a:r>
            <a:r>
              <a:rPr lang="en-US" sz="2400" b="1" dirty="0" err="1" smtClean="0"/>
              <a:t>kasus</a:t>
            </a:r>
            <a:r>
              <a:rPr lang="en-US" sz="2400" b="1" dirty="0" smtClean="0"/>
              <a:t> </a:t>
            </a:r>
            <a:r>
              <a:rPr lang="en-US" sz="2400" b="1" dirty="0" err="1" smtClean="0"/>
              <a:t>atau</a:t>
            </a:r>
            <a:r>
              <a:rPr lang="en-US" sz="2400" b="1" dirty="0" smtClean="0"/>
              <a:t> </a:t>
            </a:r>
            <a:r>
              <a:rPr lang="en-US" sz="2400" b="1" dirty="0" err="1" smtClean="0"/>
              <a:t>observasi</a:t>
            </a:r>
            <a:r>
              <a:rPr lang="en-US" sz="2400" b="1" dirty="0" smtClean="0"/>
              <a:t> yang </a:t>
            </a:r>
            <a:r>
              <a:rPr lang="en-US" sz="2400" b="1" dirty="0" err="1" smtClean="0"/>
              <a:t>mempunyai</a:t>
            </a:r>
            <a:r>
              <a:rPr lang="en-US" sz="2400" b="1" dirty="0" smtClean="0"/>
              <a:t> </a:t>
            </a:r>
            <a:r>
              <a:rPr lang="en-US" sz="2400" b="1" dirty="0" err="1" smtClean="0"/>
              <a:t>zscore</a:t>
            </a:r>
            <a:r>
              <a:rPr lang="en-US" sz="2400" b="1" dirty="0" smtClean="0"/>
              <a:t>  </a:t>
            </a:r>
            <a:r>
              <a:rPr lang="en-US" sz="2400" b="1" dirty="0" smtClean="0">
                <a:cs typeface="Arial" charset="0"/>
              </a:rPr>
              <a:t>≥ 3.0 </a:t>
            </a:r>
            <a:r>
              <a:rPr lang="en-US" sz="2400" b="1" dirty="0" err="1" smtClean="0">
                <a:cs typeface="Arial" charset="0"/>
              </a:rPr>
              <a:t>dikategorikan</a:t>
            </a:r>
            <a:r>
              <a:rPr lang="en-US" sz="2400" b="1" dirty="0" smtClean="0">
                <a:cs typeface="Arial" charset="0"/>
              </a:rPr>
              <a:t> </a:t>
            </a:r>
            <a:r>
              <a:rPr lang="en-US" sz="2400" b="1" i="1" dirty="0" smtClean="0">
                <a:cs typeface="Arial" charset="0"/>
              </a:rPr>
              <a:t>outliers. </a:t>
            </a:r>
            <a:r>
              <a:rPr lang="id-ID" sz="2400" b="1" dirty="0" smtClean="0">
                <a:cs typeface="Arial" charset="0"/>
              </a:rPr>
              <a:t>Nilai </a:t>
            </a:r>
            <a:r>
              <a:rPr lang="id-ID" sz="2400" b="1" dirty="0">
                <a:cs typeface="Arial" charset="0"/>
              </a:rPr>
              <a:t>z-score adalah nilai yang sudah distandarkan sehingga memiliki rata-rata (mean) 0 dan standar deviasi </a:t>
            </a:r>
            <a:r>
              <a:rPr lang="id-ID" sz="2400" b="1" dirty="0" smtClean="0">
                <a:cs typeface="Arial" charset="0"/>
              </a:rPr>
              <a:t>1.</a:t>
            </a:r>
            <a:endParaRPr lang="id-ID" sz="2400" b="1" dirty="0">
              <a:cs typeface="Arial" charset="0"/>
            </a:endParaRPr>
          </a:p>
          <a:p>
            <a:pPr marL="533400" indent="-533400" eaLnBrk="1" hangingPunct="1">
              <a:lnSpc>
                <a:spcPct val="80000"/>
              </a:lnSpc>
              <a:buFont typeface="Wingdings" pitchFamily="2" charset="2"/>
              <a:buNone/>
            </a:pPr>
            <a:endParaRPr lang="en-US" sz="2400" b="1" dirty="0" smtClean="0">
              <a:cs typeface="Arial" charset="0"/>
            </a:endParaRPr>
          </a:p>
          <a:p>
            <a:pPr marL="533400" indent="-533400" eaLnBrk="1" hangingPunct="1">
              <a:lnSpc>
                <a:spcPct val="80000"/>
              </a:lnSpc>
              <a:buFont typeface="Wingdings" pitchFamily="2" charset="2"/>
              <a:buNone/>
            </a:pPr>
            <a:endParaRPr lang="en-US" sz="2400" b="1"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457200"/>
            <a:ext cx="8229600" cy="1066800"/>
          </a:xfrm>
        </p:spPr>
        <p:txBody>
          <a:bodyPr/>
          <a:lstStyle/>
          <a:p>
            <a:pPr eaLnBrk="1" hangingPunct="1">
              <a:defRPr/>
            </a:pPr>
            <a:r>
              <a:rPr lang="en-US" sz="3600" smtClean="0">
                <a:solidFill>
                  <a:srgbClr val="000099"/>
                </a:solidFill>
                <a:effectLst>
                  <a:outerShdw blurRad="38100" dist="38100" dir="2700000" algn="tl">
                    <a:srgbClr val="C0C0C0"/>
                  </a:outerShdw>
                </a:effectLst>
              </a:rPr>
              <a:t>SEM</a:t>
            </a:r>
            <a:r>
              <a:rPr lang="en-US" sz="3600" smtClean="0">
                <a:solidFill>
                  <a:srgbClr val="000099"/>
                </a:solidFill>
              </a:rPr>
              <a:t/>
            </a:r>
            <a:br>
              <a:rPr lang="en-US" sz="3600" smtClean="0">
                <a:solidFill>
                  <a:srgbClr val="000099"/>
                </a:solidFill>
              </a:rPr>
            </a:br>
            <a:r>
              <a:rPr lang="en-US" sz="3600" i="1" u="sng" smtClean="0">
                <a:solidFill>
                  <a:srgbClr val="000099"/>
                </a:solidFill>
              </a:rPr>
              <a:t>S</a:t>
            </a:r>
            <a:r>
              <a:rPr lang="en-US" sz="3600" i="1" smtClean="0">
                <a:solidFill>
                  <a:srgbClr val="000099"/>
                </a:solidFill>
              </a:rPr>
              <a:t>tructural </a:t>
            </a:r>
            <a:r>
              <a:rPr lang="en-US" sz="3600" i="1" u="sng" smtClean="0">
                <a:solidFill>
                  <a:srgbClr val="000099"/>
                </a:solidFill>
              </a:rPr>
              <a:t>E</a:t>
            </a:r>
            <a:r>
              <a:rPr lang="en-US" sz="3600" i="1" smtClean="0">
                <a:solidFill>
                  <a:srgbClr val="000099"/>
                </a:solidFill>
              </a:rPr>
              <a:t>quation </a:t>
            </a:r>
            <a:r>
              <a:rPr lang="en-US" sz="3600" i="1" u="sng" smtClean="0">
                <a:solidFill>
                  <a:srgbClr val="000099"/>
                </a:solidFill>
              </a:rPr>
              <a:t>M</a:t>
            </a:r>
            <a:r>
              <a:rPr lang="en-US" sz="3600" i="1" smtClean="0">
                <a:solidFill>
                  <a:srgbClr val="000099"/>
                </a:solidFill>
              </a:rPr>
              <a:t>odeling</a:t>
            </a:r>
          </a:p>
        </p:txBody>
      </p:sp>
      <p:sp>
        <p:nvSpPr>
          <p:cNvPr id="8195" name="Rectangle 3"/>
          <p:cNvSpPr>
            <a:spLocks noGrp="1" noChangeArrowheads="1"/>
          </p:cNvSpPr>
          <p:nvPr>
            <p:ph type="body" idx="1"/>
          </p:nvPr>
        </p:nvSpPr>
        <p:spPr>
          <a:xfrm>
            <a:off x="457200" y="1752600"/>
            <a:ext cx="8229600" cy="4572000"/>
          </a:xfrm>
        </p:spPr>
        <p:txBody>
          <a:bodyPr/>
          <a:lstStyle/>
          <a:p>
            <a:pPr eaLnBrk="1" hangingPunct="1">
              <a:lnSpc>
                <a:spcPct val="80000"/>
              </a:lnSpc>
              <a:buFont typeface="Wingdings" pitchFamily="2" charset="2"/>
              <a:buNone/>
            </a:pPr>
            <a:r>
              <a:rPr lang="en-US" sz="2800" dirty="0" err="1" smtClean="0"/>
              <a:t>Pengertian</a:t>
            </a:r>
            <a:r>
              <a:rPr lang="en-US" sz="2800" dirty="0" smtClean="0"/>
              <a:t> SEM:</a:t>
            </a:r>
          </a:p>
          <a:p>
            <a:pPr eaLnBrk="1" hangingPunct="1">
              <a:lnSpc>
                <a:spcPct val="80000"/>
              </a:lnSpc>
            </a:pPr>
            <a:r>
              <a:rPr lang="en-US" sz="2800" dirty="0" err="1" smtClean="0"/>
              <a:t>Teknik</a:t>
            </a:r>
            <a:r>
              <a:rPr lang="en-US" sz="2800" dirty="0" smtClean="0"/>
              <a:t> </a:t>
            </a:r>
            <a:r>
              <a:rPr lang="en-US" sz="2800" dirty="0" err="1" smtClean="0"/>
              <a:t>pemodelan</a:t>
            </a:r>
            <a:r>
              <a:rPr lang="en-US" sz="2800" dirty="0" smtClean="0"/>
              <a:t> </a:t>
            </a:r>
            <a:r>
              <a:rPr lang="en-US" sz="2800" dirty="0" err="1" smtClean="0"/>
              <a:t>statistik</a:t>
            </a:r>
            <a:r>
              <a:rPr lang="en-US" sz="2800" dirty="0" smtClean="0"/>
              <a:t> yang </a:t>
            </a:r>
            <a:r>
              <a:rPr lang="en-US" sz="2800" dirty="0" err="1" smtClean="0"/>
              <a:t>sangat</a:t>
            </a:r>
            <a:r>
              <a:rPr lang="en-US" sz="2800" dirty="0" smtClean="0"/>
              <a:t> </a:t>
            </a:r>
            <a:r>
              <a:rPr lang="en-US" sz="2800" dirty="0" err="1" smtClean="0"/>
              <a:t>umum</a:t>
            </a:r>
            <a:r>
              <a:rPr lang="en-US" sz="2800" dirty="0" smtClean="0"/>
              <a:t> yang </a:t>
            </a:r>
            <a:r>
              <a:rPr lang="en-US" sz="2800" dirty="0" err="1" smtClean="0"/>
              <a:t>digunakan</a:t>
            </a:r>
            <a:r>
              <a:rPr lang="en-US" sz="2800" dirty="0" smtClean="0"/>
              <a:t> </a:t>
            </a:r>
            <a:r>
              <a:rPr lang="en-US" sz="2800" dirty="0" err="1" smtClean="0"/>
              <a:t>secara</a:t>
            </a:r>
            <a:r>
              <a:rPr lang="en-US" sz="2800" dirty="0" smtClean="0"/>
              <a:t> </a:t>
            </a:r>
            <a:r>
              <a:rPr lang="en-US" sz="2800" dirty="0" err="1" smtClean="0"/>
              <a:t>meluas</a:t>
            </a:r>
            <a:r>
              <a:rPr lang="en-US" sz="2800" dirty="0" smtClean="0"/>
              <a:t> </a:t>
            </a:r>
            <a:r>
              <a:rPr lang="en-US" sz="2800" dirty="0" err="1" smtClean="0"/>
              <a:t>dalam</a:t>
            </a:r>
            <a:r>
              <a:rPr lang="en-US" sz="2800" dirty="0" smtClean="0"/>
              <a:t> </a:t>
            </a:r>
            <a:r>
              <a:rPr lang="en-US" sz="2800" dirty="0" err="1" smtClean="0"/>
              <a:t>ilmu</a:t>
            </a:r>
            <a:r>
              <a:rPr lang="en-US" sz="2800" dirty="0" smtClean="0"/>
              <a:t> </a:t>
            </a:r>
            <a:r>
              <a:rPr lang="en-US" sz="2800" dirty="0" err="1" smtClean="0"/>
              <a:t>keperilakuan</a:t>
            </a:r>
            <a:r>
              <a:rPr lang="en-US" sz="2800" dirty="0" smtClean="0"/>
              <a:t>. (</a:t>
            </a:r>
            <a:r>
              <a:rPr lang="en-US" sz="2800" dirty="0" err="1" smtClean="0"/>
              <a:t>Hox</a:t>
            </a:r>
            <a:r>
              <a:rPr lang="en-US" sz="2800" dirty="0" smtClean="0"/>
              <a:t> &amp; </a:t>
            </a:r>
            <a:r>
              <a:rPr lang="en-US" sz="2800" dirty="0" err="1" smtClean="0"/>
              <a:t>Bechger</a:t>
            </a:r>
            <a:r>
              <a:rPr lang="en-US" sz="2800" dirty="0" smtClean="0"/>
              <a:t>)</a:t>
            </a:r>
          </a:p>
          <a:p>
            <a:pPr eaLnBrk="1" hangingPunct="1">
              <a:lnSpc>
                <a:spcPct val="80000"/>
              </a:lnSpc>
            </a:pPr>
            <a:r>
              <a:rPr lang="en-US" sz="2800" dirty="0" err="1" smtClean="0"/>
              <a:t>Metoda</a:t>
            </a:r>
            <a:r>
              <a:rPr lang="en-US" sz="2800" dirty="0" smtClean="0"/>
              <a:t> </a:t>
            </a:r>
            <a:r>
              <a:rPr lang="en-US" sz="2800" dirty="0" err="1" smtClean="0"/>
              <a:t>statistik</a:t>
            </a:r>
            <a:r>
              <a:rPr lang="en-US" sz="2800" dirty="0" smtClean="0"/>
              <a:t> yang </a:t>
            </a:r>
            <a:r>
              <a:rPr lang="en-US" sz="2800" dirty="0" err="1" smtClean="0"/>
              <a:t>menggunakan</a:t>
            </a:r>
            <a:r>
              <a:rPr lang="en-US" sz="2800" dirty="0" smtClean="0"/>
              <a:t> </a:t>
            </a:r>
            <a:r>
              <a:rPr lang="en-US" sz="2800" dirty="0" err="1" smtClean="0"/>
              <a:t>pendekatan</a:t>
            </a:r>
            <a:r>
              <a:rPr lang="en-US" sz="2800" dirty="0" smtClean="0"/>
              <a:t> </a:t>
            </a:r>
            <a:r>
              <a:rPr lang="en-US" sz="2800" i="1" dirty="0" smtClean="0"/>
              <a:t>confirmatory </a:t>
            </a:r>
            <a:r>
              <a:rPr lang="en-US" sz="2800" dirty="0" err="1" smtClean="0"/>
              <a:t>untuk</a:t>
            </a:r>
            <a:r>
              <a:rPr lang="en-US" sz="2800" dirty="0" smtClean="0"/>
              <a:t> </a:t>
            </a:r>
            <a:r>
              <a:rPr lang="en-US" sz="2800" dirty="0" err="1" smtClean="0"/>
              <a:t>menganalisis</a:t>
            </a:r>
            <a:r>
              <a:rPr lang="en-US" sz="2800" dirty="0" smtClean="0"/>
              <a:t> </a:t>
            </a:r>
            <a:r>
              <a:rPr lang="en-US" sz="2800" dirty="0" err="1" smtClean="0"/>
              <a:t>teori</a:t>
            </a:r>
            <a:r>
              <a:rPr lang="en-US" sz="2800" dirty="0" smtClean="0"/>
              <a:t> </a:t>
            </a:r>
            <a:r>
              <a:rPr lang="en-US" sz="2800" dirty="0" err="1" smtClean="0"/>
              <a:t>struktural</a:t>
            </a:r>
            <a:r>
              <a:rPr lang="en-US" sz="2800" dirty="0" smtClean="0"/>
              <a:t> yang </a:t>
            </a:r>
            <a:r>
              <a:rPr lang="en-US" sz="2800" dirty="0" err="1" smtClean="0"/>
              <a:t>berhubungan</a:t>
            </a:r>
            <a:r>
              <a:rPr lang="en-US" sz="2800" dirty="0" smtClean="0"/>
              <a:t> </a:t>
            </a:r>
            <a:r>
              <a:rPr lang="en-US" sz="2800" dirty="0" err="1" smtClean="0"/>
              <a:t>dengan</a:t>
            </a:r>
            <a:r>
              <a:rPr lang="en-US" sz="2800" dirty="0" smtClean="0"/>
              <a:t> </a:t>
            </a:r>
            <a:r>
              <a:rPr lang="en-US" sz="2800" dirty="0" err="1" smtClean="0"/>
              <a:t>beberapa</a:t>
            </a:r>
            <a:r>
              <a:rPr lang="en-US" sz="2800" dirty="0" smtClean="0"/>
              <a:t> </a:t>
            </a:r>
            <a:r>
              <a:rPr lang="en-US" sz="2800" dirty="0" err="1" smtClean="0"/>
              <a:t>fenomena</a:t>
            </a:r>
            <a:r>
              <a:rPr lang="en-US" sz="2800" dirty="0" smtClean="0"/>
              <a:t>. (Byrne, 2001)</a:t>
            </a:r>
          </a:p>
          <a:p>
            <a:pPr eaLnBrk="1" hangingPunct="1">
              <a:lnSpc>
                <a:spcPct val="80000"/>
              </a:lnSpc>
            </a:pPr>
            <a:r>
              <a:rPr lang="en-US" sz="2800" dirty="0" err="1" smtClean="0"/>
              <a:t>Sekumpulan</a:t>
            </a:r>
            <a:r>
              <a:rPr lang="en-US" sz="2800" dirty="0" smtClean="0"/>
              <a:t> </a:t>
            </a:r>
            <a:r>
              <a:rPr lang="en-US" sz="2800" dirty="0" err="1" smtClean="0"/>
              <a:t>teknik-teknik</a:t>
            </a:r>
            <a:r>
              <a:rPr lang="en-US" sz="2800" dirty="0" smtClean="0"/>
              <a:t> </a:t>
            </a:r>
            <a:r>
              <a:rPr lang="en-US" sz="2800" dirty="0" err="1" smtClean="0"/>
              <a:t>statistikal</a:t>
            </a:r>
            <a:r>
              <a:rPr lang="en-US" sz="2800" dirty="0" smtClean="0"/>
              <a:t> yang </a:t>
            </a:r>
            <a:r>
              <a:rPr lang="en-US" sz="2800" dirty="0" err="1" smtClean="0"/>
              <a:t>memungkinkan</a:t>
            </a:r>
            <a:r>
              <a:rPr lang="en-US" sz="2800" dirty="0" smtClean="0"/>
              <a:t> </a:t>
            </a:r>
            <a:r>
              <a:rPr lang="en-US" sz="2800" dirty="0" err="1" smtClean="0"/>
              <a:t>pengujian</a:t>
            </a:r>
            <a:r>
              <a:rPr lang="en-US" sz="2800" dirty="0" smtClean="0"/>
              <a:t> </a:t>
            </a:r>
            <a:r>
              <a:rPr lang="en-US" sz="2800" dirty="0" err="1" smtClean="0"/>
              <a:t>sebuah</a:t>
            </a:r>
            <a:r>
              <a:rPr lang="en-US" sz="2800" dirty="0" smtClean="0"/>
              <a:t> </a:t>
            </a:r>
            <a:r>
              <a:rPr lang="en-US" sz="2800" dirty="0" err="1" smtClean="0"/>
              <a:t>rangkaian</a:t>
            </a:r>
            <a:r>
              <a:rPr lang="en-US" sz="2800" dirty="0" smtClean="0"/>
              <a:t> </a:t>
            </a:r>
            <a:r>
              <a:rPr lang="en-US" sz="2800" dirty="0" err="1" smtClean="0"/>
              <a:t>hubungan</a:t>
            </a:r>
            <a:r>
              <a:rPr lang="en-US" sz="2800" dirty="0" smtClean="0"/>
              <a:t> yang </a:t>
            </a:r>
            <a:r>
              <a:rPr lang="en-US" sz="2800" dirty="0" err="1" smtClean="0"/>
              <a:t>relatif</a:t>
            </a:r>
            <a:r>
              <a:rPr lang="en-US" sz="2800" dirty="0" smtClean="0"/>
              <a:t> “</a:t>
            </a:r>
            <a:r>
              <a:rPr lang="en-US" sz="2800" dirty="0" err="1" smtClean="0"/>
              <a:t>rumit</a:t>
            </a:r>
            <a:r>
              <a:rPr lang="en-US" sz="2800" dirty="0" smtClean="0"/>
              <a:t>” </a:t>
            </a:r>
            <a:r>
              <a:rPr lang="en-US" sz="2800" dirty="0" err="1" smtClean="0"/>
              <a:t>secara</a:t>
            </a:r>
            <a:r>
              <a:rPr lang="en-US" sz="2800" dirty="0" smtClean="0"/>
              <a:t> </a:t>
            </a:r>
            <a:r>
              <a:rPr lang="en-US" sz="2800" dirty="0" err="1" smtClean="0"/>
              <a:t>simultan</a:t>
            </a:r>
            <a:r>
              <a:rPr lang="en-US" sz="2800" dirty="0" smtClean="0"/>
              <a:t>. (Ferdinand, 2002)  </a:t>
            </a:r>
            <a:endParaRPr lang="id-ID" sz="2800" dirty="0" smtClean="0"/>
          </a:p>
          <a:p>
            <a:pPr eaLnBrk="1" hangingPunct="1">
              <a:lnSpc>
                <a:spcPct val="80000"/>
              </a:lnSpc>
              <a:buNone/>
            </a:pPr>
            <a:endParaRPr lang="en-US"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a:xfrm>
            <a:off x="838200" y="2362200"/>
            <a:ext cx="8077200" cy="4495800"/>
          </a:xfrm>
        </p:spPr>
        <p:txBody>
          <a:bodyPr/>
          <a:lstStyle/>
          <a:p>
            <a:pPr eaLnBrk="1" hangingPunct="1">
              <a:buFont typeface="Wingdings" pitchFamily="2" charset="2"/>
              <a:buNone/>
            </a:pPr>
            <a:r>
              <a:rPr lang="en-US" smtClean="0"/>
              <a:t>Jarak Mahalanobis ini dievaluasi  dengan menggunakan X</a:t>
            </a:r>
            <a:r>
              <a:rPr lang="en-US" b="1" baseline="30000" smtClean="0"/>
              <a:t>2 </a:t>
            </a:r>
            <a:r>
              <a:rPr lang="en-US" smtClean="0"/>
              <a:t>pada derajat bebas (df) sebesar jumlah variabel yang digunakan dalam penelitian. Untuk menentukan nilai tersebut menggunakan program </a:t>
            </a:r>
            <a:r>
              <a:rPr lang="en-US" b="1" smtClean="0"/>
              <a:t>excel</a:t>
            </a:r>
            <a:r>
              <a:rPr lang="en-US" smtClean="0"/>
              <a:t>, pilih </a:t>
            </a:r>
            <a:r>
              <a:rPr lang="en-US" b="1" smtClean="0"/>
              <a:t>insert-</a:t>
            </a:r>
            <a:r>
              <a:rPr lang="en-US" b="1" i="1" smtClean="0"/>
              <a:t>function wizard</a:t>
            </a:r>
            <a:r>
              <a:rPr lang="en-US" smtClean="0"/>
              <a:t>, kemudian </a:t>
            </a:r>
            <a:r>
              <a:rPr lang="en-US" b="1" smtClean="0"/>
              <a:t>CHIINV</a:t>
            </a:r>
            <a:r>
              <a:rPr lang="en-US" smtClean="0"/>
              <a:t> masukkan p = 0.001 dan df jumlah variabel terukur</a:t>
            </a:r>
            <a:r>
              <a:rPr lang="id-ID" smtClean="0"/>
              <a:t>.</a:t>
            </a:r>
          </a:p>
          <a:p>
            <a:pPr eaLnBrk="1" hangingPunct="1">
              <a:buFont typeface="Wingdings" pitchFamily="2" charset="2"/>
              <a:buNone/>
            </a:pPr>
            <a:r>
              <a:rPr lang="id-ID" smtClean="0"/>
              <a:t>Hasil yang diperoleh merupakan batas outliers, sehingga yang melebihi hasil tersebut harus dihapus.</a:t>
            </a:r>
            <a:endParaRPr lang="en-US" smtClean="0"/>
          </a:p>
        </p:txBody>
      </p:sp>
      <p:sp>
        <p:nvSpPr>
          <p:cNvPr id="25603" name="TextBox 2"/>
          <p:cNvSpPr txBox="1">
            <a:spLocks noChangeArrowheads="1"/>
          </p:cNvSpPr>
          <p:nvPr/>
        </p:nvSpPr>
        <p:spPr bwMode="auto">
          <a:xfrm>
            <a:off x="762000" y="609600"/>
            <a:ext cx="8001000" cy="1384300"/>
          </a:xfrm>
          <a:prstGeom prst="rect">
            <a:avLst/>
          </a:prstGeom>
          <a:noFill/>
          <a:ln w="9525">
            <a:noFill/>
            <a:miter lim="800000"/>
            <a:headEnd/>
            <a:tailEnd/>
          </a:ln>
        </p:spPr>
        <p:txBody>
          <a:bodyPr>
            <a:spAutoFit/>
          </a:bodyPr>
          <a:lstStyle/>
          <a:p>
            <a:r>
              <a:rPr lang="en-US" sz="2800"/>
              <a:t>Sedangkan </a:t>
            </a:r>
            <a:r>
              <a:rPr lang="en-US" sz="2800" i="1"/>
              <a:t>outliers multivariate </a:t>
            </a:r>
            <a:r>
              <a:rPr lang="en-US" sz="2800"/>
              <a:t>dilakukan dengan kriteria jarak Mahalanobis pada tingkat p &gt; 0.001.</a:t>
            </a:r>
            <a:endParaRPr lang="id-ID" sz="28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p:cNvSpPr>
            <a:spLocks noGrp="1" noChangeArrowheads="1"/>
          </p:cNvSpPr>
          <p:nvPr>
            <p:ph type="title"/>
          </p:nvPr>
        </p:nvSpPr>
        <p:spPr/>
        <p:txBody>
          <a:bodyPr/>
          <a:lstStyle/>
          <a:p>
            <a:pPr marL="685800" indent="-685800" eaLnBrk="1" hangingPunct="1"/>
            <a:r>
              <a:rPr lang="en-US" smtClean="0"/>
              <a:t>Lanj Asumsi SEM…</a:t>
            </a:r>
          </a:p>
        </p:txBody>
      </p:sp>
      <p:sp>
        <p:nvSpPr>
          <p:cNvPr id="26627" name="Rectangle 3"/>
          <p:cNvSpPr>
            <a:spLocks noGrp="1" noChangeArrowheads="1"/>
          </p:cNvSpPr>
          <p:nvPr>
            <p:ph type="body" idx="1"/>
          </p:nvPr>
        </p:nvSpPr>
        <p:spPr/>
        <p:txBody>
          <a:bodyPr/>
          <a:lstStyle/>
          <a:p>
            <a:pPr marL="533400" indent="-533400" eaLnBrk="1" hangingPunct="1">
              <a:lnSpc>
                <a:spcPct val="90000"/>
              </a:lnSpc>
              <a:buFont typeface="Wingdings" pitchFamily="2" charset="2"/>
              <a:buAutoNum type="arabicPeriod" startAt="4"/>
            </a:pPr>
            <a:r>
              <a:rPr lang="en-US" b="1" smtClean="0"/>
              <a:t>Multikolinearitas dan </a:t>
            </a:r>
            <a:r>
              <a:rPr lang="en-US" b="1" i="1" smtClean="0"/>
              <a:t>singularity</a:t>
            </a:r>
          </a:p>
          <a:p>
            <a:pPr marL="533400" indent="-533400" eaLnBrk="1" hangingPunct="1">
              <a:lnSpc>
                <a:spcPct val="90000"/>
              </a:lnSpc>
              <a:buFont typeface="Wingdings" pitchFamily="2" charset="2"/>
              <a:buNone/>
            </a:pPr>
            <a:r>
              <a:rPr lang="en-US" i="1" smtClean="0"/>
              <a:t>     </a:t>
            </a:r>
            <a:r>
              <a:rPr lang="en-US" smtClean="0"/>
              <a:t>Uji ini digunakan untuk mengetahui apakah terdapat korelasi antar variabel independen.  </a:t>
            </a:r>
          </a:p>
          <a:p>
            <a:pPr marL="533400" indent="-533400" eaLnBrk="1" hangingPunct="1">
              <a:lnSpc>
                <a:spcPct val="90000"/>
              </a:lnSpc>
              <a:buFont typeface="Wingdings" pitchFamily="2" charset="2"/>
              <a:buNone/>
            </a:pPr>
            <a:r>
              <a:rPr lang="en-US" smtClean="0"/>
              <a:t>     Uji ini dilakukan dengan mengamati nilai determinan matriks kovarians.  Determinan matriks kovarians yang benar-benar kecil (mendekati 0) mengindikasikan adanya multikolinearitas dan singularitas (Tabachnick &amp; Fidel, 1998) </a:t>
            </a:r>
            <a:endParaRPr lang="en-US" i="1" smtClean="0"/>
          </a:p>
          <a:p>
            <a:pPr marL="533400" indent="-533400" eaLnBrk="1" hangingPunct="1">
              <a:lnSpc>
                <a:spcPct val="90000"/>
              </a:lnSpc>
            </a:pPr>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Uji Validitas dan Uji Reliabilitas</a:t>
            </a:r>
            <a:endParaRPr lang="id-ID" dirty="0"/>
          </a:p>
        </p:txBody>
      </p:sp>
      <p:sp>
        <p:nvSpPr>
          <p:cNvPr id="3" name="Content Placeholder 2"/>
          <p:cNvSpPr>
            <a:spLocks noGrp="1"/>
          </p:cNvSpPr>
          <p:nvPr>
            <p:ph idx="1"/>
          </p:nvPr>
        </p:nvSpPr>
        <p:spPr>
          <a:xfrm>
            <a:off x="762000" y="2362200"/>
            <a:ext cx="8226425" cy="4495800"/>
          </a:xfrm>
        </p:spPr>
        <p:txBody>
          <a:bodyPr/>
          <a:lstStyle/>
          <a:p>
            <a:pPr marL="514350" lvl="0" indent="-514350">
              <a:buFont typeface="+mj-lt"/>
              <a:buAutoNum type="arabicPeriod"/>
            </a:pPr>
            <a:r>
              <a:rPr lang="id-ID" dirty="0"/>
              <a:t>Uji Validitas.</a:t>
            </a:r>
          </a:p>
          <a:p>
            <a:pPr marL="439738" indent="0">
              <a:buNone/>
            </a:pPr>
            <a:r>
              <a:rPr lang="id-ID" dirty="0"/>
              <a:t>Uji Validitas dilakukan dengan melihat dari hasil output AMOS yaitu Probability value untuk Regression Weight.  Jika lebih kecil dari 0,05 maka item dinyatakan VALID</a:t>
            </a:r>
            <a:r>
              <a:rPr lang="id-ID" dirty="0" smtClean="0"/>
              <a:t>.</a:t>
            </a:r>
          </a:p>
          <a:p>
            <a:pPr marL="514350" lvl="0" indent="-514350">
              <a:buFont typeface="+mj-lt"/>
              <a:buAutoNum type="arabicPeriod" startAt="2"/>
            </a:pPr>
            <a:r>
              <a:rPr lang="id-ID" dirty="0"/>
              <a:t>Uji Reliabilitas</a:t>
            </a:r>
          </a:p>
          <a:p>
            <a:pPr marL="544513" indent="0">
              <a:buNone/>
            </a:pPr>
            <a:r>
              <a:rPr lang="id-ID" dirty="0"/>
              <a:t>Untuk uji reliabilitas harus dilakukan dengan proses manual dengan </a:t>
            </a:r>
            <a:r>
              <a:rPr lang="id-ID" dirty="0" smtClean="0"/>
              <a:t>rumus (dapt dilakukan dengan program Excel), </a:t>
            </a:r>
            <a:r>
              <a:rPr lang="id-ID" dirty="0"/>
              <a:t>tidak secara otomatis muncul dalam </a:t>
            </a:r>
            <a:r>
              <a:rPr lang="id-ID" dirty="0" smtClean="0"/>
              <a:t>program </a:t>
            </a:r>
            <a:r>
              <a:rPr lang="id-ID" dirty="0"/>
              <a:t>AMOS. </a:t>
            </a:r>
          </a:p>
          <a:p>
            <a:endParaRPr lang="id-ID" dirty="0"/>
          </a:p>
        </p:txBody>
      </p:sp>
    </p:spTree>
    <p:extLst>
      <p:ext uri="{BB962C8B-B14F-4D97-AF65-F5344CB8AC3E}">
        <p14:creationId xmlns:p14="http://schemas.microsoft.com/office/powerpoint/2010/main" val="800745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Uji Reliabilitas</a:t>
            </a:r>
            <a:endParaRPr lang="id-ID" dirty="0"/>
          </a:p>
        </p:txBody>
      </p:sp>
      <p:sp>
        <p:nvSpPr>
          <p:cNvPr id="3" name="Content Placeholder 2"/>
          <p:cNvSpPr>
            <a:spLocks noGrp="1"/>
          </p:cNvSpPr>
          <p:nvPr>
            <p:ph idx="1"/>
          </p:nvPr>
        </p:nvSpPr>
        <p:spPr>
          <a:xfrm>
            <a:off x="609600" y="2286000"/>
            <a:ext cx="8382000" cy="4572000"/>
          </a:xfrm>
        </p:spPr>
        <p:txBody>
          <a:bodyPr/>
          <a:lstStyle/>
          <a:p>
            <a:r>
              <a:rPr lang="id-ID" dirty="0" smtClean="0"/>
              <a:t>Rumus 1</a:t>
            </a:r>
          </a:p>
          <a:p>
            <a:pPr marL="0" indent="0">
              <a:buNone/>
            </a:pPr>
            <a:r>
              <a:rPr lang="id-ID" dirty="0" smtClean="0"/>
              <a:t> </a:t>
            </a:r>
            <a:endParaRPr lang="id-ID" dirty="0"/>
          </a:p>
          <a:p>
            <a:pPr marL="0" indent="0">
              <a:buNone/>
            </a:pPr>
            <a:endParaRPr lang="id-ID" dirty="0"/>
          </a:p>
          <a:p>
            <a:r>
              <a:rPr lang="en-US" dirty="0"/>
              <a:t>Standardized loading </a:t>
            </a:r>
            <a:r>
              <a:rPr lang="en-US" dirty="0" err="1"/>
              <a:t>diperoleh</a:t>
            </a:r>
            <a:r>
              <a:rPr lang="en-US" dirty="0"/>
              <a:t> </a:t>
            </a:r>
            <a:r>
              <a:rPr lang="en-US" dirty="0" err="1"/>
              <a:t>dari</a:t>
            </a:r>
            <a:r>
              <a:rPr lang="en-US" dirty="0"/>
              <a:t> </a:t>
            </a:r>
            <a:r>
              <a:rPr lang="en-US" dirty="0" err="1"/>
              <a:t>standardidized</a:t>
            </a:r>
            <a:r>
              <a:rPr lang="en-US" dirty="0"/>
              <a:t> loading </a:t>
            </a:r>
            <a:r>
              <a:rPr lang="en-US" dirty="0" err="1"/>
              <a:t>masing-masing</a:t>
            </a:r>
            <a:r>
              <a:rPr lang="en-US" dirty="0"/>
              <a:t> </a:t>
            </a:r>
            <a:r>
              <a:rPr lang="en-US" dirty="0" err="1" smtClean="0"/>
              <a:t>indi</a:t>
            </a:r>
            <a:r>
              <a:rPr lang="id-ID" dirty="0" smtClean="0"/>
              <a:t>k</a:t>
            </a:r>
            <a:r>
              <a:rPr lang="en-US" dirty="0" err="1" smtClean="0"/>
              <a:t>ator</a:t>
            </a:r>
            <a:r>
              <a:rPr lang="en-US" dirty="0" smtClean="0"/>
              <a:t> </a:t>
            </a:r>
            <a:r>
              <a:rPr lang="en-US" dirty="0"/>
              <a:t>yang </a:t>
            </a:r>
            <a:r>
              <a:rPr lang="en-US" dirty="0" err="1"/>
              <a:t>sudah</a:t>
            </a:r>
            <a:r>
              <a:rPr lang="en-US" dirty="0"/>
              <a:t> </a:t>
            </a:r>
            <a:r>
              <a:rPr lang="en-US" dirty="0" err="1"/>
              <a:t>diperoleh</a:t>
            </a:r>
            <a:r>
              <a:rPr lang="en-US" dirty="0"/>
              <a:t> </a:t>
            </a:r>
            <a:r>
              <a:rPr lang="en-US" dirty="0" err="1"/>
              <a:t>hasilnya</a:t>
            </a:r>
            <a:r>
              <a:rPr lang="en-US" dirty="0"/>
              <a:t> </a:t>
            </a:r>
            <a:r>
              <a:rPr lang="en-US" dirty="0" err="1"/>
              <a:t>dari</a:t>
            </a:r>
            <a:r>
              <a:rPr lang="en-US" dirty="0"/>
              <a:t> AMOS.</a:t>
            </a:r>
            <a:endParaRPr lang="id-ID" dirty="0"/>
          </a:p>
          <a:p>
            <a:r>
              <a:rPr lang="id-ID" dirty="0" smtClean="0"/>
              <a:t>      </a:t>
            </a:r>
            <a:r>
              <a:rPr lang="en-US" dirty="0" smtClean="0"/>
              <a:t> </a:t>
            </a:r>
            <a:r>
              <a:rPr lang="en-US" dirty="0" err="1"/>
              <a:t>adalah</a:t>
            </a:r>
            <a:r>
              <a:rPr lang="en-US" dirty="0"/>
              <a:t> measurement error = 1 – (standardized loading)</a:t>
            </a:r>
            <a:r>
              <a:rPr lang="en-US" baseline="30000" dirty="0"/>
              <a:t>2</a:t>
            </a:r>
            <a:endParaRPr lang="id-ID" dirty="0"/>
          </a:p>
          <a:p>
            <a:r>
              <a:rPr lang="en-US" dirty="0"/>
              <a:t>Cut off Value </a:t>
            </a:r>
            <a:r>
              <a:rPr lang="en-US" dirty="0" err="1" smtClean="0"/>
              <a:t>utk</a:t>
            </a:r>
            <a:r>
              <a:rPr lang="en-US" dirty="0" smtClean="0"/>
              <a:t> </a:t>
            </a:r>
            <a:r>
              <a:rPr lang="en-US" dirty="0"/>
              <a:t>construct reliability </a:t>
            </a:r>
            <a:r>
              <a:rPr lang="en-US" dirty="0" smtClean="0"/>
              <a:t>minimal </a:t>
            </a:r>
            <a:r>
              <a:rPr lang="en-US" dirty="0"/>
              <a:t>0.7</a:t>
            </a:r>
            <a:endParaRPr lang="id-ID" dirty="0"/>
          </a:p>
          <a:p>
            <a:pPr marL="0" indent="0">
              <a:buNone/>
            </a:pPr>
            <a:endParaRPr lang="id-ID"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6092" y="2737338"/>
            <a:ext cx="6671634" cy="99060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98" y="5146432"/>
            <a:ext cx="744101" cy="565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39702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Uji Reliabilitas</a:t>
            </a:r>
            <a:endParaRPr lang="id-ID" dirty="0"/>
          </a:p>
        </p:txBody>
      </p:sp>
      <p:sp>
        <p:nvSpPr>
          <p:cNvPr id="3" name="Content Placeholder 2"/>
          <p:cNvSpPr>
            <a:spLocks noGrp="1"/>
          </p:cNvSpPr>
          <p:nvPr>
            <p:ph idx="1"/>
          </p:nvPr>
        </p:nvSpPr>
        <p:spPr>
          <a:xfrm>
            <a:off x="457200" y="2286000"/>
            <a:ext cx="8686800" cy="4267200"/>
          </a:xfrm>
        </p:spPr>
        <p:txBody>
          <a:bodyPr/>
          <a:lstStyle/>
          <a:p>
            <a:r>
              <a:rPr lang="id-ID" dirty="0" smtClean="0"/>
              <a:t>Rumus 2</a:t>
            </a:r>
          </a:p>
          <a:p>
            <a:endParaRPr lang="id-ID" dirty="0"/>
          </a:p>
          <a:p>
            <a:endParaRPr lang="id-ID" dirty="0" smtClean="0"/>
          </a:p>
          <a:p>
            <a:r>
              <a:rPr lang="en-US" dirty="0"/>
              <a:t>Standardized loading </a:t>
            </a:r>
            <a:r>
              <a:rPr lang="en-US" dirty="0" err="1"/>
              <a:t>diperoleh</a:t>
            </a:r>
            <a:r>
              <a:rPr lang="en-US" dirty="0"/>
              <a:t> </a:t>
            </a:r>
            <a:r>
              <a:rPr lang="en-US" dirty="0" err="1"/>
              <a:t>dari</a:t>
            </a:r>
            <a:r>
              <a:rPr lang="en-US" dirty="0"/>
              <a:t> </a:t>
            </a:r>
            <a:r>
              <a:rPr lang="en-US" dirty="0" err="1"/>
              <a:t>standardidized</a:t>
            </a:r>
            <a:r>
              <a:rPr lang="en-US" dirty="0"/>
              <a:t> loading </a:t>
            </a:r>
            <a:r>
              <a:rPr lang="en-US" dirty="0" err="1"/>
              <a:t>masing-masing</a:t>
            </a:r>
            <a:r>
              <a:rPr lang="en-US" dirty="0"/>
              <a:t> indicator yang </a:t>
            </a:r>
            <a:r>
              <a:rPr lang="en-US" dirty="0" err="1"/>
              <a:t>sudah</a:t>
            </a:r>
            <a:r>
              <a:rPr lang="en-US" dirty="0"/>
              <a:t> </a:t>
            </a:r>
            <a:r>
              <a:rPr lang="en-US" dirty="0" err="1"/>
              <a:t>diperoleh</a:t>
            </a:r>
            <a:r>
              <a:rPr lang="en-US" dirty="0"/>
              <a:t> </a:t>
            </a:r>
            <a:r>
              <a:rPr lang="en-US" dirty="0" err="1"/>
              <a:t>hasilnya</a:t>
            </a:r>
            <a:r>
              <a:rPr lang="en-US" dirty="0"/>
              <a:t> </a:t>
            </a:r>
            <a:r>
              <a:rPr lang="en-US" dirty="0" err="1"/>
              <a:t>dari</a:t>
            </a:r>
            <a:r>
              <a:rPr lang="en-US" dirty="0"/>
              <a:t> AMOS.</a:t>
            </a:r>
            <a:endParaRPr lang="id-ID" dirty="0"/>
          </a:p>
          <a:p>
            <a:r>
              <a:rPr lang="en-US" dirty="0"/>
              <a:t> </a:t>
            </a:r>
            <a:r>
              <a:rPr lang="id-ID" dirty="0" smtClean="0"/>
              <a:t>       </a:t>
            </a:r>
            <a:r>
              <a:rPr lang="en-US" dirty="0" err="1" smtClean="0"/>
              <a:t>adalah</a:t>
            </a:r>
            <a:r>
              <a:rPr lang="en-US" dirty="0" smtClean="0"/>
              <a:t> </a:t>
            </a:r>
            <a:r>
              <a:rPr lang="en-US" dirty="0"/>
              <a:t>measurement error = 1 – (standardized loading)</a:t>
            </a:r>
            <a:r>
              <a:rPr lang="en-US" baseline="30000" dirty="0"/>
              <a:t>2</a:t>
            </a:r>
            <a:endParaRPr lang="id-ID" dirty="0"/>
          </a:p>
          <a:p>
            <a:r>
              <a:rPr lang="en-US" dirty="0"/>
              <a:t>Cut off Value </a:t>
            </a:r>
            <a:r>
              <a:rPr lang="en-US" dirty="0" err="1"/>
              <a:t>untuk</a:t>
            </a:r>
            <a:r>
              <a:rPr lang="en-US" dirty="0"/>
              <a:t> Variance extracted minimal 0.5</a:t>
            </a:r>
            <a:endParaRPr lang="id-ID" dirty="0" smtClean="0"/>
          </a:p>
          <a:p>
            <a:pPr marL="0" indent="0">
              <a:buNone/>
            </a:pPr>
            <a:endParaRPr lang="id-ID"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743200"/>
            <a:ext cx="6856188" cy="1062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8523" y="5271536"/>
            <a:ext cx="744537" cy="56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60142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p:cNvSpPr>
            <a:spLocks noGrp="1" noChangeArrowheads="1"/>
          </p:cNvSpPr>
          <p:nvPr>
            <p:ph type="title"/>
          </p:nvPr>
        </p:nvSpPr>
        <p:spPr/>
        <p:txBody>
          <a:bodyPr/>
          <a:lstStyle/>
          <a:p>
            <a:pPr eaLnBrk="1" hangingPunct="1"/>
            <a:r>
              <a:rPr lang="en-US" smtClean="0"/>
              <a:t>UJI HIPOTESIS dalam REGRESI </a:t>
            </a:r>
          </a:p>
        </p:txBody>
      </p:sp>
      <p:sp>
        <p:nvSpPr>
          <p:cNvPr id="60419" name="Rectangle 3"/>
          <p:cNvSpPr>
            <a:spLocks noGrp="1" noChangeArrowheads="1"/>
          </p:cNvSpPr>
          <p:nvPr>
            <p:ph type="body" idx="1"/>
          </p:nvPr>
        </p:nvSpPr>
        <p:spPr/>
        <p:txBody>
          <a:bodyPr/>
          <a:lstStyle/>
          <a:p>
            <a:pPr eaLnBrk="1" hangingPunct="1"/>
            <a:r>
              <a:rPr lang="en-US" smtClean="0"/>
              <a:t>Analisis atas signifikansi koefisien jalur (</a:t>
            </a:r>
            <a:r>
              <a:rPr lang="en-US" i="1" smtClean="0"/>
              <a:t>path coefficients</a:t>
            </a:r>
            <a:r>
              <a:rPr lang="en-US" smtClean="0"/>
              <a:t>) di</a:t>
            </a:r>
            <a:r>
              <a:rPr lang="id-ID" smtClean="0"/>
              <a:t>lakukan</a:t>
            </a:r>
            <a:r>
              <a:rPr lang="en-US" smtClean="0"/>
              <a:t> melalui signifikansi besaran </a:t>
            </a:r>
            <a:r>
              <a:rPr lang="en-US" i="1" smtClean="0"/>
              <a:t>regression weights </a:t>
            </a:r>
            <a:r>
              <a:rPr lang="en-US" smtClean="0"/>
              <a:t>dari model </a:t>
            </a:r>
          </a:p>
          <a:p>
            <a:pPr eaLnBrk="1" hangingPunct="1"/>
            <a:r>
              <a:rPr lang="en-US" smtClean="0"/>
              <a:t>Kolom </a:t>
            </a:r>
            <a:r>
              <a:rPr lang="en-US" b="1" i="1" smtClean="0"/>
              <a:t>standardized estimates</a:t>
            </a:r>
            <a:r>
              <a:rPr lang="en-US" i="1" smtClean="0"/>
              <a:t> </a:t>
            </a:r>
            <a:r>
              <a:rPr lang="en-US" smtClean="0"/>
              <a:t>merupakan koefisien regresi atau dalam program SPSS identik dengan </a:t>
            </a:r>
            <a:r>
              <a:rPr lang="en-US" b="1" i="1" smtClean="0"/>
              <a:t>standardized beta</a:t>
            </a:r>
            <a:r>
              <a:rPr lang="en-US"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 calcmode="lin" valueType="num">
                                      <p:cBhvr additive="base">
                                        <p:cTn id="7" dur="5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04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0419">
                                            <p:txEl>
                                              <p:pRg st="1" end="1"/>
                                            </p:txEl>
                                          </p:spTgt>
                                        </p:tgtEl>
                                        <p:attrNameLst>
                                          <p:attrName>style.visibility</p:attrName>
                                        </p:attrNameLst>
                                      </p:cBhvr>
                                      <p:to>
                                        <p:strVal val="visible"/>
                                      </p:to>
                                    </p:set>
                                    <p:anim calcmode="lin" valueType="num">
                                      <p:cBhvr additive="base">
                                        <p:cTn id="13" dur="500" fill="hold"/>
                                        <p:tgtEl>
                                          <p:spTgt spid="6041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041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AutoShape 2"/>
          <p:cNvSpPr>
            <a:spLocks noGrp="1" noChangeArrowheads="1"/>
          </p:cNvSpPr>
          <p:nvPr>
            <p:ph type="title"/>
          </p:nvPr>
        </p:nvSpPr>
        <p:spPr>
          <a:xfrm>
            <a:off x="685800" y="304800"/>
            <a:ext cx="7924800" cy="609600"/>
          </a:xfrm>
        </p:spPr>
        <p:txBody>
          <a:bodyPr/>
          <a:lstStyle/>
          <a:p>
            <a:pPr eaLnBrk="1" hangingPunct="1"/>
            <a:r>
              <a:rPr lang="en-US" sz="3200" smtClean="0"/>
              <a:t>  UJI PARSIAL</a:t>
            </a:r>
          </a:p>
        </p:txBody>
      </p:sp>
      <p:sp>
        <p:nvSpPr>
          <p:cNvPr id="61443" name="Rectangle 3"/>
          <p:cNvSpPr>
            <a:spLocks noGrp="1" noChangeArrowheads="1"/>
          </p:cNvSpPr>
          <p:nvPr>
            <p:ph type="body" idx="1"/>
          </p:nvPr>
        </p:nvSpPr>
        <p:spPr>
          <a:xfrm>
            <a:off x="0" y="914400"/>
            <a:ext cx="9144000" cy="5943600"/>
          </a:xfrm>
        </p:spPr>
        <p:txBody>
          <a:bodyPr/>
          <a:lstStyle/>
          <a:p>
            <a:pPr eaLnBrk="1" hangingPunct="1">
              <a:lnSpc>
                <a:spcPct val="90000"/>
              </a:lnSpc>
            </a:pPr>
            <a:r>
              <a:rPr lang="en-US" smtClean="0"/>
              <a:t>Uji parsial dapat dilakukan untuk masing-masing variabel.  </a:t>
            </a:r>
          </a:p>
          <a:p>
            <a:pPr eaLnBrk="1" hangingPunct="1">
              <a:lnSpc>
                <a:spcPct val="90000"/>
              </a:lnSpc>
            </a:pPr>
            <a:r>
              <a:rPr lang="en-US" smtClean="0"/>
              <a:t>Untuk menentukan apakah pengaruh signifikan atau tidak dapat dilihat dari kolom </a:t>
            </a:r>
            <a:r>
              <a:rPr lang="en-US" b="1" smtClean="0"/>
              <a:t>P</a:t>
            </a:r>
            <a:r>
              <a:rPr lang="en-US" smtClean="0"/>
              <a:t> yang merupakan </a:t>
            </a:r>
            <a:r>
              <a:rPr lang="en-US" i="1" smtClean="0"/>
              <a:t>p-value, </a:t>
            </a:r>
            <a:r>
              <a:rPr lang="en-US" smtClean="0"/>
              <a:t>dibandingkan dengan taraf signifikansi (alpha = α) yang digunakan biasanya 0.05.  Jika p-value lebih kecil dari 0.05 maka Ho ditolak.  </a:t>
            </a:r>
          </a:p>
          <a:p>
            <a:pPr eaLnBrk="1" hangingPunct="1">
              <a:lnSpc>
                <a:spcPct val="90000"/>
              </a:lnSpc>
            </a:pPr>
            <a:r>
              <a:rPr lang="en-US" smtClean="0"/>
              <a:t>Cara kedua adalah dengan melihat nilai </a:t>
            </a:r>
            <a:r>
              <a:rPr lang="en-US" b="1" smtClean="0"/>
              <a:t>C.R</a:t>
            </a:r>
            <a:r>
              <a:rPr lang="en-US" smtClean="0"/>
              <a:t> (</a:t>
            </a:r>
            <a:r>
              <a:rPr lang="en-US" i="1" smtClean="0"/>
              <a:t>Critical Ratio</a:t>
            </a:r>
            <a:r>
              <a:rPr lang="en-US" smtClean="0"/>
              <a:t>).  Jika </a:t>
            </a:r>
            <a:r>
              <a:rPr lang="en-US" b="1" smtClean="0"/>
              <a:t>C.R</a:t>
            </a:r>
            <a:r>
              <a:rPr lang="en-US" smtClean="0"/>
              <a:t> lebih besar dari 2.0 maka Ho ditolak.  Artinya pengaruh variabel independen terhadap variabel dependen yang ditunjukkan dalam tabel signifikan.</a:t>
            </a:r>
          </a:p>
        </p:txBody>
      </p:sp>
      <p:sp>
        <p:nvSpPr>
          <p:cNvPr id="28676" name="Rectangle 5"/>
          <p:cNvSpPr>
            <a:spLocks noChangeArrowheads="1"/>
          </p:cNvSpPr>
          <p:nvPr/>
        </p:nvSpPr>
        <p:spPr bwMode="auto">
          <a:xfrm>
            <a:off x="8610600" y="0"/>
            <a:ext cx="533400" cy="457200"/>
          </a:xfrm>
          <a:prstGeom prst="rect">
            <a:avLst/>
          </a:prstGeom>
          <a:solidFill>
            <a:schemeClr val="accent1"/>
          </a:solidFill>
          <a:ln w="9525">
            <a:solidFill>
              <a:schemeClr val="tx1"/>
            </a:solidFill>
            <a:miter lim="800000"/>
            <a:headEnd/>
            <a:tailEnd/>
          </a:ln>
        </p:spPr>
        <p:txBody>
          <a:bodyPr wrap="none" anchor="ctr"/>
          <a:lstStyle/>
          <a:p>
            <a:endParaRPr lang="id-ID"/>
          </a:p>
        </p:txBody>
      </p:sp>
      <p:sp>
        <p:nvSpPr>
          <p:cNvPr id="28677" name="Rectangle 6"/>
          <p:cNvSpPr>
            <a:spLocks noChangeArrowheads="1"/>
          </p:cNvSpPr>
          <p:nvPr/>
        </p:nvSpPr>
        <p:spPr bwMode="auto">
          <a:xfrm>
            <a:off x="8305800" y="228600"/>
            <a:ext cx="533400" cy="457200"/>
          </a:xfrm>
          <a:prstGeom prst="rect">
            <a:avLst/>
          </a:prstGeom>
          <a:solidFill>
            <a:schemeClr val="accent1"/>
          </a:solidFill>
          <a:ln w="9525">
            <a:solidFill>
              <a:schemeClr val="tx1"/>
            </a:solidFill>
            <a:miter lim="800000"/>
            <a:headEnd/>
            <a:tailEnd/>
          </a:ln>
        </p:spPr>
        <p:txBody>
          <a:bodyPr wrap="none" anchor="ctr"/>
          <a:lstStyle/>
          <a:p>
            <a:endParaRPr lang="id-ID"/>
          </a:p>
        </p:txBody>
      </p:sp>
      <p:sp>
        <p:nvSpPr>
          <p:cNvPr id="28678" name="Rectangle 7"/>
          <p:cNvSpPr>
            <a:spLocks noChangeArrowheads="1"/>
          </p:cNvSpPr>
          <p:nvPr/>
        </p:nvSpPr>
        <p:spPr bwMode="auto">
          <a:xfrm>
            <a:off x="7924800" y="457200"/>
            <a:ext cx="533400" cy="457200"/>
          </a:xfrm>
          <a:prstGeom prst="rect">
            <a:avLst/>
          </a:prstGeom>
          <a:solidFill>
            <a:schemeClr val="accent1"/>
          </a:solidFill>
          <a:ln w="9525">
            <a:solidFill>
              <a:schemeClr val="tx1"/>
            </a:solidFill>
            <a:miter lim="800000"/>
            <a:headEnd/>
            <a:tailEnd/>
          </a:ln>
        </p:spPr>
        <p:txBody>
          <a:bodyPr wrap="none" anchor="ctr"/>
          <a:lstStyle/>
          <a:p>
            <a:endParaRPr lang="id-ID"/>
          </a:p>
        </p:txBody>
      </p:sp>
      <p:sp>
        <p:nvSpPr>
          <p:cNvPr id="28679" name="Oval 8"/>
          <p:cNvSpPr>
            <a:spLocks noChangeArrowheads="1"/>
          </p:cNvSpPr>
          <p:nvPr/>
        </p:nvSpPr>
        <p:spPr bwMode="auto">
          <a:xfrm>
            <a:off x="0" y="0"/>
            <a:ext cx="533400" cy="533400"/>
          </a:xfrm>
          <a:prstGeom prst="ellipse">
            <a:avLst/>
          </a:prstGeom>
          <a:solidFill>
            <a:schemeClr val="accent1"/>
          </a:solidFill>
          <a:ln w="9525">
            <a:solidFill>
              <a:schemeClr val="tx1"/>
            </a:solidFill>
            <a:round/>
            <a:headEnd/>
            <a:tailEnd/>
          </a:ln>
        </p:spPr>
        <p:txBody>
          <a:bodyPr wrap="none" anchor="ctr"/>
          <a:lstStyle/>
          <a:p>
            <a:endParaRPr lang="id-ID"/>
          </a:p>
        </p:txBody>
      </p:sp>
      <p:sp>
        <p:nvSpPr>
          <p:cNvPr id="28680" name="Oval 10"/>
          <p:cNvSpPr>
            <a:spLocks noChangeArrowheads="1"/>
          </p:cNvSpPr>
          <p:nvPr/>
        </p:nvSpPr>
        <p:spPr bwMode="auto">
          <a:xfrm>
            <a:off x="152400" y="152400"/>
            <a:ext cx="533400" cy="533400"/>
          </a:xfrm>
          <a:prstGeom prst="ellipse">
            <a:avLst/>
          </a:prstGeom>
          <a:solidFill>
            <a:schemeClr val="accent1"/>
          </a:solidFill>
          <a:ln w="9525">
            <a:solidFill>
              <a:schemeClr val="tx1"/>
            </a:solidFill>
            <a:round/>
            <a:headEnd/>
            <a:tailEnd/>
          </a:ln>
        </p:spPr>
        <p:txBody>
          <a:bodyPr wrap="none" anchor="ctr"/>
          <a:lstStyle/>
          <a:p>
            <a:endParaRPr lang="id-ID"/>
          </a:p>
        </p:txBody>
      </p:sp>
      <p:sp>
        <p:nvSpPr>
          <p:cNvPr id="28681" name="Oval 14"/>
          <p:cNvSpPr>
            <a:spLocks noChangeArrowheads="1"/>
          </p:cNvSpPr>
          <p:nvPr/>
        </p:nvSpPr>
        <p:spPr bwMode="auto">
          <a:xfrm>
            <a:off x="304800" y="304800"/>
            <a:ext cx="533400" cy="533400"/>
          </a:xfrm>
          <a:prstGeom prst="ellipse">
            <a:avLst/>
          </a:prstGeom>
          <a:solidFill>
            <a:schemeClr val="accent1"/>
          </a:solidFill>
          <a:ln w="9525">
            <a:solidFill>
              <a:schemeClr val="tx1"/>
            </a:solidFill>
            <a:round/>
            <a:headEnd/>
            <a:tailEnd/>
          </a:ln>
        </p:spPr>
        <p:txBody>
          <a:bodyPr wrap="none" anchor="ctr"/>
          <a:lstStyle/>
          <a:p>
            <a:endParaRPr lang="id-ID"/>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42"/>
                                        </p:tgtEl>
                                        <p:attrNameLst>
                                          <p:attrName>style.visibility</p:attrName>
                                        </p:attrNameLst>
                                      </p:cBhvr>
                                      <p:to>
                                        <p:strVal val="visible"/>
                                      </p:to>
                                    </p:set>
                                    <p:anim calcmode="lin" valueType="num">
                                      <p:cBhvr additive="base">
                                        <p:cTn id="7" dur="500" fill="hold"/>
                                        <p:tgtEl>
                                          <p:spTgt spid="61442"/>
                                        </p:tgtEl>
                                        <p:attrNameLst>
                                          <p:attrName>ppt_x</p:attrName>
                                        </p:attrNameLst>
                                      </p:cBhvr>
                                      <p:tavLst>
                                        <p:tav tm="0">
                                          <p:val>
                                            <p:strVal val="#ppt_x"/>
                                          </p:val>
                                        </p:tav>
                                        <p:tav tm="100000">
                                          <p:val>
                                            <p:strVal val="#ppt_x"/>
                                          </p:val>
                                        </p:tav>
                                      </p:tavLst>
                                    </p:anim>
                                    <p:anim calcmode="lin" valueType="num">
                                      <p:cBhvr additive="base">
                                        <p:cTn id="8" dur="500" fill="hold"/>
                                        <p:tgtEl>
                                          <p:spTgt spid="614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443">
                                            <p:txEl>
                                              <p:pRg st="0" end="0"/>
                                            </p:txEl>
                                          </p:spTgt>
                                        </p:tgtEl>
                                        <p:attrNameLst>
                                          <p:attrName>style.visibility</p:attrName>
                                        </p:attrNameLst>
                                      </p:cBhvr>
                                      <p:to>
                                        <p:strVal val="visible"/>
                                      </p:to>
                                    </p:set>
                                    <p:anim calcmode="lin" valueType="num">
                                      <p:cBhvr additive="base">
                                        <p:cTn id="13" dur="500" fill="hold"/>
                                        <p:tgtEl>
                                          <p:spTgt spid="6144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1443">
                                            <p:txEl>
                                              <p:pRg st="1" end="1"/>
                                            </p:txEl>
                                          </p:spTgt>
                                        </p:tgtEl>
                                        <p:attrNameLst>
                                          <p:attrName>style.visibility</p:attrName>
                                        </p:attrNameLst>
                                      </p:cBhvr>
                                      <p:to>
                                        <p:strVal val="visible"/>
                                      </p:to>
                                    </p:set>
                                    <p:anim calcmode="lin" valueType="num">
                                      <p:cBhvr additive="base">
                                        <p:cTn id="19" dur="500" fill="hold"/>
                                        <p:tgtEl>
                                          <p:spTgt spid="6144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1443">
                                            <p:txEl>
                                              <p:pRg st="2" end="2"/>
                                            </p:txEl>
                                          </p:spTgt>
                                        </p:tgtEl>
                                        <p:attrNameLst>
                                          <p:attrName>style.visibility</p:attrName>
                                        </p:attrNameLst>
                                      </p:cBhvr>
                                      <p:to>
                                        <p:strVal val="visible"/>
                                      </p:to>
                                    </p:set>
                                    <p:anim calcmode="lin" valueType="num">
                                      <p:cBhvr additive="base">
                                        <p:cTn id="25" dur="500" fill="hold"/>
                                        <p:tgtEl>
                                          <p:spTgt spid="6144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4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2"/>
          <p:cNvSpPr>
            <a:spLocks noGrp="1" noChangeArrowheads="1"/>
          </p:cNvSpPr>
          <p:nvPr>
            <p:ph type="title"/>
          </p:nvPr>
        </p:nvSpPr>
        <p:spPr/>
        <p:txBody>
          <a:bodyPr/>
          <a:lstStyle/>
          <a:p>
            <a:pPr eaLnBrk="1" hangingPunct="1"/>
            <a:r>
              <a:rPr lang="en-US" smtClean="0"/>
              <a:t>UJI SIMULTAN/SEREMPAK</a:t>
            </a:r>
          </a:p>
        </p:txBody>
      </p:sp>
      <p:sp>
        <p:nvSpPr>
          <p:cNvPr id="29699" name="Rectangle 3"/>
          <p:cNvSpPr>
            <a:spLocks noGrp="1" noChangeArrowheads="1"/>
          </p:cNvSpPr>
          <p:nvPr>
            <p:ph type="body" idx="1"/>
          </p:nvPr>
        </p:nvSpPr>
        <p:spPr/>
        <p:txBody>
          <a:bodyPr/>
          <a:lstStyle/>
          <a:p>
            <a:pPr eaLnBrk="1" hangingPunct="1"/>
            <a:r>
              <a:rPr lang="en-US" smtClean="0"/>
              <a:t>Uji ini dilakukan dengan melihat </a:t>
            </a:r>
            <a:r>
              <a:rPr lang="en-US" i="1" smtClean="0"/>
              <a:t>goodness of fit </a:t>
            </a:r>
            <a:r>
              <a:rPr lang="en-US" smtClean="0"/>
              <a:t>dari model.</a:t>
            </a:r>
          </a:p>
          <a:p>
            <a:pPr eaLnBrk="1" hangingPunct="1"/>
            <a:r>
              <a:rPr lang="en-US" smtClean="0"/>
              <a:t>Ditentukan dengan sejumlah kriteria (lihat tabel Goodness of Fit</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122238"/>
            <a:ext cx="7543800" cy="1096962"/>
          </a:xfrm>
        </p:spPr>
        <p:txBody>
          <a:bodyPr/>
          <a:lstStyle/>
          <a:p>
            <a:pPr eaLnBrk="1" hangingPunct="1"/>
            <a:r>
              <a:rPr lang="en-US" sz="3200" smtClean="0"/>
              <a:t>Evaluasi Kriteria </a:t>
            </a:r>
            <a:r>
              <a:rPr lang="en-US" sz="3200" i="1" smtClean="0"/>
              <a:t>Goodness of Fit Model (Lee, Park, &amp; Ahn, 2001)</a:t>
            </a:r>
          </a:p>
        </p:txBody>
      </p:sp>
      <p:graphicFrame>
        <p:nvGraphicFramePr>
          <p:cNvPr id="48208" name="Group 80"/>
          <p:cNvGraphicFramePr>
            <a:graphicFrameLocks noGrp="1"/>
          </p:cNvGraphicFramePr>
          <p:nvPr>
            <p:ph idx="1"/>
          </p:nvPr>
        </p:nvGraphicFramePr>
        <p:xfrm>
          <a:off x="838200" y="1371600"/>
          <a:ext cx="7453313" cy="5516880"/>
        </p:xfrm>
        <a:graphic>
          <a:graphicData uri="http://schemas.openxmlformats.org/drawingml/2006/table">
            <a:tbl>
              <a:tblPr/>
              <a:tblGrid>
                <a:gridCol w="674688"/>
                <a:gridCol w="4887912"/>
                <a:gridCol w="1890713"/>
              </a:tblGrid>
              <a:tr h="609600">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1" i="0" u="none" strike="noStrike" cap="none" normalizeH="0" baseline="0" dirty="0" smtClean="0">
                          <a:ln>
                            <a:noFill/>
                          </a:ln>
                          <a:solidFill>
                            <a:schemeClr val="tx1"/>
                          </a:solidFill>
                          <a:effectLst/>
                          <a:latin typeface="Arial" charset="0"/>
                        </a:rPr>
                        <a:t>No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1" i="0" u="none" strike="noStrike" cap="none" normalizeH="0" baseline="0" smtClean="0">
                          <a:ln>
                            <a:noFill/>
                          </a:ln>
                          <a:solidFill>
                            <a:schemeClr val="tx1"/>
                          </a:solidFill>
                          <a:effectLst/>
                          <a:latin typeface="Arial" charset="0"/>
                        </a:rPr>
                        <a:t>Kriteria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1" i="0" u="none" strike="noStrike" cap="none" normalizeH="0" baseline="0" smtClean="0">
                          <a:ln>
                            <a:noFill/>
                          </a:ln>
                          <a:solidFill>
                            <a:schemeClr val="tx1"/>
                          </a:solidFill>
                          <a:effectLst/>
                          <a:latin typeface="Arial" charset="0"/>
                        </a:rPr>
                        <a:t>Nilai rekomendasi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a:txBody>
                    <a:bodyPr/>
                    <a:lstStyle/>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itchFamily="2" charset="2"/>
                        <a:buAutoNum type="arabicPeriod"/>
                        <a:tabLst/>
                      </a:pPr>
                      <a:r>
                        <a:rPr kumimoji="0" lang="en-US" sz="26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rPr>
                        <a:t>Chi-square (X</a:t>
                      </a:r>
                      <a:r>
                        <a:rPr kumimoji="0" lang="en-US" sz="2000" b="1" i="0" u="none" strike="noStrike" cap="none" normalizeH="0" baseline="32000" dirty="0" smtClean="0">
                          <a:ln>
                            <a:noFill/>
                          </a:ln>
                          <a:solidFill>
                            <a:schemeClr val="tx1"/>
                          </a:solidFill>
                          <a:effectLst/>
                          <a:latin typeface="Arial" charset="0"/>
                        </a:rPr>
                        <a:t>2</a:t>
                      </a:r>
                      <a:r>
                        <a:rPr kumimoji="0" lang="en-US" sz="2000" b="1" i="0" u="none" strike="noStrike" cap="none" normalizeH="0" baseline="0" dirty="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1" i="0" u="none" strike="noStrike" cap="none" normalizeH="0" baseline="0" smtClean="0">
                          <a:ln>
                            <a:noFill/>
                          </a:ln>
                          <a:solidFill>
                            <a:schemeClr val="tx1"/>
                          </a:solidFill>
                          <a:effectLst/>
                          <a:latin typeface="Arial" charset="0"/>
                          <a:cs typeface="Arial" charset="0"/>
                        </a:rPr>
                        <a:t>Diharapkan kecil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itchFamily="2" charset="2"/>
                        <a:buAutoNum type="arabicPeriod" startAt="2"/>
                        <a:tabLst/>
                      </a:pPr>
                      <a:r>
                        <a:rPr kumimoji="0" lang="en-US" sz="26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rPr>
                        <a:t>X</a:t>
                      </a:r>
                      <a:r>
                        <a:rPr kumimoji="0" lang="en-US" sz="2000" b="1" i="0" u="none" strike="noStrike" cap="none" normalizeH="0" baseline="32000" dirty="0" smtClean="0">
                          <a:ln>
                            <a:noFill/>
                          </a:ln>
                          <a:solidFill>
                            <a:schemeClr val="tx1"/>
                          </a:solidFill>
                          <a:effectLst/>
                          <a:latin typeface="Arial" charset="0"/>
                        </a:rPr>
                        <a:t>2</a:t>
                      </a:r>
                      <a:r>
                        <a:rPr kumimoji="0" lang="en-US" sz="2000" b="1" i="0" u="none" strike="noStrike" cap="none" normalizeH="0" baseline="0" dirty="0" smtClean="0">
                          <a:ln>
                            <a:noFill/>
                          </a:ln>
                          <a:solidFill>
                            <a:schemeClr val="tx1"/>
                          </a:solidFill>
                          <a:effectLst/>
                          <a:latin typeface="Arial" charset="0"/>
                        </a:rPr>
                        <a:t>- significance probability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1" i="0" u="none" strike="noStrike" cap="none" normalizeH="0" baseline="0" smtClean="0">
                          <a:ln>
                            <a:noFill/>
                          </a:ln>
                          <a:solidFill>
                            <a:schemeClr val="tx1"/>
                          </a:solidFill>
                          <a:effectLst/>
                          <a:latin typeface="Arial" charset="0"/>
                          <a:cs typeface="Arial" charset="0"/>
                        </a:rPr>
                        <a:t>≥ 0.05</a:t>
                      </a:r>
                      <a:r>
                        <a:rPr kumimoji="0" lang="en-US" sz="2600" b="0"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itchFamily="2" charset="2"/>
                        <a:buAutoNum type="arabicPeriod" startAt="3"/>
                        <a:tabLst/>
                      </a:pPr>
                      <a:r>
                        <a:rPr kumimoji="0" lang="en-US" sz="26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rPr>
                        <a:t>Relative X</a:t>
                      </a:r>
                      <a:r>
                        <a:rPr kumimoji="0" lang="en-US" sz="2000" b="1" i="0" u="none" strike="noStrike" cap="none" normalizeH="0" baseline="32000" dirty="0" smtClean="0">
                          <a:ln>
                            <a:noFill/>
                          </a:ln>
                          <a:solidFill>
                            <a:schemeClr val="tx1"/>
                          </a:solidFill>
                          <a:effectLst/>
                          <a:latin typeface="Arial" charset="0"/>
                        </a:rPr>
                        <a:t>2</a:t>
                      </a:r>
                      <a:r>
                        <a:rPr kumimoji="0" lang="en-US" sz="2000" b="1" i="0" u="none" strike="noStrike" cap="none" normalizeH="0" baseline="0" dirty="0" smtClean="0">
                          <a:ln>
                            <a:noFill/>
                          </a:ln>
                          <a:solidFill>
                            <a:schemeClr val="tx1"/>
                          </a:solidFill>
                          <a:effectLst/>
                          <a:latin typeface="Arial" charset="0"/>
                        </a:rPr>
                        <a:t> (CMIN/DF)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1" i="0" u="none" strike="noStrike" cap="none" normalizeH="0" baseline="0" smtClean="0">
                          <a:ln>
                            <a:noFill/>
                          </a:ln>
                          <a:solidFill>
                            <a:schemeClr val="tx1"/>
                          </a:solidFill>
                          <a:effectLst/>
                          <a:latin typeface="Arial" charset="0"/>
                          <a:cs typeface="Arial" charset="0"/>
                        </a:rPr>
                        <a:t>≤ 2.00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a:txBody>
                    <a:bodyPr/>
                    <a:lstStyle/>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itchFamily="2" charset="2"/>
                        <a:buAutoNum type="arabicPeriod" startAt="4"/>
                        <a:tabLst/>
                      </a:pPr>
                      <a:r>
                        <a:rPr kumimoji="0" lang="en-US" sz="26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1" i="0" u="none" strike="noStrike" cap="none" normalizeH="0" baseline="0" smtClean="0">
                          <a:ln>
                            <a:noFill/>
                          </a:ln>
                          <a:solidFill>
                            <a:schemeClr val="tx1"/>
                          </a:solidFill>
                          <a:effectLst/>
                          <a:latin typeface="Arial" charset="0"/>
                        </a:rPr>
                        <a:t>GFI (</a:t>
                      </a:r>
                      <a:r>
                        <a:rPr kumimoji="0" lang="en-US" sz="2000" b="1" i="1" u="none" strike="noStrike" cap="none" normalizeH="0" baseline="0" smtClean="0">
                          <a:ln>
                            <a:noFill/>
                          </a:ln>
                          <a:solidFill>
                            <a:schemeClr val="tx1"/>
                          </a:solidFill>
                          <a:effectLst/>
                          <a:latin typeface="Arial" charset="0"/>
                        </a:rPr>
                        <a:t>Goodness of Fit Index)</a:t>
                      </a:r>
                      <a:endParaRPr kumimoji="0" lang="en-US" sz="20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1" i="0" u="none" strike="noStrike" cap="none" normalizeH="0" baseline="0" smtClean="0">
                          <a:ln>
                            <a:noFill/>
                          </a:ln>
                          <a:solidFill>
                            <a:schemeClr val="tx1"/>
                          </a:solidFill>
                          <a:effectLst/>
                          <a:latin typeface="Arial" charset="0"/>
                          <a:cs typeface="Arial" charset="0"/>
                        </a:rPr>
                        <a:t>≥ 0.90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663">
                <a:tc>
                  <a:txBody>
                    <a:bodyPr/>
                    <a:lstStyle/>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itchFamily="2" charset="2"/>
                        <a:buAutoNum type="arabicPeriod" startAt="5"/>
                        <a:tabLst/>
                      </a:pPr>
                      <a:r>
                        <a:rPr kumimoji="0" lang="en-US" sz="26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charset="0"/>
                        </a:rPr>
                        <a:t>AGFI (Adjusted </a:t>
                      </a:r>
                      <a:r>
                        <a:rPr kumimoji="0" lang="en-US" sz="2000" b="1" i="1" u="none" strike="noStrike" cap="none" normalizeH="0" baseline="0" dirty="0" smtClean="0">
                          <a:ln>
                            <a:noFill/>
                          </a:ln>
                          <a:solidFill>
                            <a:schemeClr val="tx1"/>
                          </a:solidFill>
                          <a:effectLst/>
                          <a:latin typeface="Arial" charset="0"/>
                        </a:rPr>
                        <a:t>Goodness of Fit Index)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1" i="0" u="none" strike="noStrike" cap="none" normalizeH="0" baseline="0" smtClean="0">
                          <a:ln>
                            <a:noFill/>
                          </a:ln>
                          <a:solidFill>
                            <a:schemeClr val="tx1"/>
                          </a:solidFill>
                          <a:effectLst/>
                          <a:latin typeface="Arial" charset="0"/>
                          <a:cs typeface="Arial" charset="0"/>
                        </a:rPr>
                        <a:t>≥ 0.80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itchFamily="2" charset="2"/>
                        <a:buAutoNum type="arabicPeriod" startAt="6"/>
                        <a:tabLst/>
                      </a:pPr>
                      <a:r>
                        <a:rPr kumimoji="0" lang="en-US" sz="26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1" i="0" u="none" strike="noStrike" cap="none" normalizeH="0" baseline="0" smtClean="0">
                          <a:ln>
                            <a:noFill/>
                          </a:ln>
                          <a:solidFill>
                            <a:schemeClr val="tx1"/>
                          </a:solidFill>
                          <a:effectLst/>
                          <a:latin typeface="Arial" charset="0"/>
                        </a:rPr>
                        <a:t>Tucker-Lewis </a:t>
                      </a:r>
                      <a:r>
                        <a:rPr kumimoji="0" lang="en-US" sz="2000" b="1" i="1" u="none" strike="noStrike" cap="none" normalizeH="0" baseline="0" smtClean="0">
                          <a:ln>
                            <a:noFill/>
                          </a:ln>
                          <a:solidFill>
                            <a:schemeClr val="tx1"/>
                          </a:solidFill>
                          <a:effectLst/>
                          <a:latin typeface="Arial" charset="0"/>
                        </a:rPr>
                        <a:t>Index </a:t>
                      </a:r>
                      <a:r>
                        <a:rPr kumimoji="0" lang="en-US" sz="2000" b="1" i="0" u="none" strike="noStrike" cap="none" normalizeH="0" baseline="0" smtClean="0">
                          <a:ln>
                            <a:noFill/>
                          </a:ln>
                          <a:solidFill>
                            <a:schemeClr val="tx1"/>
                          </a:solidFill>
                          <a:effectLst/>
                          <a:latin typeface="Arial" charset="0"/>
                        </a:rPr>
                        <a:t>(TLI)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1" i="0" u="none" strike="noStrike" cap="none" normalizeH="0" baseline="0" smtClean="0">
                          <a:ln>
                            <a:noFill/>
                          </a:ln>
                          <a:solidFill>
                            <a:schemeClr val="tx1"/>
                          </a:solidFill>
                          <a:effectLst/>
                          <a:latin typeface="Arial" charset="0"/>
                          <a:cs typeface="Arial" charset="0"/>
                        </a:rPr>
                        <a:t>≥ 0.90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itchFamily="2" charset="2"/>
                        <a:buAutoNum type="arabicPeriod" startAt="7"/>
                        <a:tabLst/>
                      </a:pPr>
                      <a:r>
                        <a:rPr kumimoji="0" lang="en-US" sz="26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1" i="1" u="none" strike="noStrike" cap="none" normalizeH="0" baseline="0" smtClean="0">
                          <a:ln>
                            <a:noFill/>
                          </a:ln>
                          <a:solidFill>
                            <a:schemeClr val="tx1"/>
                          </a:solidFill>
                          <a:effectLst/>
                          <a:latin typeface="Arial" charset="0"/>
                        </a:rPr>
                        <a:t>Normed Fit Index</a:t>
                      </a:r>
                      <a:r>
                        <a:rPr kumimoji="0" lang="en-US" sz="2000" b="1" i="0" u="none" strike="noStrike" cap="none" normalizeH="0" baseline="0" smtClean="0">
                          <a:ln>
                            <a:noFill/>
                          </a:ln>
                          <a:solidFill>
                            <a:schemeClr val="tx1"/>
                          </a:solidFill>
                          <a:effectLst/>
                          <a:latin typeface="Arial" charset="0"/>
                        </a:rPr>
                        <a:t> (NFI)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1" i="0" u="none" strike="noStrike" cap="none" normalizeH="0" baseline="0" smtClean="0">
                          <a:ln>
                            <a:noFill/>
                          </a:ln>
                          <a:solidFill>
                            <a:schemeClr val="tx1"/>
                          </a:solidFill>
                          <a:effectLst/>
                          <a:latin typeface="Arial" charset="0"/>
                          <a:cs typeface="Arial" charset="0"/>
                        </a:rPr>
                        <a:t>≥ 0.90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a:txBody>
                    <a:bodyPr/>
                    <a:lstStyle/>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itchFamily="2" charset="2"/>
                        <a:buAutoNum type="arabicPeriod" startAt="8"/>
                        <a:tabLst/>
                      </a:pPr>
                      <a:r>
                        <a:rPr kumimoji="0" lang="en-US" sz="26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1" i="1" u="none" strike="noStrike" cap="none" normalizeH="0" baseline="0" smtClean="0">
                          <a:ln>
                            <a:noFill/>
                          </a:ln>
                          <a:solidFill>
                            <a:schemeClr val="tx1"/>
                          </a:solidFill>
                          <a:effectLst/>
                          <a:latin typeface="Arial" charset="0"/>
                        </a:rPr>
                        <a:t>Comparative Fit Index</a:t>
                      </a:r>
                      <a:r>
                        <a:rPr kumimoji="0" lang="en-US" sz="2000" b="1" i="0" u="none" strike="noStrike" cap="none" normalizeH="0" baseline="0" smtClean="0">
                          <a:ln>
                            <a:noFill/>
                          </a:ln>
                          <a:solidFill>
                            <a:schemeClr val="tx1"/>
                          </a:solidFill>
                          <a:effectLst/>
                          <a:latin typeface="Arial" charset="0"/>
                        </a:rPr>
                        <a:t> (CFI)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1" i="0" u="none" strike="noStrike" cap="none" normalizeH="0" baseline="0" smtClean="0">
                          <a:ln>
                            <a:noFill/>
                          </a:ln>
                          <a:solidFill>
                            <a:schemeClr val="tx1"/>
                          </a:solidFill>
                          <a:effectLst/>
                          <a:latin typeface="Arial" charset="0"/>
                          <a:cs typeface="Arial" charset="0"/>
                        </a:rPr>
                        <a:t>≥ 0.90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457200" marR="0" lvl="0" indent="-457200" algn="l" defTabSz="914400" rtl="0" eaLnBrk="1" fontAlgn="base" latinLnBrk="0" hangingPunct="1">
                        <a:lnSpc>
                          <a:spcPct val="100000"/>
                        </a:lnSpc>
                        <a:spcBef>
                          <a:spcPct val="20000"/>
                        </a:spcBef>
                        <a:spcAft>
                          <a:spcPct val="0"/>
                        </a:spcAft>
                        <a:buClr>
                          <a:schemeClr val="tx2"/>
                        </a:buClr>
                        <a:buSzPct val="70000"/>
                        <a:buFont typeface="Wingdings" pitchFamily="2" charset="2"/>
                        <a:buAutoNum type="arabicPeriod" startAt="9"/>
                        <a:tabLst/>
                      </a:pPr>
                      <a:r>
                        <a:rPr kumimoji="0" lang="en-US" sz="2600" b="1"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000" b="1" i="1" u="none" strike="noStrike" cap="none" normalizeH="0" baseline="0" smtClean="0">
                          <a:ln>
                            <a:noFill/>
                          </a:ln>
                          <a:solidFill>
                            <a:schemeClr val="tx1"/>
                          </a:solidFill>
                          <a:effectLst/>
                          <a:latin typeface="Arial" charset="0"/>
                        </a:rPr>
                        <a:t>Root Mean Square Error of Approximation</a:t>
                      </a:r>
                      <a:r>
                        <a:rPr kumimoji="0" lang="en-US" sz="2000" b="1" i="0" u="none" strike="noStrike" cap="none" normalizeH="0" baseline="0" smtClean="0">
                          <a:ln>
                            <a:noFill/>
                          </a:ln>
                          <a:solidFill>
                            <a:schemeClr val="tx1"/>
                          </a:solidFill>
                          <a:effectLst/>
                          <a:latin typeface="Arial" charset="0"/>
                        </a:rPr>
                        <a:t> (RMSEA)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r>
                        <a:rPr kumimoji="0" lang="en-US" sz="2600" b="1" i="0" u="none" strike="noStrike" cap="none" normalizeH="0" baseline="0" smtClean="0">
                          <a:ln>
                            <a:noFill/>
                          </a:ln>
                          <a:solidFill>
                            <a:schemeClr val="tx1"/>
                          </a:solidFill>
                          <a:effectLst/>
                          <a:latin typeface="Arial" charset="0"/>
                          <a:cs typeface="Arial" charset="0"/>
                        </a:rPr>
                        <a:t>≤ 0.08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Table Placeholder 2"/>
          <p:cNvSpPr>
            <a:spLocks noGrp="1"/>
          </p:cNvSpPr>
          <p:nvPr>
            <p:ph type="tbl" idx="1"/>
          </p:nvPr>
        </p:nvSpPr>
        <p:spPr/>
      </p:sp>
      <p:sp>
        <p:nvSpPr>
          <p:cNvPr id="4" name="Rectangle 3"/>
          <p:cNvSpPr/>
          <p:nvPr/>
        </p:nvSpPr>
        <p:spPr>
          <a:xfrm>
            <a:off x="1132600" y="2967335"/>
            <a:ext cx="6878806" cy="1754326"/>
          </a:xfrm>
          <a:prstGeom prst="rect">
            <a:avLst/>
          </a:prstGeom>
          <a:noFill/>
        </p:spPr>
        <p:txBody>
          <a:bodyPr wrap="none" lIns="91440" tIns="45720" rIns="91440" bIns="45720">
            <a:spAutoFit/>
          </a:bodyPr>
          <a:lstStyle/>
          <a:p>
            <a:pPr algn="ctr"/>
            <a:r>
              <a:rPr lang="id-ID" sz="5400" b="1" dirty="0" smtClean="0">
                <a:ln w="12700">
                  <a:solidFill>
                    <a:srgbClr val="FF66FF"/>
                  </a:solidFill>
                  <a:prstDash val="solid"/>
                </a:ln>
                <a:solidFill>
                  <a:schemeClr val="bg2">
                    <a:tint val="85000"/>
                    <a:satMod val="155000"/>
                  </a:schemeClr>
                </a:solidFill>
                <a:effectLst>
                  <a:outerShdw blurRad="41275" dist="20320" dir="1800000" algn="tl" rotWithShape="0">
                    <a:srgbClr val="000000">
                      <a:alpha val="40000"/>
                    </a:srgbClr>
                  </a:outerShdw>
                </a:effectLst>
              </a:rPr>
              <a:t>Terima kasih</a:t>
            </a:r>
          </a:p>
          <a:p>
            <a:pPr algn="ctr"/>
            <a:r>
              <a:rPr lang="id-ID" sz="5400" b="1" dirty="0" smtClean="0">
                <a:ln w="12700">
                  <a:solidFill>
                    <a:srgbClr val="FF66FF"/>
                  </a:solidFill>
                  <a:prstDash val="solid"/>
                </a:ln>
                <a:solidFill>
                  <a:schemeClr val="bg2">
                    <a:tint val="85000"/>
                    <a:satMod val="155000"/>
                  </a:schemeClr>
                </a:solidFill>
                <a:effectLst>
                  <a:outerShdw blurRad="41275" dist="20320" dir="1800000" algn="tl" rotWithShape="0">
                    <a:srgbClr val="000000">
                      <a:alpha val="40000"/>
                    </a:srgbClr>
                  </a:outerShdw>
                </a:effectLst>
              </a:rPr>
              <a:t>Semoga Bermanfaat</a:t>
            </a:r>
            <a:endParaRPr lang="en-US" sz="5400" b="1" dirty="0">
              <a:ln w="12700">
                <a:solidFill>
                  <a:srgbClr val="FF66FF"/>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126680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Lanj...</a:t>
            </a:r>
            <a:endParaRPr lang="id-ID" dirty="0"/>
          </a:p>
        </p:txBody>
      </p:sp>
      <p:sp>
        <p:nvSpPr>
          <p:cNvPr id="3" name="Content Placeholder 2"/>
          <p:cNvSpPr>
            <a:spLocks noGrp="1"/>
          </p:cNvSpPr>
          <p:nvPr>
            <p:ph idx="1"/>
          </p:nvPr>
        </p:nvSpPr>
        <p:spPr/>
        <p:txBody>
          <a:bodyPr/>
          <a:lstStyle/>
          <a:p>
            <a:r>
              <a:rPr lang="id-ID" dirty="0" smtClean="0"/>
              <a:t>SEM adalah teknik statistik multivariat yang merupakan kombinasi antara analisis faktor dan analisis regresi (korelasi), yang bertujuan untuk menguji hubungan antar variabel yang ada pada sebuah model, baik antar indikator dengan konstruknya, ataupun hubungan antar konstruk.(Singgih Santoso, 2011)</a:t>
            </a:r>
            <a:endParaRPr lang="id-ID"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457200"/>
            <a:ext cx="8229600" cy="838200"/>
          </a:xfrm>
        </p:spPr>
        <p:txBody>
          <a:bodyPr/>
          <a:lstStyle/>
          <a:p>
            <a:pPr eaLnBrk="1" hangingPunct="1"/>
            <a:r>
              <a:rPr lang="en-US" sz="3600" smtClean="0">
                <a:solidFill>
                  <a:srgbClr val="000099"/>
                </a:solidFill>
              </a:rPr>
              <a:t>Manfaat SEM</a:t>
            </a:r>
          </a:p>
        </p:txBody>
      </p:sp>
      <p:sp>
        <p:nvSpPr>
          <p:cNvPr id="9219" name="Rectangle 3"/>
          <p:cNvSpPr>
            <a:spLocks noGrp="1" noChangeArrowheads="1"/>
          </p:cNvSpPr>
          <p:nvPr>
            <p:ph type="body" idx="1"/>
          </p:nvPr>
        </p:nvSpPr>
        <p:spPr>
          <a:xfrm>
            <a:off x="457200" y="1447800"/>
            <a:ext cx="8229600" cy="4953000"/>
          </a:xfrm>
        </p:spPr>
        <p:txBody>
          <a:bodyPr/>
          <a:lstStyle/>
          <a:p>
            <a:pPr eaLnBrk="1" hangingPunct="1">
              <a:lnSpc>
                <a:spcPct val="80000"/>
              </a:lnSpc>
            </a:pPr>
            <a:r>
              <a:rPr lang="en-US" sz="2800" smtClean="0"/>
              <a:t>Teknik yang mengkombinasikan model jalur yang kompleks dengan variabel laten.</a:t>
            </a:r>
          </a:p>
          <a:p>
            <a:pPr eaLnBrk="1" hangingPunct="1">
              <a:lnSpc>
                <a:spcPct val="80000"/>
              </a:lnSpc>
            </a:pPr>
            <a:r>
              <a:rPr lang="en-US" sz="2800" smtClean="0"/>
              <a:t>Teknik yang mengkombinasikan analisis faktor dan analisis regresi berganda.</a:t>
            </a:r>
          </a:p>
          <a:p>
            <a:pPr eaLnBrk="1" hangingPunct="1">
              <a:lnSpc>
                <a:spcPct val="80000"/>
              </a:lnSpc>
            </a:pPr>
            <a:r>
              <a:rPr lang="en-US" sz="2800" smtClean="0"/>
              <a:t>Memungkinkan peneliti menjawab pertanyaan penelitian yang bersifat regresif maupun dimensional (mengukur dimensi sebuah konsep).</a:t>
            </a:r>
          </a:p>
          <a:p>
            <a:pPr eaLnBrk="1" hangingPunct="1">
              <a:lnSpc>
                <a:spcPct val="80000"/>
              </a:lnSpc>
            </a:pPr>
            <a:r>
              <a:rPr lang="en-US" sz="2800" smtClean="0"/>
              <a:t>Mampu mengukur hubungan antara </a:t>
            </a:r>
            <a:r>
              <a:rPr lang="en-US" sz="2800" i="1" smtClean="0"/>
              <a:t>unobservable constructs</a:t>
            </a:r>
            <a:r>
              <a:rPr lang="en-US" sz="2800" smtClean="0"/>
              <a:t> (variabel laten).</a:t>
            </a:r>
          </a:p>
          <a:p>
            <a:pPr eaLnBrk="1" hangingPunct="1">
              <a:lnSpc>
                <a:spcPct val="80000"/>
              </a:lnSpc>
            </a:pPr>
            <a:r>
              <a:rPr lang="en-US" sz="2800" smtClean="0"/>
              <a:t>Mampu menguji model dengan sejumlah hubungan ketergantungan. </a:t>
            </a:r>
          </a:p>
          <a:p>
            <a:pPr eaLnBrk="1" hangingPunct="1">
              <a:lnSpc>
                <a:spcPct val="80000"/>
              </a:lnSpc>
            </a:pPr>
            <a:endParaRPr lang="en-US" sz="28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457200"/>
            <a:ext cx="8229600" cy="838200"/>
          </a:xfrm>
        </p:spPr>
        <p:txBody>
          <a:bodyPr/>
          <a:lstStyle/>
          <a:p>
            <a:pPr eaLnBrk="1" hangingPunct="1"/>
            <a:r>
              <a:rPr lang="en-US" sz="3600" smtClean="0"/>
              <a:t>Karakteristik SEM</a:t>
            </a:r>
            <a:r>
              <a:rPr lang="en-US" smtClean="0"/>
              <a:t> </a:t>
            </a:r>
          </a:p>
        </p:txBody>
      </p:sp>
      <p:sp>
        <p:nvSpPr>
          <p:cNvPr id="10243" name="Rectangle 3"/>
          <p:cNvSpPr>
            <a:spLocks noGrp="1" noChangeArrowheads="1"/>
          </p:cNvSpPr>
          <p:nvPr>
            <p:ph type="body" idx="1"/>
          </p:nvPr>
        </p:nvSpPr>
        <p:spPr>
          <a:xfrm>
            <a:off x="457200" y="1447800"/>
            <a:ext cx="8229600" cy="4419600"/>
          </a:xfrm>
        </p:spPr>
        <p:txBody>
          <a:bodyPr/>
          <a:lstStyle/>
          <a:p>
            <a:pPr eaLnBrk="1" hangingPunct="1"/>
            <a:r>
              <a:rPr lang="en-US" smtClean="0"/>
              <a:t>Estimasi hubungan ketergantungan.</a:t>
            </a:r>
          </a:p>
          <a:p>
            <a:pPr eaLnBrk="1" hangingPunct="1"/>
            <a:r>
              <a:rPr lang="en-US" smtClean="0"/>
              <a:t>Kemampuan untuk menggambarkan konsep </a:t>
            </a:r>
            <a:r>
              <a:rPr lang="en-US" i="1" smtClean="0"/>
              <a:t>unobserved </a:t>
            </a:r>
            <a:r>
              <a:rPr lang="en-US" smtClean="0"/>
              <a:t>dalam hubungan tersebut.</a:t>
            </a:r>
          </a:p>
          <a:p>
            <a:pPr eaLnBrk="1" hangingPunct="1"/>
            <a:r>
              <a:rPr lang="en-US" smtClean="0"/>
              <a:t>Menghitung </a:t>
            </a:r>
            <a:r>
              <a:rPr lang="en-US" i="1" smtClean="0"/>
              <a:t>measurement error </a:t>
            </a:r>
            <a:r>
              <a:rPr lang="en-US" smtClean="0"/>
              <a:t>dalam proses estimasi.</a:t>
            </a:r>
          </a:p>
          <a:p>
            <a:pPr eaLnBrk="1" hangingPunct="1"/>
            <a:r>
              <a:rPr lang="en-US" smtClean="0"/>
              <a:t>Menyajikan konsep teoritis</a:t>
            </a:r>
          </a:p>
          <a:p>
            <a:pPr algn="r" eaLnBrk="1" hangingPunct="1">
              <a:buFont typeface="Wingdings" pitchFamily="2" charset="2"/>
              <a:buNone/>
            </a:pPr>
            <a:r>
              <a:rPr lang="en-US" smtClean="0"/>
              <a:t>(Purwanto, 2003)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600" i="1" smtClean="0"/>
              <a:t>Software </a:t>
            </a:r>
            <a:r>
              <a:rPr lang="en-US" sz="3600" smtClean="0"/>
              <a:t>statistik untuk analisis SEM:</a:t>
            </a:r>
            <a:r>
              <a:rPr lang="en-US" sz="4000" smtClean="0"/>
              <a:t> </a:t>
            </a:r>
            <a:r>
              <a:rPr lang="en-US" sz="4000" i="1" smtClean="0"/>
              <a:t> </a:t>
            </a:r>
            <a:br>
              <a:rPr lang="en-US" sz="4000" i="1" smtClean="0"/>
            </a:br>
            <a:endParaRPr lang="en-US" sz="4000" i="1" smtClean="0"/>
          </a:p>
        </p:txBody>
      </p:sp>
      <p:sp>
        <p:nvSpPr>
          <p:cNvPr id="11267" name="Rectangle 3"/>
          <p:cNvSpPr>
            <a:spLocks noGrp="1" noChangeArrowheads="1"/>
          </p:cNvSpPr>
          <p:nvPr>
            <p:ph type="body" idx="1"/>
          </p:nvPr>
        </p:nvSpPr>
        <p:spPr/>
        <p:txBody>
          <a:bodyPr/>
          <a:lstStyle/>
          <a:p>
            <a:pPr eaLnBrk="1" hangingPunct="1"/>
            <a:r>
              <a:rPr lang="en-US" smtClean="0"/>
              <a:t>LISREL (</a:t>
            </a:r>
            <a:r>
              <a:rPr lang="en-US" i="1" u="sng" smtClean="0"/>
              <a:t>LI</a:t>
            </a:r>
            <a:r>
              <a:rPr lang="en-US" i="1" smtClean="0"/>
              <a:t>near </a:t>
            </a:r>
            <a:r>
              <a:rPr lang="en-US" i="1" u="sng" smtClean="0"/>
              <a:t>S</a:t>
            </a:r>
            <a:r>
              <a:rPr lang="en-US" i="1" smtClean="0"/>
              <a:t>tructural </a:t>
            </a:r>
            <a:r>
              <a:rPr lang="en-US" i="1" u="sng" smtClean="0"/>
              <a:t>REL</a:t>
            </a:r>
            <a:r>
              <a:rPr lang="en-US" i="1" smtClean="0"/>
              <a:t>ations</a:t>
            </a:r>
            <a:r>
              <a:rPr lang="en-US" smtClean="0"/>
              <a:t>)</a:t>
            </a:r>
          </a:p>
          <a:p>
            <a:pPr eaLnBrk="1" hangingPunct="1"/>
            <a:r>
              <a:rPr lang="en-US" smtClean="0"/>
              <a:t>EQS</a:t>
            </a:r>
          </a:p>
          <a:p>
            <a:pPr eaLnBrk="1" hangingPunct="1"/>
            <a:r>
              <a:rPr lang="en-US" smtClean="0"/>
              <a:t>AMOS (</a:t>
            </a:r>
            <a:r>
              <a:rPr lang="en-US" i="1" u="sng" smtClean="0"/>
              <a:t>A</a:t>
            </a:r>
            <a:r>
              <a:rPr lang="en-US" i="1" smtClean="0"/>
              <a:t>nalysis of </a:t>
            </a:r>
            <a:r>
              <a:rPr lang="en-US" i="1" u="sng" smtClean="0"/>
              <a:t>MO</a:t>
            </a:r>
            <a:r>
              <a:rPr lang="en-US" i="1" smtClean="0"/>
              <a:t>ment </a:t>
            </a:r>
            <a:r>
              <a:rPr lang="en-US" i="1" u="sng" smtClean="0"/>
              <a:t>S</a:t>
            </a:r>
            <a:r>
              <a:rPr lang="en-US" i="1" smtClean="0"/>
              <a:t>tructures</a:t>
            </a:r>
            <a:r>
              <a:rPr lang="en-US" smtClean="0"/>
              <a:t>)</a:t>
            </a:r>
          </a:p>
          <a:p>
            <a:pPr eaLnBrk="1" hangingPunct="1"/>
            <a:r>
              <a:rPr lang="en-US" smtClean="0"/>
              <a:t>Dll.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457200"/>
            <a:ext cx="8229600" cy="914400"/>
          </a:xfrm>
        </p:spPr>
        <p:txBody>
          <a:bodyPr/>
          <a:lstStyle/>
          <a:p>
            <a:pPr eaLnBrk="1" hangingPunct="1"/>
            <a:r>
              <a:rPr lang="en-US" smtClean="0"/>
              <a:t>Variabel Laten</a:t>
            </a:r>
          </a:p>
        </p:txBody>
      </p:sp>
      <p:sp>
        <p:nvSpPr>
          <p:cNvPr id="12291" name="Rectangle 3"/>
          <p:cNvSpPr>
            <a:spLocks noGrp="1" noChangeArrowheads="1"/>
          </p:cNvSpPr>
          <p:nvPr>
            <p:ph type="body" idx="1"/>
          </p:nvPr>
        </p:nvSpPr>
        <p:spPr>
          <a:xfrm>
            <a:off x="304800" y="1524000"/>
            <a:ext cx="8534400" cy="5334000"/>
          </a:xfrm>
        </p:spPr>
        <p:txBody>
          <a:bodyPr/>
          <a:lstStyle/>
          <a:p>
            <a:pPr eaLnBrk="1" hangingPunct="1"/>
            <a:r>
              <a:rPr lang="en-US" dirty="0" err="1" smtClean="0"/>
              <a:t>Disebut</a:t>
            </a:r>
            <a:r>
              <a:rPr lang="en-US" dirty="0" smtClean="0"/>
              <a:t> </a:t>
            </a:r>
            <a:r>
              <a:rPr lang="en-US" dirty="0" err="1" smtClean="0"/>
              <a:t>juga</a:t>
            </a:r>
            <a:r>
              <a:rPr lang="en-US" dirty="0" smtClean="0"/>
              <a:t> </a:t>
            </a:r>
            <a:r>
              <a:rPr lang="en-US" dirty="0" err="1" smtClean="0"/>
              <a:t>faktor</a:t>
            </a:r>
            <a:r>
              <a:rPr lang="en-US" dirty="0" smtClean="0"/>
              <a:t> </a:t>
            </a:r>
            <a:r>
              <a:rPr lang="en-US" dirty="0" err="1" smtClean="0"/>
              <a:t>atau</a:t>
            </a:r>
            <a:r>
              <a:rPr lang="en-US" dirty="0" smtClean="0"/>
              <a:t> </a:t>
            </a:r>
            <a:r>
              <a:rPr lang="en-US" i="1" dirty="0" smtClean="0"/>
              <a:t>unobserved variables </a:t>
            </a:r>
            <a:r>
              <a:rPr lang="en-US" dirty="0" err="1" smtClean="0"/>
              <a:t>atau</a:t>
            </a:r>
            <a:r>
              <a:rPr lang="en-US" dirty="0" smtClean="0"/>
              <a:t> </a:t>
            </a:r>
            <a:r>
              <a:rPr lang="en-US" i="1" dirty="0" smtClean="0"/>
              <a:t>construct. </a:t>
            </a:r>
          </a:p>
          <a:p>
            <a:pPr eaLnBrk="1" hangingPunct="1"/>
            <a:r>
              <a:rPr lang="en-US" dirty="0" err="1" smtClean="0"/>
              <a:t>Variabel</a:t>
            </a:r>
            <a:r>
              <a:rPr lang="en-US" dirty="0" smtClean="0"/>
              <a:t> yang </a:t>
            </a:r>
            <a:r>
              <a:rPr lang="en-US" dirty="0" err="1" smtClean="0"/>
              <a:t>tidak</a:t>
            </a:r>
            <a:r>
              <a:rPr lang="en-US" dirty="0" smtClean="0"/>
              <a:t> </a:t>
            </a:r>
            <a:r>
              <a:rPr lang="en-US" dirty="0" err="1" smtClean="0"/>
              <a:t>dapat</a:t>
            </a:r>
            <a:r>
              <a:rPr lang="en-US" dirty="0" smtClean="0"/>
              <a:t> </a:t>
            </a:r>
            <a:r>
              <a:rPr lang="en-US" dirty="0" err="1" smtClean="0"/>
              <a:t>diukur</a:t>
            </a:r>
            <a:r>
              <a:rPr lang="en-US" dirty="0" smtClean="0"/>
              <a:t> </a:t>
            </a:r>
            <a:r>
              <a:rPr lang="en-US" dirty="0" err="1" smtClean="0"/>
              <a:t>secara</a:t>
            </a:r>
            <a:r>
              <a:rPr lang="en-US" dirty="0" smtClean="0"/>
              <a:t> </a:t>
            </a:r>
            <a:r>
              <a:rPr lang="en-US" dirty="0" err="1" smtClean="0"/>
              <a:t>langsung</a:t>
            </a:r>
            <a:r>
              <a:rPr lang="en-US" dirty="0" smtClean="0"/>
              <a:t>. (</a:t>
            </a:r>
            <a:r>
              <a:rPr lang="en-US" dirty="0" err="1" smtClean="0"/>
              <a:t>Purwanto</a:t>
            </a:r>
            <a:r>
              <a:rPr lang="en-US" dirty="0" smtClean="0"/>
              <a:t>, 2003)</a:t>
            </a:r>
          </a:p>
          <a:p>
            <a:pPr eaLnBrk="1" hangingPunct="1"/>
            <a:r>
              <a:rPr lang="en-US" dirty="0" err="1" smtClean="0"/>
              <a:t>Variabel</a:t>
            </a:r>
            <a:r>
              <a:rPr lang="en-US" dirty="0" smtClean="0"/>
              <a:t> yang </a:t>
            </a:r>
            <a:r>
              <a:rPr lang="en-US" dirty="0" err="1" smtClean="0"/>
              <a:t>dibentuk</a:t>
            </a:r>
            <a:r>
              <a:rPr lang="en-US" dirty="0" smtClean="0"/>
              <a:t> </a:t>
            </a:r>
            <a:r>
              <a:rPr lang="en-US" dirty="0" err="1" smtClean="0"/>
              <a:t>melalui</a:t>
            </a:r>
            <a:r>
              <a:rPr lang="en-US" dirty="0" smtClean="0"/>
              <a:t> </a:t>
            </a:r>
            <a:r>
              <a:rPr lang="en-US" dirty="0" err="1" smtClean="0"/>
              <a:t>indikator-indikator</a:t>
            </a:r>
            <a:r>
              <a:rPr lang="en-US" dirty="0" smtClean="0"/>
              <a:t> yang </a:t>
            </a:r>
            <a:r>
              <a:rPr lang="en-US" dirty="0" err="1" smtClean="0"/>
              <a:t>diamati</a:t>
            </a:r>
            <a:r>
              <a:rPr lang="en-US" dirty="0" smtClean="0"/>
              <a:t> </a:t>
            </a:r>
            <a:r>
              <a:rPr lang="en-US" dirty="0" err="1" smtClean="0"/>
              <a:t>dalam</a:t>
            </a:r>
            <a:r>
              <a:rPr lang="en-US" dirty="0" smtClean="0"/>
              <a:t> </a:t>
            </a:r>
            <a:r>
              <a:rPr lang="en-US" dirty="0" err="1" smtClean="0"/>
              <a:t>dunia</a:t>
            </a:r>
            <a:r>
              <a:rPr lang="en-US" dirty="0" smtClean="0"/>
              <a:t> </a:t>
            </a:r>
            <a:r>
              <a:rPr lang="en-US" dirty="0" err="1" smtClean="0"/>
              <a:t>nyata</a:t>
            </a:r>
            <a:r>
              <a:rPr lang="en-US" dirty="0" smtClean="0"/>
              <a:t>.(Ferdinand, 2002)</a:t>
            </a:r>
            <a:endParaRPr lang="id-ID" dirty="0" smtClean="0"/>
          </a:p>
          <a:p>
            <a:pPr eaLnBrk="1" hangingPunct="1"/>
            <a:r>
              <a:rPr lang="id-ID" dirty="0" smtClean="0"/>
              <a:t>Contoh variabel laten adalah minat berperilaku, kepemimpinan, motivasi, dll</a:t>
            </a: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457200"/>
            <a:ext cx="8229600" cy="1066800"/>
          </a:xfrm>
        </p:spPr>
        <p:txBody>
          <a:bodyPr/>
          <a:lstStyle/>
          <a:p>
            <a:pPr eaLnBrk="1" hangingPunct="1"/>
            <a:r>
              <a:rPr lang="en-US" sz="3600" smtClean="0">
                <a:solidFill>
                  <a:srgbClr val="000099"/>
                </a:solidFill>
              </a:rPr>
              <a:t>Variabel Terukur (</a:t>
            </a:r>
            <a:r>
              <a:rPr lang="en-US" sz="3600" i="1" smtClean="0">
                <a:solidFill>
                  <a:srgbClr val="000099"/>
                </a:solidFill>
              </a:rPr>
              <a:t>Measured Variables</a:t>
            </a:r>
            <a:r>
              <a:rPr lang="en-US" sz="3600" smtClean="0"/>
              <a:t>)</a:t>
            </a:r>
          </a:p>
        </p:txBody>
      </p:sp>
      <p:sp>
        <p:nvSpPr>
          <p:cNvPr id="13315" name="Rectangle 3"/>
          <p:cNvSpPr>
            <a:spLocks noGrp="1" noChangeArrowheads="1"/>
          </p:cNvSpPr>
          <p:nvPr>
            <p:ph type="body" idx="1"/>
          </p:nvPr>
        </p:nvSpPr>
        <p:spPr/>
        <p:txBody>
          <a:bodyPr/>
          <a:lstStyle/>
          <a:p>
            <a:pPr eaLnBrk="1" hangingPunct="1"/>
            <a:r>
              <a:rPr lang="en-US" dirty="0" err="1" smtClean="0"/>
              <a:t>Disebut</a:t>
            </a:r>
            <a:r>
              <a:rPr lang="en-US" dirty="0" smtClean="0"/>
              <a:t> </a:t>
            </a:r>
            <a:r>
              <a:rPr lang="en-US" dirty="0" err="1" smtClean="0"/>
              <a:t>juga</a:t>
            </a:r>
            <a:r>
              <a:rPr lang="en-US" dirty="0" smtClean="0"/>
              <a:t> </a:t>
            </a:r>
            <a:r>
              <a:rPr lang="en-US" i="1" dirty="0" smtClean="0"/>
              <a:t>observed variables, indicator variables </a:t>
            </a:r>
            <a:r>
              <a:rPr lang="en-US" dirty="0" err="1" smtClean="0"/>
              <a:t>atau</a:t>
            </a:r>
            <a:r>
              <a:rPr lang="en-US" dirty="0" smtClean="0"/>
              <a:t> </a:t>
            </a:r>
            <a:r>
              <a:rPr lang="en-US" i="1" dirty="0" smtClean="0"/>
              <a:t>manifest variables.</a:t>
            </a:r>
          </a:p>
          <a:p>
            <a:pPr eaLnBrk="1" hangingPunct="1"/>
            <a:r>
              <a:rPr lang="en-US" dirty="0" err="1" smtClean="0"/>
              <a:t>Variabel</a:t>
            </a:r>
            <a:r>
              <a:rPr lang="en-US" dirty="0" smtClean="0"/>
              <a:t> yang </a:t>
            </a:r>
            <a:r>
              <a:rPr lang="en-US" dirty="0" err="1" smtClean="0"/>
              <a:t>datanya</a:t>
            </a:r>
            <a:r>
              <a:rPr lang="en-US" dirty="0" smtClean="0"/>
              <a:t> </a:t>
            </a:r>
            <a:r>
              <a:rPr lang="en-US" dirty="0" err="1" smtClean="0"/>
              <a:t>dikumpulkan</a:t>
            </a:r>
            <a:r>
              <a:rPr lang="en-US" dirty="0" smtClean="0"/>
              <a:t> </a:t>
            </a:r>
            <a:r>
              <a:rPr lang="en-US" dirty="0" err="1" smtClean="0"/>
              <a:t>dari</a:t>
            </a:r>
            <a:r>
              <a:rPr lang="en-US" dirty="0" smtClean="0"/>
              <a:t> </a:t>
            </a:r>
            <a:r>
              <a:rPr lang="en-US" dirty="0" err="1" smtClean="0"/>
              <a:t>responden</a:t>
            </a:r>
            <a:r>
              <a:rPr lang="en-US" dirty="0" smtClean="0"/>
              <a:t> </a:t>
            </a:r>
            <a:r>
              <a:rPr lang="en-US" dirty="0" err="1" smtClean="0"/>
              <a:t>melalui</a:t>
            </a:r>
            <a:r>
              <a:rPr lang="en-US" dirty="0" smtClean="0"/>
              <a:t> </a:t>
            </a:r>
            <a:r>
              <a:rPr lang="en-US" dirty="0" err="1" smtClean="0"/>
              <a:t>penelitian</a:t>
            </a:r>
            <a:r>
              <a:rPr lang="en-US" dirty="0" smtClean="0"/>
              <a:t> </a:t>
            </a:r>
            <a:r>
              <a:rPr lang="en-US" dirty="0" err="1" smtClean="0"/>
              <a:t>lapangan</a:t>
            </a:r>
            <a:r>
              <a:rPr lang="en-US" dirty="0" smtClean="0"/>
              <a:t>.</a:t>
            </a:r>
            <a:endParaRPr lang="id-ID" dirty="0" smtClean="0"/>
          </a:p>
          <a:p>
            <a:pPr eaLnBrk="1" hangingPunct="1"/>
            <a:r>
              <a:rPr lang="id-ID" dirty="0" smtClean="0"/>
              <a:t>Variabel yang dapat diukur secara langsung.  Misalnya:  gaji pegawai, berat badan, skor TOEFL, dll</a:t>
            </a: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Observed </a:t>
            </a:r>
            <a:r>
              <a:rPr lang="en-US" smtClean="0">
                <a:latin typeface="Curlz MT" pitchFamily="82" charset="0"/>
              </a:rPr>
              <a:t>or</a:t>
            </a:r>
            <a:r>
              <a:rPr lang="en-US" smtClean="0"/>
              <a:t> Unobserved ????</a:t>
            </a:r>
          </a:p>
        </p:txBody>
      </p:sp>
      <p:sp>
        <p:nvSpPr>
          <p:cNvPr id="14339" name="Content Placeholder 2"/>
          <p:cNvSpPr>
            <a:spLocks noGrp="1"/>
          </p:cNvSpPr>
          <p:nvPr>
            <p:ph idx="1"/>
          </p:nvPr>
        </p:nvSpPr>
        <p:spPr>
          <a:xfrm>
            <a:off x="457200" y="1981200"/>
            <a:ext cx="8229600" cy="4572000"/>
          </a:xfrm>
        </p:spPr>
        <p:txBody>
          <a:bodyPr/>
          <a:lstStyle/>
          <a:p>
            <a:r>
              <a:rPr lang="en-US" dirty="0" smtClean="0"/>
              <a:t>Volume </a:t>
            </a:r>
            <a:r>
              <a:rPr lang="en-US" dirty="0" err="1" smtClean="0"/>
              <a:t>penjualan</a:t>
            </a:r>
            <a:r>
              <a:rPr lang="en-US" dirty="0" smtClean="0"/>
              <a:t> (</a:t>
            </a:r>
            <a:r>
              <a:rPr lang="en-US" dirty="0" err="1" smtClean="0"/>
              <a:t>dalam</a:t>
            </a:r>
            <a:r>
              <a:rPr lang="en-US" dirty="0" smtClean="0"/>
              <a:t> unit)</a:t>
            </a:r>
          </a:p>
          <a:p>
            <a:r>
              <a:rPr lang="en-US" dirty="0" smtClean="0"/>
              <a:t>Volume </a:t>
            </a:r>
            <a:r>
              <a:rPr lang="en-US" dirty="0" err="1" smtClean="0"/>
              <a:t>penjualan</a:t>
            </a:r>
            <a:r>
              <a:rPr lang="en-US" dirty="0" smtClean="0"/>
              <a:t> (</a:t>
            </a:r>
            <a:r>
              <a:rPr lang="en-US" dirty="0" err="1" smtClean="0"/>
              <a:t>dalam</a:t>
            </a:r>
            <a:r>
              <a:rPr lang="en-US" dirty="0" smtClean="0"/>
              <a:t> rupiah)</a:t>
            </a:r>
          </a:p>
          <a:p>
            <a:r>
              <a:rPr lang="en-US" dirty="0" err="1" smtClean="0"/>
              <a:t>Motivasi</a:t>
            </a:r>
            <a:r>
              <a:rPr lang="en-US" dirty="0" smtClean="0"/>
              <a:t> </a:t>
            </a:r>
          </a:p>
          <a:p>
            <a:r>
              <a:rPr lang="en-US" dirty="0" err="1" smtClean="0"/>
              <a:t>Loyalitas</a:t>
            </a:r>
            <a:r>
              <a:rPr lang="en-US" dirty="0" smtClean="0"/>
              <a:t> </a:t>
            </a:r>
            <a:r>
              <a:rPr lang="en-US" dirty="0" err="1" smtClean="0"/>
              <a:t>Konsumen</a:t>
            </a:r>
            <a:endParaRPr lang="en-US" dirty="0" smtClean="0"/>
          </a:p>
          <a:p>
            <a:r>
              <a:rPr lang="en-US" dirty="0" err="1" smtClean="0"/>
              <a:t>Harga</a:t>
            </a:r>
            <a:endParaRPr lang="en-US" dirty="0" smtClean="0"/>
          </a:p>
          <a:p>
            <a:r>
              <a:rPr lang="en-US" dirty="0" err="1" smtClean="0"/>
              <a:t>Skor</a:t>
            </a:r>
            <a:r>
              <a:rPr lang="en-US" dirty="0" smtClean="0"/>
              <a:t> IQ</a:t>
            </a:r>
          </a:p>
          <a:p>
            <a:r>
              <a:rPr lang="en-US" dirty="0" err="1" smtClean="0"/>
              <a:t>Efektivitas</a:t>
            </a:r>
            <a:r>
              <a:rPr lang="en-US" dirty="0" smtClean="0"/>
              <a:t> SI</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fade">
                                      <p:cBhvr>
                                        <p:cTn id="7" dur="1000"/>
                                        <p:tgtEl>
                                          <p:spTgt spid="14339">
                                            <p:txEl>
                                              <p:pRg st="0" end="0"/>
                                            </p:txEl>
                                          </p:spTgt>
                                        </p:tgtEl>
                                      </p:cBhvr>
                                    </p:animEffect>
                                    <p:anim calcmode="lin" valueType="num">
                                      <p:cBhvr>
                                        <p:cTn id="8" dur="10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33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4339">
                                            <p:txEl>
                                              <p:pRg st="1" end="1"/>
                                            </p:txEl>
                                          </p:spTgt>
                                        </p:tgtEl>
                                        <p:attrNameLst>
                                          <p:attrName>style.visibility</p:attrName>
                                        </p:attrNameLst>
                                      </p:cBhvr>
                                      <p:to>
                                        <p:strVal val="visible"/>
                                      </p:to>
                                    </p:set>
                                    <p:animEffect transition="in" filter="fade">
                                      <p:cBhvr>
                                        <p:cTn id="14" dur="1000"/>
                                        <p:tgtEl>
                                          <p:spTgt spid="14339">
                                            <p:txEl>
                                              <p:pRg st="1" end="1"/>
                                            </p:txEl>
                                          </p:spTgt>
                                        </p:tgtEl>
                                      </p:cBhvr>
                                    </p:animEffect>
                                    <p:anim calcmode="lin" valueType="num">
                                      <p:cBhvr>
                                        <p:cTn id="15" dur="1000" fill="hold"/>
                                        <p:tgtEl>
                                          <p:spTgt spid="1433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33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339">
                                            <p:txEl>
                                              <p:pRg st="2" end="2"/>
                                            </p:txEl>
                                          </p:spTgt>
                                        </p:tgtEl>
                                        <p:attrNameLst>
                                          <p:attrName>style.visibility</p:attrName>
                                        </p:attrNameLst>
                                      </p:cBhvr>
                                      <p:to>
                                        <p:strVal val="visible"/>
                                      </p:to>
                                    </p:set>
                                    <p:animEffect transition="in" filter="fade">
                                      <p:cBhvr>
                                        <p:cTn id="21" dur="1000"/>
                                        <p:tgtEl>
                                          <p:spTgt spid="14339">
                                            <p:txEl>
                                              <p:pRg st="2" end="2"/>
                                            </p:txEl>
                                          </p:spTgt>
                                        </p:tgtEl>
                                      </p:cBhvr>
                                    </p:animEffect>
                                    <p:anim calcmode="lin" valueType="num">
                                      <p:cBhvr>
                                        <p:cTn id="22" dur="10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33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4339">
                                            <p:txEl>
                                              <p:pRg st="3" end="3"/>
                                            </p:txEl>
                                          </p:spTgt>
                                        </p:tgtEl>
                                        <p:attrNameLst>
                                          <p:attrName>style.visibility</p:attrName>
                                        </p:attrNameLst>
                                      </p:cBhvr>
                                      <p:to>
                                        <p:strVal val="visible"/>
                                      </p:to>
                                    </p:set>
                                    <p:animEffect transition="in" filter="fade">
                                      <p:cBhvr>
                                        <p:cTn id="28" dur="1000"/>
                                        <p:tgtEl>
                                          <p:spTgt spid="14339">
                                            <p:txEl>
                                              <p:pRg st="3" end="3"/>
                                            </p:txEl>
                                          </p:spTgt>
                                        </p:tgtEl>
                                      </p:cBhvr>
                                    </p:animEffect>
                                    <p:anim calcmode="lin" valueType="num">
                                      <p:cBhvr>
                                        <p:cTn id="29" dur="10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433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4339">
                                            <p:txEl>
                                              <p:pRg st="4" end="4"/>
                                            </p:txEl>
                                          </p:spTgt>
                                        </p:tgtEl>
                                        <p:attrNameLst>
                                          <p:attrName>style.visibility</p:attrName>
                                        </p:attrNameLst>
                                      </p:cBhvr>
                                      <p:to>
                                        <p:strVal val="visible"/>
                                      </p:to>
                                    </p:set>
                                    <p:animEffect transition="in" filter="fade">
                                      <p:cBhvr>
                                        <p:cTn id="35" dur="1000"/>
                                        <p:tgtEl>
                                          <p:spTgt spid="14339">
                                            <p:txEl>
                                              <p:pRg st="4" end="4"/>
                                            </p:txEl>
                                          </p:spTgt>
                                        </p:tgtEl>
                                      </p:cBhvr>
                                    </p:animEffect>
                                    <p:anim calcmode="lin" valueType="num">
                                      <p:cBhvr>
                                        <p:cTn id="36" dur="1000" fill="hold"/>
                                        <p:tgtEl>
                                          <p:spTgt spid="1433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433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4339">
                                            <p:txEl>
                                              <p:pRg st="5" end="5"/>
                                            </p:txEl>
                                          </p:spTgt>
                                        </p:tgtEl>
                                        <p:attrNameLst>
                                          <p:attrName>style.visibility</p:attrName>
                                        </p:attrNameLst>
                                      </p:cBhvr>
                                      <p:to>
                                        <p:strVal val="visible"/>
                                      </p:to>
                                    </p:set>
                                    <p:animEffect transition="in" filter="fade">
                                      <p:cBhvr>
                                        <p:cTn id="42" dur="1000"/>
                                        <p:tgtEl>
                                          <p:spTgt spid="14339">
                                            <p:txEl>
                                              <p:pRg st="5" end="5"/>
                                            </p:txEl>
                                          </p:spTgt>
                                        </p:tgtEl>
                                      </p:cBhvr>
                                    </p:animEffect>
                                    <p:anim calcmode="lin" valueType="num">
                                      <p:cBhvr>
                                        <p:cTn id="43" dur="1000" fill="hold"/>
                                        <p:tgtEl>
                                          <p:spTgt spid="14339">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1433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4339">
                                            <p:txEl>
                                              <p:pRg st="6" end="6"/>
                                            </p:txEl>
                                          </p:spTgt>
                                        </p:tgtEl>
                                        <p:attrNameLst>
                                          <p:attrName>style.visibility</p:attrName>
                                        </p:attrNameLst>
                                      </p:cBhvr>
                                      <p:to>
                                        <p:strVal val="visible"/>
                                      </p:to>
                                    </p:set>
                                    <p:animEffect transition="in" filter="fade">
                                      <p:cBhvr>
                                        <p:cTn id="49" dur="1000"/>
                                        <p:tgtEl>
                                          <p:spTgt spid="14339">
                                            <p:txEl>
                                              <p:pRg st="6" end="6"/>
                                            </p:txEl>
                                          </p:spTgt>
                                        </p:tgtEl>
                                      </p:cBhvr>
                                    </p:animEffect>
                                    <p:anim calcmode="lin" valueType="num">
                                      <p:cBhvr>
                                        <p:cTn id="50" dur="1000" fill="hold"/>
                                        <p:tgtEl>
                                          <p:spTgt spid="14339">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1433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1257</TotalTime>
  <Words>1274</Words>
  <Application>Microsoft Office PowerPoint</Application>
  <PresentationFormat>On-screen Show (4:3)</PresentationFormat>
  <Paragraphs>176</Paragraphs>
  <Slides>29</Slides>
  <Notes>1</Notes>
  <HiddenSlides>0</HiddenSlides>
  <MMClips>0</MMClips>
  <ScaleCrop>false</ScaleCrop>
  <HeadingPairs>
    <vt:vector size="4" baseType="variant">
      <vt:variant>
        <vt:lpstr>Theme</vt:lpstr>
      </vt:variant>
      <vt:variant>
        <vt:i4>3</vt:i4>
      </vt:variant>
      <vt:variant>
        <vt:lpstr>Slide Titles</vt:lpstr>
      </vt:variant>
      <vt:variant>
        <vt:i4>29</vt:i4>
      </vt:variant>
    </vt:vector>
  </HeadingPairs>
  <TitlesOfParts>
    <vt:vector size="32" baseType="lpstr">
      <vt:lpstr>Pixel</vt:lpstr>
      <vt:lpstr>Network</vt:lpstr>
      <vt:lpstr>Capsules</vt:lpstr>
      <vt:lpstr>Pengantar SEM</vt:lpstr>
      <vt:lpstr>SEM Structural Equation Modeling</vt:lpstr>
      <vt:lpstr>Lanj...</vt:lpstr>
      <vt:lpstr>Manfaat SEM</vt:lpstr>
      <vt:lpstr>Karakteristik SEM </vt:lpstr>
      <vt:lpstr>Software statistik untuk analisis SEM:   </vt:lpstr>
      <vt:lpstr>Variabel Laten</vt:lpstr>
      <vt:lpstr>Variabel Terukur (Measured Variables)</vt:lpstr>
      <vt:lpstr>Observed or Unobserved ????</vt:lpstr>
      <vt:lpstr>PowerPoint Presentation</vt:lpstr>
      <vt:lpstr>Model Pengukuran (Measurement Model/  Confirmatory Factor Analysis Model)</vt:lpstr>
      <vt:lpstr>Variabel Eksogen-Endogen</vt:lpstr>
      <vt:lpstr>Proses SEM terdiri dari dua tahap: 1.  Validasi terhadap model pengukuran. 2.  Pengujian terhadap model struktural</vt:lpstr>
      <vt:lpstr>Perbedaan Model Pengukuran dan Model Struktural</vt:lpstr>
      <vt:lpstr>Model Struktural</vt:lpstr>
      <vt:lpstr>Model Pengukuran</vt:lpstr>
      <vt:lpstr>ASUMSI-ASUMSI SEM</vt:lpstr>
      <vt:lpstr>Lanj Asumsi SEM…</vt:lpstr>
      <vt:lpstr>Lanj Asumsi SEM…</vt:lpstr>
      <vt:lpstr>PowerPoint Presentation</vt:lpstr>
      <vt:lpstr>Lanj Asumsi SEM…</vt:lpstr>
      <vt:lpstr>Uji Validitas dan Uji Reliabilitas</vt:lpstr>
      <vt:lpstr>Uji Reliabilitas</vt:lpstr>
      <vt:lpstr>Uji Reliabilitas</vt:lpstr>
      <vt:lpstr>UJI HIPOTESIS dalam REGRESI </vt:lpstr>
      <vt:lpstr>  UJI PARSIAL</vt:lpstr>
      <vt:lpstr>UJI SIMULTAN/SEREMPAK</vt:lpstr>
      <vt:lpstr>Evaluasi Kriteria Goodness of Fit Model (Lee, Park, &amp; Ahn, 2001)</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Pengantar SEM</dc:title>
  <dc:creator>User</dc:creator>
  <cp:lastModifiedBy>B_Fauziah</cp:lastModifiedBy>
  <cp:revision>57</cp:revision>
  <dcterms:created xsi:type="dcterms:W3CDTF">2006-01-13T07:42:49Z</dcterms:created>
  <dcterms:modified xsi:type="dcterms:W3CDTF">2015-01-31T02:54:48Z</dcterms:modified>
</cp:coreProperties>
</file>