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2" r:id="rId4"/>
    <p:sldId id="264" r:id="rId5"/>
    <p:sldId id="259" r:id="rId6"/>
    <p:sldId id="260" r:id="rId7"/>
    <p:sldId id="267" r:id="rId8"/>
    <p:sldId id="266" r:id="rId9"/>
    <p:sldId id="269" r:id="rId10"/>
    <p:sldId id="270" r:id="rId11"/>
    <p:sldId id="271" r:id="rId12"/>
    <p:sldId id="273" r:id="rId13"/>
    <p:sldId id="290" r:id="rId14"/>
    <p:sldId id="291" r:id="rId15"/>
    <p:sldId id="294" r:id="rId16"/>
    <p:sldId id="28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2219B6-21EF-4EA4-BC2A-3A65DE5115B0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BDD03-A742-4D12-A320-789E534264A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164351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BDD03-A742-4D12-A320-789E534264A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2BDD03-A742-4D12-A320-789E534264A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3219450"/>
          </a:xfrm>
          <a:blipFill>
            <a:blip r:embed="rId2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GAMBARAN KADAR TRANSFORMING GROWTH FACTOR β1 (TGF-β1) PADA PENDERITA GINJAL KRONIK TERMINAL (PGKT)  DI YOGYAKARTA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962400"/>
            <a:ext cx="8763000" cy="1828800"/>
          </a:xfrm>
          <a:blipFill>
            <a:blip r:embed="rId3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dr. </a:t>
            </a:r>
            <a:r>
              <a:rPr lang="en-US" b="1" dirty="0" err="1" smtClean="0">
                <a:solidFill>
                  <a:schemeClr val="tx1"/>
                </a:solidFill>
              </a:rPr>
              <a:t>Titiek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Hidayati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M.Kes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dr. </a:t>
            </a:r>
            <a:r>
              <a:rPr lang="en-US" b="1" dirty="0" err="1" smtClean="0">
                <a:solidFill>
                  <a:schemeClr val="tx1"/>
                </a:solidFill>
              </a:rPr>
              <a:t>Ardi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Pramono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Sp.An</a:t>
            </a:r>
            <a:r>
              <a:rPr lang="en-US" b="1" dirty="0" smtClean="0">
                <a:solidFill>
                  <a:schemeClr val="tx1"/>
                </a:solidFill>
              </a:rPr>
              <a:t>., </a:t>
            </a:r>
            <a:r>
              <a:rPr lang="en-US" b="1" dirty="0" err="1" smtClean="0">
                <a:solidFill>
                  <a:schemeClr val="tx1"/>
                </a:solidFill>
              </a:rPr>
              <a:t>M.Kes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FKIK PRODI PENDIDIKAN DOKTER UMY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klinis</a:t>
            </a:r>
            <a:r>
              <a:rPr lang="en-US" dirty="0" smtClean="0"/>
              <a:t> </a:t>
            </a:r>
            <a:r>
              <a:rPr lang="en-US" dirty="0" err="1" smtClean="0"/>
              <a:t>responden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295400" y="1447800"/>
          <a:ext cx="6553199" cy="4648200"/>
        </p:xfrm>
        <a:graphic>
          <a:graphicData uri="http://schemas.openxmlformats.org/drawingml/2006/table">
            <a:tbl>
              <a:tblPr/>
              <a:tblGrid>
                <a:gridCol w="368868"/>
                <a:gridCol w="1857140"/>
                <a:gridCol w="1590691"/>
                <a:gridCol w="1728316"/>
                <a:gridCol w="1008184"/>
              </a:tblGrid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No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Kondisi responden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Kasus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Kontrol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>
                          <a:latin typeface="Times New Roman"/>
                        </a:rPr>
                        <a:t>Nilai</a:t>
                      </a:r>
                      <a:r>
                        <a:rPr lang="en-US" sz="1000" dirty="0">
                          <a:latin typeface="Times New Roman"/>
                        </a:rPr>
                        <a:t> 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Umur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48.34 ± 11.15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48.18 ± 11.32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0.962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Berat badan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57.23 ± 8.06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57.62 ±  9.01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0.787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Tinggi badan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160.40 ± 3.76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160.55 ± 4.63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0.837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Indek massa tubuh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22.21 ± 2.79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22.33 ± 3.27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0.809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Times New Roman"/>
                        </a:rPr>
                        <a:t>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Kadar hemoglobin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8.24 ± 1.46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12.93 ± 1.81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Angka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eritrosit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</a:rPr>
                        <a:t>2.89 ± 0.56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900">
                          <a:solidFill>
                            <a:srgbClr val="000000"/>
                          </a:solidFill>
                          <a:latin typeface="Arial"/>
                        </a:rPr>
                        <a:t>4.58 ± 0.58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Angka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lang="en-US" sz="10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lekosit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7.08± 2.06 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9.24 ±  3.21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Angka trombosit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242.26 ± 65.23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249.33 ± 68.17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latin typeface="Times New Roman"/>
                        </a:rPr>
                        <a:t>0.533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Kadar hematokrit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23.54 ± 2.90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38.73  ± 5.62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Kadar gula darah sewaktu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120.87 ± 23.22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107.72 ± 13.87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7350">
                <a:tc>
                  <a:txBody>
                    <a:bodyPr/>
                    <a:lstStyle/>
                    <a:p>
                      <a:r>
                        <a:rPr lang="en-US" sz="1000">
                          <a:latin typeface="Times New Roman"/>
                        </a:rPr>
                        <a:t>11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Kadar trigliserida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>
                          <a:solidFill>
                            <a:srgbClr val="000000"/>
                          </a:solidFill>
                          <a:latin typeface="Times New Roman"/>
                        </a:rPr>
                        <a:t>118.46 ± 56.18</a:t>
                      </a:r>
                      <a:endParaRPr lang="en-US" sz="100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115.63 ± 38.18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000" dirty="0">
                          <a:solidFill>
                            <a:srgbClr val="000000"/>
                          </a:solidFill>
                          <a:latin typeface="Times New Roman"/>
                        </a:rPr>
                        <a:t>0.742</a:t>
                      </a:r>
                      <a:endParaRPr lang="en-US" sz="1000" dirty="0">
                        <a:latin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Hasil</a:t>
            </a:r>
            <a:r>
              <a:rPr lang="en-US" dirty="0" smtClean="0"/>
              <a:t> </a:t>
            </a:r>
            <a:r>
              <a:rPr lang="en-US" dirty="0" err="1" smtClean="0"/>
              <a:t>Pemriksaan</a:t>
            </a:r>
            <a:r>
              <a:rPr lang="en-US" dirty="0" smtClean="0"/>
              <a:t> Kadar TGF-1, </a:t>
            </a:r>
            <a:r>
              <a:rPr lang="en-US" dirty="0" err="1" smtClean="0"/>
              <a:t>Kotinin</a:t>
            </a:r>
            <a:r>
              <a:rPr lang="en-US" dirty="0" smtClean="0"/>
              <a:t>, </a:t>
            </a:r>
            <a:r>
              <a:rPr lang="en-US" dirty="0" err="1" smtClean="0"/>
              <a:t>ureum</a:t>
            </a:r>
            <a:r>
              <a:rPr lang="en-US" dirty="0" smtClean="0"/>
              <a:t>, </a:t>
            </a:r>
            <a:r>
              <a:rPr lang="en-US" dirty="0" err="1" smtClean="0"/>
              <a:t>kreatinin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GFR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676400"/>
          <a:ext cx="8991601" cy="3291840"/>
        </p:xfrm>
        <a:graphic>
          <a:graphicData uri="http://schemas.openxmlformats.org/drawingml/2006/table">
            <a:tbl>
              <a:tblPr/>
              <a:tblGrid>
                <a:gridCol w="609600"/>
                <a:gridCol w="2354017"/>
                <a:gridCol w="1832199"/>
                <a:gridCol w="1599498"/>
                <a:gridCol w="756061"/>
                <a:gridCol w="920113"/>
                <a:gridCol w="920113"/>
              </a:tblGrid>
              <a:tr h="411480">
                <a:tc rowSpan="2">
                  <a:txBody>
                    <a:bodyPr/>
                    <a:lstStyle/>
                    <a:p>
                      <a:r>
                        <a:rPr lang="en-US" sz="1800" dirty="0">
                          <a:latin typeface="Times New Roman"/>
                        </a:rPr>
                        <a:t>No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 dirty="0" err="1">
                          <a:latin typeface="Times New Roman"/>
                        </a:rPr>
                        <a:t>Kondisi</a:t>
                      </a:r>
                      <a:r>
                        <a:rPr lang="en-US" sz="1800" dirty="0">
                          <a:latin typeface="Times New Roman"/>
                        </a:rPr>
                        <a:t> </a:t>
                      </a:r>
                      <a:r>
                        <a:rPr lang="en-US" sz="1800" dirty="0" err="1">
                          <a:latin typeface="Times New Roman"/>
                        </a:rPr>
                        <a:t>laboratorium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 dirty="0" err="1">
                          <a:latin typeface="Times New Roman"/>
                        </a:rPr>
                        <a:t>Kasus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Kontrol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Nilai p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>
                          <a:latin typeface="Times New Roman"/>
                        </a:rPr>
                        <a:t>CI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14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Bawah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Atas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1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Kadar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ureum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155.76 ± 42.81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21.65 ± 7.82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122.21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145.99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2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Kadar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kreatinin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8.83 ± 2.97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0.75 ± 0.24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7.26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8.89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2960">
                <a:tc>
                  <a:txBody>
                    <a:bodyPr/>
                    <a:lstStyle/>
                    <a:p>
                      <a:r>
                        <a:rPr lang="en-US" sz="1800">
                          <a:latin typeface="Times New Roman"/>
                        </a:rPr>
                        <a:t>3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Glomerular filtration rate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5.81 ± 2.97</a:t>
                      </a: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104.89 ± 20.05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-103.02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-95.13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>
                          <a:latin typeface="Times New Roman"/>
                        </a:rPr>
                        <a:t>4</a:t>
                      </a: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Kadar nikotin 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69.19  ± 32.09</a:t>
                      </a: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10.08 ± 2.85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50.25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67.97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1480"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/>
                        </a:rPr>
                        <a:t>5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Kadar </a:t>
                      </a:r>
                      <a:r>
                        <a:rPr lang="en-US" sz="1800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TGFβ</a:t>
                      </a:r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C00000"/>
                          </a:solidFill>
                          <a:latin typeface="Times New Roman"/>
                        </a:rPr>
                        <a:t>23.26 ± 6.97</a:t>
                      </a: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29.90 ± 9.60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solidFill>
                            <a:srgbClr val="000000"/>
                          </a:solidFill>
                          <a:latin typeface="Times New Roman"/>
                        </a:rPr>
                        <a:t>0.000</a:t>
                      </a:r>
                      <a:endParaRPr lang="en-US" sz="1800">
                        <a:latin typeface="Times New Roman"/>
                      </a:endParaRPr>
                    </a:p>
                  </a:txBody>
                  <a:tcPr marL="65282" marR="6528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-9.29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rgbClr val="000000"/>
                          </a:solidFill>
                          <a:latin typeface="Times New Roman"/>
                        </a:rPr>
                        <a:t>-3.99</a:t>
                      </a:r>
                      <a:endParaRPr lang="en-US" sz="1800" dirty="0">
                        <a:latin typeface="Times New Roman"/>
                      </a:endParaRPr>
                    </a:p>
                  </a:txBody>
                  <a:tcPr marL="65282" marR="6528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ight Arrow 4"/>
          <p:cNvSpPr/>
          <p:nvPr/>
        </p:nvSpPr>
        <p:spPr>
          <a:xfrm rot="16200000">
            <a:off x="2933700" y="5219700"/>
            <a:ext cx="13716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67201" y="5257800"/>
            <a:ext cx="4495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Kelompok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kasus</a:t>
            </a:r>
            <a:r>
              <a:rPr lang="en-US" sz="2000" b="1" dirty="0" smtClean="0">
                <a:solidFill>
                  <a:srgbClr val="C00000"/>
                </a:solidFill>
              </a:rPr>
              <a:t>/ PGKT: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Kadar TGF </a:t>
            </a:r>
            <a:r>
              <a:rPr lang="en-US" sz="2000" b="1" dirty="0" err="1" smtClean="0">
                <a:solidFill>
                  <a:srgbClr val="C00000"/>
                </a:solidFill>
              </a:rPr>
              <a:t>lebih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rendah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daripada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kontrol</a:t>
            </a:r>
            <a:r>
              <a:rPr lang="en-US" sz="2000" b="1" dirty="0" smtClean="0">
                <a:solidFill>
                  <a:srgbClr val="C00000"/>
                </a:solidFill>
              </a:rPr>
              <a:t>/non PGKT, </a:t>
            </a:r>
            <a:r>
              <a:rPr lang="en-US" sz="2000" b="1" dirty="0" err="1" smtClean="0">
                <a:solidFill>
                  <a:srgbClr val="C00000"/>
                </a:solidFill>
              </a:rPr>
              <a:t>dan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bermakna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secara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  <a:r>
              <a:rPr lang="en-US" sz="2000" b="1" dirty="0" err="1" smtClean="0">
                <a:solidFill>
                  <a:srgbClr val="C00000"/>
                </a:solidFill>
              </a:rPr>
              <a:t>statistik</a:t>
            </a:r>
            <a:r>
              <a:rPr lang="en-US" sz="2000" b="1" dirty="0" smtClean="0">
                <a:solidFill>
                  <a:srgbClr val="C00000"/>
                </a:solidFill>
              </a:rPr>
              <a:t> (p&lt;0.05)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Analisis</a:t>
            </a:r>
            <a:r>
              <a:rPr lang="en-US" dirty="0" smtClean="0"/>
              <a:t> </a:t>
            </a:r>
            <a:r>
              <a:rPr lang="en-US" dirty="0" err="1" smtClean="0"/>
              <a:t>bivariat</a:t>
            </a:r>
            <a:r>
              <a:rPr lang="en-US" dirty="0" smtClean="0"/>
              <a:t>: </a:t>
            </a:r>
            <a:r>
              <a:rPr lang="en-US" dirty="0" err="1" smtClean="0"/>
              <a:t>kondisi</a:t>
            </a:r>
            <a:r>
              <a:rPr lang="en-US" dirty="0" smtClean="0"/>
              <a:t> </a:t>
            </a:r>
            <a:r>
              <a:rPr lang="en-US" dirty="0" err="1" smtClean="0"/>
              <a:t>premorbid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kejadian</a:t>
            </a:r>
            <a:r>
              <a:rPr lang="en-US" dirty="0" smtClean="0"/>
              <a:t> GGKT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28600" y="1143000"/>
          <a:ext cx="8686798" cy="4724397"/>
        </p:xfrm>
        <a:graphic>
          <a:graphicData uri="http://schemas.openxmlformats.org/drawingml/2006/table">
            <a:tbl>
              <a:tblPr/>
              <a:tblGrid>
                <a:gridCol w="1127261"/>
                <a:gridCol w="1197052"/>
                <a:gridCol w="1197052"/>
                <a:gridCol w="1192634"/>
                <a:gridCol w="1113125"/>
                <a:gridCol w="1826057"/>
                <a:gridCol w="1033617"/>
              </a:tblGrid>
              <a:tr h="524933">
                <a:tc grid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latin typeface="Times New Roman"/>
                          <a:ea typeface="MS Mincho"/>
                        </a:rPr>
                        <a:t>Riwayat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Kasus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Kontrol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Total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OR;CI;95%</a:t>
                      </a:r>
                      <a:endParaRPr lang="en-US" sz="1600" b="1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Nilai p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9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DM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Ya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21 (91.3%)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2(8.7%)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23 (100%)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34 (7.58 – 153.48)</a:t>
                      </a:r>
                      <a:endParaRPr lang="en-US" sz="1600" b="1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0,000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Tidak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32 (23.5%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104 (76.5%)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136(100%)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49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Hipertensi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Ya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37(62.7%)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22(37.3%)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59 (100%)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8 (4,17  - 18,71)</a:t>
                      </a:r>
                      <a:endParaRPr lang="en-US" sz="1600" b="1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0,000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Tidak 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16(16.0%)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84(84.0%)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100 (100%)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49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Hiperkolesterol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Ya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18(58%)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13(42%)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31(100)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3 (1,6 – 8,29)</a:t>
                      </a:r>
                      <a:endParaRPr lang="en-US" sz="1600" b="1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0,001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Tidak 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35(27%)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93(73%)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128(100%)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4933">
                <a:tc row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Keluarga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GGKT 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Ya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4(80%)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1(20%)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5 (100%)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8 (0.93– 78.71)</a:t>
                      </a:r>
                      <a:endParaRPr lang="en-US" sz="1600" b="1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0,043</a:t>
                      </a:r>
                      <a:endParaRPr lang="en-US" sz="16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49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Tidak 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49(31.8%)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105(68.2%)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154 (100%)</a:t>
                      </a:r>
                      <a:endParaRPr lang="en-US" sz="1600"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solidFill>
                          <a:srgbClr val="000000"/>
                        </a:solidFill>
                        <a:latin typeface="Times New Roman"/>
                        <a:ea typeface="MS Mincho"/>
                      </a:endParaRPr>
                    </a:p>
                  </a:txBody>
                  <a:tcPr marL="19050" marR="1905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6096000"/>
            <a:ext cx="861473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chemeClr val="bg1"/>
                </a:solidFill>
              </a:rPr>
              <a:t>Riwayat</a:t>
            </a:r>
            <a:r>
              <a:rPr lang="en-US" b="1" dirty="0" smtClean="0">
                <a:solidFill>
                  <a:schemeClr val="bg1"/>
                </a:solidFill>
              </a:rPr>
              <a:t> DM, </a:t>
            </a:r>
            <a:r>
              <a:rPr lang="en-US" b="1" dirty="0" err="1" smtClean="0">
                <a:solidFill>
                  <a:schemeClr val="bg1"/>
                </a:solidFill>
              </a:rPr>
              <a:t>hipertensi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err="1" smtClean="0">
                <a:solidFill>
                  <a:schemeClr val="bg1"/>
                </a:solidFill>
              </a:rPr>
              <a:t>hiperkholesterolemia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riwayat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keluarga</a:t>
            </a:r>
            <a:r>
              <a:rPr lang="en-US" b="1" dirty="0" smtClean="0">
                <a:solidFill>
                  <a:schemeClr val="bg1"/>
                </a:solidFill>
              </a:rPr>
              <a:t> GGKT </a:t>
            </a:r>
            <a:r>
              <a:rPr lang="en-US" b="1" dirty="0" err="1" smtClean="0">
                <a:solidFill>
                  <a:schemeClr val="bg1"/>
                </a:solidFill>
              </a:rPr>
              <a:t>tingkatkan</a:t>
            </a:r>
            <a:r>
              <a:rPr lang="en-US" b="1" dirty="0" smtClean="0">
                <a:solidFill>
                  <a:schemeClr val="bg1"/>
                </a:solidFill>
              </a:rPr>
              <a:t> OR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KADAR TGF PD KELOMPOK UMUR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447800"/>
          <a:ext cx="8001000" cy="3657598"/>
        </p:xfrm>
        <a:graphic>
          <a:graphicData uri="http://schemas.openxmlformats.org/drawingml/2006/table">
            <a:tbl>
              <a:tblPr/>
              <a:tblGrid>
                <a:gridCol w="1961030"/>
                <a:gridCol w="1961030"/>
                <a:gridCol w="2039470"/>
                <a:gridCol w="2039470"/>
              </a:tblGrid>
              <a:tr h="522514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Kelompok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Umur</a:t>
                      </a:r>
                      <a:endParaRPr lang="en-US" sz="14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Kadar TGF-b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251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Kasus 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Kontrol</a:t>
                      </a:r>
                      <a:endParaRPr lang="en-US" sz="14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51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16-30 Tahun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22.96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6.33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43.02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11.20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36.75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13.66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51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31-45 Tahun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19.41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8.23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36.42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7.21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30.75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11.03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51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46-60 Tahun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22.00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10.44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40.95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9.67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34.55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13.37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51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&gt; 60 Tahun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20.08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3.82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39.94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10.78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33.32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13.10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2514"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Total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21.07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8.68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39.73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9.52</a:t>
                      </a:r>
                      <a:endParaRPr lang="en-US" sz="140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ts val="16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33.51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Times New Roman"/>
                          <a:ea typeface="MS Mincho"/>
                        </a:rPr>
                        <a:t>±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</a:rPr>
                        <a:t>12.77</a:t>
                      </a:r>
                      <a:endParaRPr lang="en-US" sz="1400" dirty="0">
                        <a:latin typeface="Times New Roman"/>
                        <a:ea typeface="MS Mincho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2362200" y="5334000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Kelompok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kasus</a:t>
            </a:r>
            <a:r>
              <a:rPr lang="en-US" b="1" dirty="0" smtClean="0">
                <a:solidFill>
                  <a:srgbClr val="C00000"/>
                </a:solidFill>
              </a:rPr>
              <a:t>/ PGKT: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Rata </a:t>
            </a:r>
            <a:r>
              <a:rPr lang="en-US" b="1" dirty="0" err="1" smtClean="0">
                <a:solidFill>
                  <a:srgbClr val="C00000"/>
                </a:solidFill>
              </a:rPr>
              <a:t>rata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kadar</a:t>
            </a:r>
            <a:r>
              <a:rPr lang="en-US" b="1" dirty="0" smtClean="0">
                <a:solidFill>
                  <a:srgbClr val="C00000"/>
                </a:solidFill>
              </a:rPr>
              <a:t> TGF </a:t>
            </a:r>
            <a:r>
              <a:rPr lang="en-US" b="1" dirty="0" err="1" smtClean="0">
                <a:solidFill>
                  <a:srgbClr val="C00000"/>
                </a:solidFill>
              </a:rPr>
              <a:t>lebih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rendah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daripada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kontrol</a:t>
            </a:r>
            <a:r>
              <a:rPr lang="en-US" b="1" dirty="0" smtClean="0">
                <a:solidFill>
                  <a:srgbClr val="C00000"/>
                </a:solidFill>
              </a:rPr>
              <a:t>/non PGKT, </a:t>
            </a:r>
            <a:r>
              <a:rPr lang="en-US" b="1" dirty="0" err="1" smtClean="0">
                <a:solidFill>
                  <a:srgbClr val="C00000"/>
                </a:solidFill>
              </a:rPr>
              <a:t>pada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semua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kelompok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umur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KADAR TGF DAN JENIS KELAMIN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1905000"/>
          <a:ext cx="5867399" cy="3124200"/>
        </p:xfrm>
        <a:graphic>
          <a:graphicData uri="http://schemas.openxmlformats.org/drawingml/2006/table">
            <a:tbl>
              <a:tblPr/>
              <a:tblGrid>
                <a:gridCol w="1282753"/>
                <a:gridCol w="1381588"/>
                <a:gridCol w="1601529"/>
                <a:gridCol w="1601529"/>
              </a:tblGrid>
              <a:tr h="624840">
                <a:tc rowSpan="2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Jenis kelamin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Kadar TGF-b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6248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Kasus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Kontrol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Laki-laki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18.844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8.31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38.837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9.45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32.172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13.10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Perempuan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25.391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7.91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41.474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9.56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36.113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11.78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24840"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Total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21.067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8.68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39.732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9.52</a:t>
                      </a:r>
                      <a:endParaRPr lang="en-US" sz="1400" b="1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600"/>
                        </a:lnSpc>
                        <a:spcAft>
                          <a:spcPts val="0"/>
                        </a:spcAft>
                      </a:pP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33.511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MS Mincho"/>
                          <a:cs typeface="Times New Roman"/>
                        </a:rPr>
                        <a:t>±</a:t>
                      </a:r>
                      <a:r>
                        <a:rPr lang="en-US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12.77</a:t>
                      </a:r>
                      <a:endParaRPr lang="en-US" sz="1400" b="1" dirty="0">
                        <a:solidFill>
                          <a:schemeClr val="tx1"/>
                        </a:solidFill>
                        <a:latin typeface="Times New Roman"/>
                        <a:ea typeface="MS Mincho"/>
                        <a:cs typeface="Times New Roman"/>
                      </a:endParaRPr>
                    </a:p>
                  </a:txBody>
                  <a:tcPr marL="19050" marR="19050" marT="19050" marB="1905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Rectangle 5"/>
          <p:cNvSpPr/>
          <p:nvPr/>
        </p:nvSpPr>
        <p:spPr>
          <a:xfrm>
            <a:off x="2362200" y="53340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Kelompok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kasus</a:t>
            </a:r>
            <a:r>
              <a:rPr lang="en-US" b="1" dirty="0" smtClean="0">
                <a:solidFill>
                  <a:srgbClr val="C00000"/>
                </a:solidFill>
              </a:rPr>
              <a:t>/ PGKT: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Rata </a:t>
            </a:r>
            <a:r>
              <a:rPr lang="en-US" b="1" dirty="0" err="1" smtClean="0">
                <a:solidFill>
                  <a:srgbClr val="C00000"/>
                </a:solidFill>
              </a:rPr>
              <a:t>rata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kadar</a:t>
            </a:r>
            <a:r>
              <a:rPr lang="en-US" b="1" dirty="0" smtClean="0">
                <a:solidFill>
                  <a:srgbClr val="C00000"/>
                </a:solidFill>
              </a:rPr>
              <a:t> TGF </a:t>
            </a:r>
            <a:r>
              <a:rPr lang="en-US" b="1" dirty="0" err="1" smtClean="0">
                <a:solidFill>
                  <a:srgbClr val="C00000"/>
                </a:solidFill>
              </a:rPr>
              <a:t>lebih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rendah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daripada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kontrol</a:t>
            </a:r>
            <a:r>
              <a:rPr lang="en-US" b="1" dirty="0" smtClean="0">
                <a:solidFill>
                  <a:srgbClr val="C00000"/>
                </a:solidFill>
              </a:rPr>
              <a:t>/non PGKT, </a:t>
            </a:r>
            <a:r>
              <a:rPr lang="en-US" b="1" dirty="0" err="1" smtClean="0">
                <a:solidFill>
                  <a:srgbClr val="C00000"/>
                </a:solidFill>
              </a:rPr>
              <a:t>pada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semua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kelompok</a:t>
            </a:r>
            <a:r>
              <a:rPr lang="en-US" b="1" dirty="0" smtClean="0">
                <a:solidFill>
                  <a:srgbClr val="C00000"/>
                </a:solidFill>
              </a:rPr>
              <a:t>  </a:t>
            </a:r>
            <a:r>
              <a:rPr lang="en-US" b="1" dirty="0" err="1" smtClean="0">
                <a:solidFill>
                  <a:srgbClr val="C00000"/>
                </a:solidFill>
              </a:rPr>
              <a:t>jenis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kelamin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/>
              <a:t>KESIMPULAN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Rata </a:t>
            </a:r>
            <a:r>
              <a:rPr lang="en-US" b="1" dirty="0" err="1" smtClean="0">
                <a:solidFill>
                  <a:schemeClr val="bg1"/>
                </a:solidFill>
              </a:rPr>
              <a:t>rata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kadar</a:t>
            </a:r>
            <a:r>
              <a:rPr lang="en-US" b="1" dirty="0" smtClean="0">
                <a:solidFill>
                  <a:schemeClr val="bg1"/>
                </a:solidFill>
              </a:rPr>
              <a:t> TGF </a:t>
            </a:r>
            <a:r>
              <a:rPr lang="en-US" b="1" dirty="0" err="1" smtClean="0">
                <a:solidFill>
                  <a:schemeClr val="bg1"/>
                </a:solidFill>
              </a:rPr>
              <a:t>lebih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rendah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pada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kelompok</a:t>
            </a:r>
            <a:r>
              <a:rPr lang="en-US" b="1" dirty="0" smtClean="0">
                <a:solidFill>
                  <a:schemeClr val="bg1"/>
                </a:solidFill>
              </a:rPr>
              <a:t> PGKT </a:t>
            </a:r>
            <a:r>
              <a:rPr lang="en-US" b="1" dirty="0" err="1" smtClean="0">
                <a:solidFill>
                  <a:schemeClr val="bg1"/>
                </a:solidFill>
              </a:rPr>
              <a:t>daripada</a:t>
            </a:r>
            <a:r>
              <a:rPr lang="en-US" b="1" dirty="0" smtClean="0">
                <a:solidFill>
                  <a:schemeClr val="bg1"/>
                </a:solidFill>
              </a:rPr>
              <a:t> non PGKT, </a:t>
            </a:r>
            <a:r>
              <a:rPr lang="en-US" b="1" dirty="0" err="1" smtClean="0">
                <a:solidFill>
                  <a:schemeClr val="bg1"/>
                </a:solidFill>
              </a:rPr>
              <a:t>dan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bermakna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secara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statistik</a:t>
            </a:r>
            <a:r>
              <a:rPr lang="en-US" b="1" dirty="0" smtClean="0">
                <a:solidFill>
                  <a:schemeClr val="bg1"/>
                </a:solidFill>
              </a:rPr>
              <a:t> (p&lt;0.05).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Rata rata </a:t>
            </a:r>
            <a:r>
              <a:rPr lang="en-US" b="1" dirty="0" err="1" smtClean="0">
                <a:solidFill>
                  <a:schemeClr val="bg1"/>
                </a:solidFill>
              </a:rPr>
              <a:t>kadar</a:t>
            </a:r>
            <a:r>
              <a:rPr lang="en-US" b="1" dirty="0" smtClean="0">
                <a:solidFill>
                  <a:schemeClr val="bg1"/>
                </a:solidFill>
              </a:rPr>
              <a:t> TGF </a:t>
            </a:r>
            <a:r>
              <a:rPr lang="en-US" b="1" dirty="0" err="1" smtClean="0">
                <a:solidFill>
                  <a:schemeClr val="bg1"/>
                </a:solidFill>
              </a:rPr>
              <a:t>lebih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rendah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daripada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kontrol</a:t>
            </a:r>
            <a:r>
              <a:rPr lang="en-US" b="1" dirty="0" smtClean="0">
                <a:solidFill>
                  <a:schemeClr val="bg1"/>
                </a:solidFill>
              </a:rPr>
              <a:t>/non PGKT, </a:t>
            </a:r>
            <a:r>
              <a:rPr lang="en-US" b="1" dirty="0" err="1" smtClean="0">
                <a:solidFill>
                  <a:schemeClr val="bg1"/>
                </a:solidFill>
              </a:rPr>
              <a:t>pada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semua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kelompok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umur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dan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jenis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kelamin</a:t>
            </a:r>
            <a:endParaRPr lang="en-US" b="1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solidFill>
                  <a:schemeClr val="bg1"/>
                </a:solidFill>
              </a:rPr>
              <a:t>Kadar TGF-</a:t>
            </a:r>
            <a:r>
              <a:rPr lang="el-GR" b="1" dirty="0" smtClean="0">
                <a:solidFill>
                  <a:schemeClr val="bg1"/>
                </a:solidFill>
              </a:rPr>
              <a:t>β</a:t>
            </a:r>
            <a:r>
              <a:rPr lang="en-US" b="1" dirty="0" smtClean="0">
                <a:solidFill>
                  <a:schemeClr val="bg1"/>
                </a:solidFill>
              </a:rPr>
              <a:t>1 yang </a:t>
            </a:r>
            <a:r>
              <a:rPr lang="en-US" b="1" dirty="0" err="1" smtClean="0">
                <a:solidFill>
                  <a:schemeClr val="bg1"/>
                </a:solidFill>
              </a:rPr>
              <a:t>rendah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memiliki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risiko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kejadian</a:t>
            </a:r>
            <a:r>
              <a:rPr lang="en-US" b="1" dirty="0" smtClean="0">
                <a:solidFill>
                  <a:schemeClr val="bg1"/>
                </a:solidFill>
              </a:rPr>
              <a:t> PGKT yang </a:t>
            </a:r>
            <a:r>
              <a:rPr lang="en-US" b="1" dirty="0" err="1" smtClean="0">
                <a:solidFill>
                  <a:schemeClr val="bg1"/>
                </a:solidFill>
              </a:rPr>
              <a:t>lebih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tinggi</a:t>
            </a:r>
            <a:endParaRPr lang="en-US" b="1" dirty="0" smtClean="0">
              <a:solidFill>
                <a:schemeClr val="bg1"/>
              </a:solidFill>
            </a:endParaRPr>
          </a:p>
          <a:p>
            <a:pPr marL="514350" indent="-514350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TERIMA KASIH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114800"/>
            <a:ext cx="6400800" cy="1524000"/>
          </a:xfrm>
          <a:blipFill>
            <a:blip r:embed="rId3"/>
            <a:tile tx="0" ty="0" sx="100000" sy="100000" flip="none" algn="tl"/>
          </a:blipFill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dr. </a:t>
            </a:r>
            <a:r>
              <a:rPr lang="en-US" b="1" dirty="0" err="1" smtClean="0">
                <a:solidFill>
                  <a:schemeClr val="tx1"/>
                </a:solidFill>
              </a:rPr>
              <a:t>Titiek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Hidayati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M.Kes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dr. </a:t>
            </a:r>
            <a:r>
              <a:rPr lang="en-US" b="1" dirty="0" err="1" smtClean="0">
                <a:solidFill>
                  <a:schemeClr val="tx1"/>
                </a:solidFill>
              </a:rPr>
              <a:t>Ardi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Pramono</a:t>
            </a:r>
            <a:r>
              <a:rPr lang="en-US" b="1" dirty="0" smtClean="0">
                <a:solidFill>
                  <a:schemeClr val="tx1"/>
                </a:solidFill>
              </a:rPr>
              <a:t>, </a:t>
            </a:r>
            <a:r>
              <a:rPr lang="en-US" b="1" dirty="0" err="1" smtClean="0">
                <a:solidFill>
                  <a:schemeClr val="tx1"/>
                </a:solidFill>
              </a:rPr>
              <a:t>Sp.An</a:t>
            </a:r>
            <a:r>
              <a:rPr lang="en-US" b="1" dirty="0" smtClean="0">
                <a:solidFill>
                  <a:schemeClr val="tx1"/>
                </a:solidFill>
              </a:rPr>
              <a:t>., </a:t>
            </a:r>
            <a:r>
              <a:rPr lang="en-US" b="1" dirty="0" err="1" smtClean="0">
                <a:solidFill>
                  <a:schemeClr val="tx1"/>
                </a:solidFill>
              </a:rPr>
              <a:t>M.Kes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/>
          <a:lstStyle/>
          <a:p>
            <a:r>
              <a:rPr lang="en-US" dirty="0" err="1" smtClean="0"/>
              <a:t>Latar</a:t>
            </a:r>
            <a:r>
              <a:rPr lang="en-US" dirty="0" smtClean="0"/>
              <a:t> </a:t>
            </a:r>
            <a:r>
              <a:rPr lang="en-US" dirty="0" err="1" smtClean="0"/>
              <a:t>belakang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90600"/>
            <a:ext cx="8991600" cy="5638800"/>
          </a:xfrm>
          <a:blipFill>
            <a:blip r:embed="rId2"/>
            <a:tile tx="0" ty="0" sx="100000" sy="100000" flip="none" algn="tl"/>
          </a:blipFill>
        </p:spPr>
        <p:txBody>
          <a:bodyPr>
            <a:normAutofit fontScale="92500"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Penyakit</a:t>
            </a:r>
            <a:r>
              <a:rPr lang="en-US" dirty="0" smtClean="0">
                <a:solidFill>
                  <a:schemeClr val="bg1"/>
                </a:solidFill>
              </a:rPr>
              <a:t> GGKT </a:t>
            </a:r>
            <a:r>
              <a:rPr lang="en-US" dirty="0" err="1" smtClean="0">
                <a:solidFill>
                  <a:schemeClr val="bg1"/>
                </a:solidFill>
              </a:rPr>
              <a:t>merupakan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salah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satu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masalah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kesehatan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masyarakat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di</a:t>
            </a:r>
            <a:r>
              <a:rPr lang="en-US" dirty="0" smtClean="0">
                <a:solidFill>
                  <a:schemeClr val="bg1"/>
                </a:solidFill>
              </a:rPr>
              <a:t> Indonesia </a:t>
            </a:r>
            <a:r>
              <a:rPr lang="en-US" dirty="0" err="1" smtClean="0">
                <a:solidFill>
                  <a:schemeClr val="bg1"/>
                </a:solidFill>
              </a:rPr>
              <a:t>karena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meningkatkan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risiko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morbiditas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mortalitas</a:t>
            </a:r>
            <a:r>
              <a:rPr lang="en-US" dirty="0" smtClean="0">
                <a:solidFill>
                  <a:schemeClr val="bg1"/>
                </a:solidFill>
              </a:rPr>
              <a:t> 5 – 10x.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Inflamasi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kronik</a:t>
            </a:r>
            <a:r>
              <a:rPr lang="en-US" dirty="0" smtClean="0">
                <a:solidFill>
                  <a:schemeClr val="bg1"/>
                </a:solidFill>
              </a:rPr>
              <a:t>, fibrosis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transisi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kesel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epithel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mesangial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merupakan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mekanisme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kerusakan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struktur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fungsi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ginjal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Salah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satu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sitokin</a:t>
            </a:r>
            <a:r>
              <a:rPr lang="en-US" dirty="0" smtClean="0">
                <a:solidFill>
                  <a:schemeClr val="bg1"/>
                </a:solidFill>
              </a:rPr>
              <a:t> yang </a:t>
            </a:r>
            <a:r>
              <a:rPr lang="en-US" dirty="0" err="1" smtClean="0">
                <a:solidFill>
                  <a:schemeClr val="bg1"/>
                </a:solidFill>
              </a:rPr>
              <a:t>bertanggung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jawab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terhadap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pengaturan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reaksi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inflamasi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dan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proses</a:t>
            </a:r>
            <a:r>
              <a:rPr lang="en-US" dirty="0" smtClean="0">
                <a:solidFill>
                  <a:schemeClr val="bg1"/>
                </a:solidFill>
              </a:rPr>
              <a:t> Epithelial </a:t>
            </a:r>
            <a:r>
              <a:rPr lang="en-US" dirty="0" err="1" smtClean="0">
                <a:solidFill>
                  <a:schemeClr val="bg1"/>
                </a:solidFill>
              </a:rPr>
              <a:t>Mesangial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Transtition</a:t>
            </a:r>
            <a:r>
              <a:rPr lang="en-US" dirty="0" smtClean="0">
                <a:solidFill>
                  <a:schemeClr val="bg1"/>
                </a:solidFill>
              </a:rPr>
              <a:t> (EMT) </a:t>
            </a:r>
            <a:r>
              <a:rPr lang="en-US" dirty="0" err="1" smtClean="0">
                <a:solidFill>
                  <a:schemeClr val="bg1"/>
                </a:solidFill>
              </a:rPr>
              <a:t>di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ginjal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adalah</a:t>
            </a:r>
            <a:r>
              <a:rPr lang="en-US" dirty="0" smtClean="0">
                <a:solidFill>
                  <a:schemeClr val="bg1"/>
                </a:solidFill>
              </a:rPr>
              <a:t> TGF-β1. </a:t>
            </a:r>
            <a:r>
              <a:rPr lang="en-US" dirty="0" err="1" smtClean="0">
                <a:solidFill>
                  <a:schemeClr val="bg1"/>
                </a:solidFill>
              </a:rPr>
              <a:t>Polimorfisme</a:t>
            </a:r>
            <a:r>
              <a:rPr lang="en-US" dirty="0" smtClean="0">
                <a:solidFill>
                  <a:schemeClr val="bg1"/>
                </a:solidFill>
              </a:rPr>
              <a:t> gen TGF-β1 </a:t>
            </a:r>
            <a:r>
              <a:rPr lang="en-US" dirty="0" err="1" smtClean="0">
                <a:solidFill>
                  <a:schemeClr val="bg1"/>
                </a:solidFill>
              </a:rPr>
              <a:t>diduga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kuat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berpengaruh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terhadap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produksi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sitokin</a:t>
            </a:r>
            <a:r>
              <a:rPr lang="en-US" dirty="0" smtClean="0">
                <a:solidFill>
                  <a:schemeClr val="bg1"/>
                </a:solidFill>
              </a:rPr>
              <a:t> TGF-β1.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dxc</a:t>
            </a:r>
            <a:endParaRPr lang="en-US" dirty="0"/>
          </a:p>
        </p:txBody>
      </p:sp>
      <p:pic>
        <p:nvPicPr>
          <p:cNvPr id="4" name="Picture 3" descr="ang-tgf-ace-reni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304800"/>
            <a:ext cx="9144000" cy="7162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ng-tgf-ace-ren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0"/>
            <a:ext cx="5718810" cy="3581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67000" y="0"/>
            <a:ext cx="1716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Gen TGF-</a:t>
            </a:r>
            <a:r>
              <a:rPr lang="el-GR" sz="2800" dirty="0" smtClean="0"/>
              <a:t>β</a:t>
            </a:r>
            <a:endParaRPr lang="en-US" sz="2800" dirty="0"/>
          </a:p>
        </p:txBody>
      </p:sp>
      <p:cxnSp>
        <p:nvCxnSpPr>
          <p:cNvPr id="7" name="Straight Arrow Connector 6"/>
          <p:cNvCxnSpPr>
            <a:endCxn id="4" idx="0"/>
          </p:cNvCxnSpPr>
          <p:nvPr/>
        </p:nvCxnSpPr>
        <p:spPr>
          <a:xfrm rot="5400000">
            <a:off x="2077404" y="1239202"/>
            <a:ext cx="1828800" cy="264797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http://1.bp.blogspot.com/-W4gV--SXNQU/TH2rsBRMcRI/AAAAAAAAAUo/hc3lK_fsTzU/s1600/photo_18861_20100717%282%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"/>
            <a:ext cx="2209800" cy="1467446"/>
          </a:xfrm>
          <a:prstGeom prst="rect">
            <a:avLst/>
          </a:prstGeom>
          <a:noFill/>
        </p:spPr>
      </p:pic>
      <p:sp>
        <p:nvSpPr>
          <p:cNvPr id="9" name="Right Arrow 8"/>
          <p:cNvSpPr/>
          <p:nvPr/>
        </p:nvSpPr>
        <p:spPr>
          <a:xfrm rot="5400000">
            <a:off x="202706" y="1397494"/>
            <a:ext cx="966188" cy="7620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638800" y="609600"/>
            <a:ext cx="1039965" cy="523220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TGF-b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19" name="Right Arrow 18"/>
          <p:cNvSpPr/>
          <p:nvPr/>
        </p:nvSpPr>
        <p:spPr>
          <a:xfrm rot="1693941">
            <a:off x="6674404" y="991674"/>
            <a:ext cx="743763" cy="3773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4724400" y="609600"/>
            <a:ext cx="838200" cy="30480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4" name="Picture 6" descr="International Journal of Biological Sciences 07: 1056 image No. 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8801" y="1524001"/>
            <a:ext cx="3505200" cy="4293192"/>
          </a:xfrm>
          <a:prstGeom prst="rect">
            <a:avLst/>
          </a:prstGeom>
          <a:noFill/>
        </p:spPr>
      </p:pic>
      <p:sp>
        <p:nvSpPr>
          <p:cNvPr id="26" name="Down Arrow 25"/>
          <p:cNvSpPr/>
          <p:nvPr/>
        </p:nvSpPr>
        <p:spPr>
          <a:xfrm>
            <a:off x="3200400" y="5486400"/>
            <a:ext cx="3505200" cy="762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?</a:t>
            </a:r>
            <a:endParaRPr lang="en-US" sz="5400" dirty="0"/>
          </a:p>
        </p:txBody>
      </p:sp>
      <p:sp>
        <p:nvSpPr>
          <p:cNvPr id="27" name="TextBox 26"/>
          <p:cNvSpPr txBox="1"/>
          <p:nvPr/>
        </p:nvSpPr>
        <p:spPr>
          <a:xfrm>
            <a:off x="4267200" y="6273225"/>
            <a:ext cx="885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CKD</a:t>
            </a:r>
            <a:endParaRPr lang="en-US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91200" y="6273225"/>
            <a:ext cx="21475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ESRD/PGKT</a:t>
            </a:r>
            <a:endParaRPr lang="en-US" sz="3200" b="1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5257800" y="6553200"/>
            <a:ext cx="457200" cy="158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971800" y="6273225"/>
            <a:ext cx="9156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AKD</a:t>
            </a:r>
            <a:endParaRPr lang="en-US" sz="3200" b="1" dirty="0"/>
          </a:p>
        </p:txBody>
      </p:sp>
      <p:cxnSp>
        <p:nvCxnSpPr>
          <p:cNvPr id="34" name="Straight Arrow Connector 33"/>
          <p:cNvCxnSpPr>
            <a:stCxn id="32" idx="3"/>
            <a:endCxn id="27" idx="1"/>
          </p:cNvCxnSpPr>
          <p:nvPr/>
        </p:nvCxnSpPr>
        <p:spPr>
          <a:xfrm>
            <a:off x="3887435" y="6565613"/>
            <a:ext cx="379765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</a:rPr>
              <a:t>Tujuan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Penelitian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1"/>
            <a:ext cx="8229600" cy="3124200"/>
          </a:xfrm>
          <a:blipFill>
            <a:blip r:embed="rId3"/>
            <a:tile tx="0" ty="0" sx="100000" sy="100000" flip="none" algn="tl"/>
          </a:blipFill>
        </p:spPr>
        <p:txBody>
          <a:bodyPr>
            <a:normAutofit/>
          </a:bodyPr>
          <a:lstStyle/>
          <a:p>
            <a:pPr lvl="0"/>
            <a:r>
              <a:rPr lang="en-US" b="1" dirty="0" err="1" smtClean="0">
                <a:solidFill>
                  <a:schemeClr val="bg1"/>
                </a:solidFill>
              </a:rPr>
              <a:t>Mengetahui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kadar</a:t>
            </a:r>
            <a:r>
              <a:rPr lang="en-US" b="1" dirty="0" smtClean="0">
                <a:solidFill>
                  <a:schemeClr val="bg1"/>
                </a:solidFill>
              </a:rPr>
              <a:t> transforming growth factor-</a:t>
            </a:r>
            <a:r>
              <a:rPr lang="el-GR" b="1" dirty="0" smtClean="0">
                <a:solidFill>
                  <a:schemeClr val="bg1"/>
                </a:solidFill>
              </a:rPr>
              <a:t>β</a:t>
            </a:r>
            <a:r>
              <a:rPr lang="en-US" b="1" dirty="0" smtClean="0">
                <a:solidFill>
                  <a:schemeClr val="bg1"/>
                </a:solidFill>
              </a:rPr>
              <a:t>1 (TGF-β1)  </a:t>
            </a:r>
            <a:r>
              <a:rPr lang="en-US" b="1" dirty="0" err="1" smtClean="0">
                <a:solidFill>
                  <a:schemeClr val="bg1"/>
                </a:solidFill>
              </a:rPr>
              <a:t>pada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populasi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penderita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ginjal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kronik</a:t>
            </a:r>
            <a:r>
              <a:rPr lang="en-US" b="1" dirty="0" smtClean="0">
                <a:solidFill>
                  <a:schemeClr val="bg1"/>
                </a:solidFill>
              </a:rPr>
              <a:t> terminal (PGKT) </a:t>
            </a:r>
            <a:r>
              <a:rPr lang="en-US" b="1" dirty="0" err="1" smtClean="0">
                <a:solidFill>
                  <a:schemeClr val="bg1"/>
                </a:solidFill>
              </a:rPr>
              <a:t>dan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bukan</a:t>
            </a:r>
            <a:r>
              <a:rPr lang="en-US" b="1" dirty="0" smtClean="0">
                <a:solidFill>
                  <a:schemeClr val="bg1"/>
                </a:solidFill>
              </a:rPr>
              <a:t> PGKT.</a:t>
            </a:r>
          </a:p>
          <a:p>
            <a:pPr lvl="0"/>
            <a:r>
              <a:rPr lang="en-US" b="1" dirty="0" err="1" smtClean="0">
                <a:solidFill>
                  <a:schemeClr val="bg1"/>
                </a:solidFill>
              </a:rPr>
              <a:t>Mengetahui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hubungan</a:t>
            </a:r>
            <a:r>
              <a:rPr lang="en-US" b="1" dirty="0" smtClean="0">
                <a:solidFill>
                  <a:schemeClr val="bg1"/>
                </a:solidFill>
              </a:rPr>
              <a:t> </a:t>
            </a:r>
            <a:r>
              <a:rPr lang="en-US" b="1" dirty="0" err="1" smtClean="0">
                <a:solidFill>
                  <a:schemeClr val="bg1"/>
                </a:solidFill>
              </a:rPr>
              <a:t>kadar</a:t>
            </a:r>
            <a:r>
              <a:rPr lang="en-US" b="1" dirty="0" smtClean="0">
                <a:solidFill>
                  <a:schemeClr val="bg1"/>
                </a:solidFill>
              </a:rPr>
              <a:t> TGF-β1 </a:t>
            </a:r>
            <a:r>
              <a:rPr lang="en-US" b="1" dirty="0" err="1" smtClean="0">
                <a:solidFill>
                  <a:schemeClr val="bg1"/>
                </a:solidFill>
              </a:rPr>
              <a:t>dengan</a:t>
            </a:r>
            <a:r>
              <a:rPr lang="en-US" b="1" dirty="0" smtClean="0">
                <a:solidFill>
                  <a:schemeClr val="bg1"/>
                </a:solidFill>
              </a:rPr>
              <a:t> PGKT</a:t>
            </a:r>
            <a:endParaRPr lang="en-U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KERANGKA BERFIKIR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52600"/>
            <a:ext cx="9144000" cy="4824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Metode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: </a:t>
            </a:r>
            <a:r>
              <a:rPr lang="en-US" dirty="0" err="1" smtClean="0"/>
              <a:t>Desain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295400"/>
            <a:ext cx="853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838200"/>
            <a:ext cx="5088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Hospital based Case control study</a:t>
            </a:r>
            <a:endParaRPr lang="en-US" sz="28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err="1" smtClean="0"/>
              <a:t>Subjek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5562600"/>
          </a:xfrm>
        </p:spPr>
        <p:txBody>
          <a:bodyPr>
            <a:normAutofit/>
          </a:bodyPr>
          <a:lstStyle/>
          <a:p>
            <a:r>
              <a:rPr lang="id-ID" dirty="0" smtClean="0"/>
              <a:t>Kriteria inklusi subyek penelitian :</a:t>
            </a:r>
            <a:r>
              <a:rPr lang="en-US" dirty="0" smtClean="0"/>
              <a:t> </a:t>
            </a:r>
            <a:r>
              <a:rPr lang="id-ID" dirty="0" smtClean="0"/>
              <a:t>Orang Indonesia (Jawa, Sunda, Melayu)</a:t>
            </a:r>
            <a:r>
              <a:rPr lang="en-US" dirty="0" smtClean="0"/>
              <a:t>; </a:t>
            </a:r>
            <a:r>
              <a:rPr lang="id-ID" dirty="0" smtClean="0"/>
              <a:t>Usia 15-</a:t>
            </a:r>
            <a:r>
              <a:rPr lang="en-US" dirty="0" smtClean="0"/>
              <a:t>65</a:t>
            </a:r>
            <a:r>
              <a:rPr lang="id-ID" dirty="0" smtClean="0"/>
              <a:t> tahun</a:t>
            </a:r>
            <a:r>
              <a:rPr lang="en-US" dirty="0" smtClean="0"/>
              <a:t>; </a:t>
            </a:r>
            <a:r>
              <a:rPr lang="id-ID" dirty="0" smtClean="0"/>
              <a:t>Bersedia berpartisipasi dalam penelitian dengan mengisi dan menandatangani lembar pernyataan persetujuan serta kooperatif</a:t>
            </a:r>
            <a:r>
              <a:rPr lang="en-US" dirty="0" smtClean="0"/>
              <a:t>; </a:t>
            </a:r>
            <a:r>
              <a:rPr lang="en-US" dirty="0" err="1" smtClean="0"/>
              <a:t>Pasien</a:t>
            </a:r>
            <a:r>
              <a:rPr lang="en-US" dirty="0" smtClean="0"/>
              <a:t> GGKT </a:t>
            </a:r>
            <a:r>
              <a:rPr lang="en-US" dirty="0" err="1" smtClean="0"/>
              <a:t>baru</a:t>
            </a:r>
            <a:r>
              <a:rPr lang="en-US" dirty="0" smtClean="0"/>
              <a:t> </a:t>
            </a:r>
            <a:r>
              <a:rPr lang="en-US" dirty="0" err="1" smtClean="0"/>
              <a:t>yaitu</a:t>
            </a:r>
            <a:r>
              <a:rPr lang="en-US" dirty="0" smtClean="0"/>
              <a:t> </a:t>
            </a:r>
            <a:r>
              <a:rPr lang="en-US" dirty="0" err="1" smtClean="0"/>
              <a:t>penegakan</a:t>
            </a:r>
            <a:r>
              <a:rPr lang="en-US" dirty="0" smtClean="0"/>
              <a:t> diagnosis GGKT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penderita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sama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3 </a:t>
            </a:r>
            <a:r>
              <a:rPr lang="en-US" dirty="0" err="1" smtClean="0"/>
              <a:t>bulan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Kriteria</a:t>
            </a:r>
            <a:r>
              <a:rPr lang="en-US" dirty="0" smtClean="0"/>
              <a:t> </a:t>
            </a:r>
            <a:r>
              <a:rPr lang="en-US" dirty="0" err="1" smtClean="0"/>
              <a:t>eklusi</a:t>
            </a:r>
            <a:r>
              <a:rPr lang="en-US" dirty="0" smtClean="0"/>
              <a:t>: </a:t>
            </a:r>
            <a:r>
              <a:rPr lang="id-ID" dirty="0" smtClean="0"/>
              <a:t>  Memiliki penyakit ginjal bawaan</a:t>
            </a:r>
            <a:r>
              <a:rPr lang="en-US" dirty="0" smtClean="0"/>
              <a:t>; </a:t>
            </a:r>
            <a:r>
              <a:rPr lang="id-ID" dirty="0" smtClean="0"/>
              <a:t> Riwayat transplantasi ginjal</a:t>
            </a:r>
            <a:r>
              <a:rPr lang="en-US" dirty="0" smtClean="0"/>
              <a:t>;  </a:t>
            </a:r>
            <a:r>
              <a:rPr lang="en-US" dirty="0" err="1" smtClean="0"/>
              <a:t>Penyakit</a:t>
            </a:r>
            <a:r>
              <a:rPr lang="en-US" dirty="0" smtClean="0"/>
              <a:t> </a:t>
            </a:r>
            <a:r>
              <a:rPr lang="en-US" dirty="0" err="1" smtClean="0"/>
              <a:t>jiwa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62000"/>
          </a:xfrm>
        </p:spPr>
        <p:txBody>
          <a:bodyPr/>
          <a:lstStyle/>
          <a:p>
            <a:r>
              <a:rPr lang="en-US" dirty="0" err="1" smtClean="0"/>
              <a:t>Hasil</a:t>
            </a:r>
            <a:r>
              <a:rPr lang="en-US" dirty="0" smtClean="0"/>
              <a:t>: </a:t>
            </a:r>
            <a:r>
              <a:rPr lang="en-US" dirty="0" err="1" smtClean="0"/>
              <a:t>Karakteristik</a:t>
            </a:r>
            <a:r>
              <a:rPr lang="en-US" dirty="0" smtClean="0"/>
              <a:t> </a:t>
            </a:r>
            <a:r>
              <a:rPr lang="en-US" dirty="0" err="1" smtClean="0"/>
              <a:t>responden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685801"/>
            <a:ext cx="81534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3737</TotalTime>
  <Words>757</Words>
  <Application>Microsoft Macintosh PowerPoint</Application>
  <PresentationFormat>On-screen Show (4:3)</PresentationFormat>
  <Paragraphs>241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GAMBARAN KADAR TRANSFORMING GROWTH FACTOR β1 (TGF-β1) PADA PENDERITA GINJAL KRONIK TERMINAL (PGKT)  DI YOGYAKARTA</vt:lpstr>
      <vt:lpstr>Latar belakang</vt:lpstr>
      <vt:lpstr>dxc</vt:lpstr>
      <vt:lpstr>Slide 4</vt:lpstr>
      <vt:lpstr>Tujuan Penelitian</vt:lpstr>
      <vt:lpstr>KERANGKA BERFIKIR</vt:lpstr>
      <vt:lpstr>Metode Penelitian: Desain Penelitian</vt:lpstr>
      <vt:lpstr>Subjek Penelitian</vt:lpstr>
      <vt:lpstr>Hasil: Karakteristik responden </vt:lpstr>
      <vt:lpstr>Kondisi klinis responden </vt:lpstr>
      <vt:lpstr>Hasil Pemriksaan Kadar TGF-1, Kotinin, ureum, kreatinin dan GFR</vt:lpstr>
      <vt:lpstr>Analisis bivariat: kondisi premorbid dengan kejadian GGKT</vt:lpstr>
      <vt:lpstr>KADAR TGF PD KELOMPOK UMUR</vt:lpstr>
      <vt:lpstr>KADAR TGF DAN JENIS KELAMIN</vt:lpstr>
      <vt:lpstr>KESIMPULAN</vt:lpstr>
      <vt:lpstr>TERIMA KASIH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HUBUNGAN  POLIMORFISME GEN TGF-β1, KADAR  TGF-β1  DAN KADAR  NIKOTIN  DENGAN KEJADIAN GAGAL GINJAL KRONIK TERMINAL (GGKT)  DI YOGYAKARTA</dc:title>
  <dc:creator>AKROM</dc:creator>
  <cp:lastModifiedBy>OK</cp:lastModifiedBy>
  <cp:revision>17</cp:revision>
  <dcterms:created xsi:type="dcterms:W3CDTF">2006-08-16T00:00:00Z</dcterms:created>
  <dcterms:modified xsi:type="dcterms:W3CDTF">2016-10-26T05:10:14Z</dcterms:modified>
</cp:coreProperties>
</file>