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 id="2147483696" r:id="rId4"/>
    <p:sldMasterId id="2147483708" r:id="rId5"/>
  </p:sldMasterIdLst>
  <p:notesMasterIdLst>
    <p:notesMasterId r:id="rId43"/>
  </p:notesMasterIdLst>
  <p:sldIdLst>
    <p:sldId id="256" r:id="rId6"/>
    <p:sldId id="262" r:id="rId7"/>
    <p:sldId id="285" r:id="rId8"/>
    <p:sldId id="291" r:id="rId9"/>
    <p:sldId id="297" r:id="rId10"/>
    <p:sldId id="286" r:id="rId11"/>
    <p:sldId id="257" r:id="rId12"/>
    <p:sldId id="258" r:id="rId13"/>
    <p:sldId id="287" r:id="rId14"/>
    <p:sldId id="288" r:id="rId15"/>
    <p:sldId id="289" r:id="rId16"/>
    <p:sldId id="290" r:id="rId17"/>
    <p:sldId id="292" r:id="rId18"/>
    <p:sldId id="293" r:id="rId19"/>
    <p:sldId id="266" r:id="rId20"/>
    <p:sldId id="294" r:id="rId21"/>
    <p:sldId id="295" r:id="rId22"/>
    <p:sldId id="296" r:id="rId23"/>
    <p:sldId id="260" r:id="rId24"/>
    <p:sldId id="261" r:id="rId25"/>
    <p:sldId id="263" r:id="rId26"/>
    <p:sldId id="264" r:id="rId27"/>
    <p:sldId id="265" r:id="rId28"/>
    <p:sldId id="267" r:id="rId29"/>
    <p:sldId id="268" r:id="rId30"/>
    <p:sldId id="270" r:id="rId31"/>
    <p:sldId id="271" r:id="rId32"/>
    <p:sldId id="272" r:id="rId33"/>
    <p:sldId id="273" r:id="rId34"/>
    <p:sldId id="274" r:id="rId35"/>
    <p:sldId id="281" r:id="rId36"/>
    <p:sldId id="282" r:id="rId37"/>
    <p:sldId id="283" r:id="rId38"/>
    <p:sldId id="284" r:id="rId39"/>
    <p:sldId id="279" r:id="rId40"/>
    <p:sldId id="298" r:id="rId41"/>
    <p:sldId id="280"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976" autoAdjust="0"/>
  </p:normalViewPr>
  <p:slideViewPr>
    <p:cSldViewPr snapToGrid="0" snapToObjects="1">
      <p:cViewPr varScale="1">
        <p:scale>
          <a:sx n="87" d="100"/>
          <a:sy n="87" d="100"/>
        </p:scale>
        <p:origin x="-96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AD8E49-DC54-CF4E-BB6A-B1F9C5C3BDE2}" type="doc">
      <dgm:prSet loTypeId="urn:microsoft.com/office/officeart/2005/8/layout/vProcess5" loCatId="" qsTypeId="urn:microsoft.com/office/officeart/2005/8/quickstyle/simple5" qsCatId="simple" csTypeId="urn:microsoft.com/office/officeart/2005/8/colors/colorful1" csCatId="colorful"/>
      <dgm:spPr/>
      <dgm:t>
        <a:bodyPr/>
        <a:lstStyle/>
        <a:p>
          <a:endParaRPr lang="en-US"/>
        </a:p>
      </dgm:t>
    </dgm:pt>
    <dgm:pt modelId="{8382380E-0D17-014D-B59C-3081840E4DD9}">
      <dgm:prSet/>
      <dgm:spPr/>
      <dgm:t>
        <a:bodyPr/>
        <a:lstStyle/>
        <a:p>
          <a:pPr rtl="0"/>
          <a:r>
            <a:rPr lang="en-US" dirty="0" smtClean="0"/>
            <a:t>“ </a:t>
          </a:r>
          <a:r>
            <a:rPr lang="en-US" dirty="0" err="1" smtClean="0"/>
            <a:t>Jatuh</a:t>
          </a:r>
          <a:r>
            <a:rPr lang="en-US" dirty="0" smtClean="0"/>
            <a:t> </a:t>
          </a:r>
          <a:r>
            <a:rPr lang="en-US" dirty="0" err="1" smtClean="0"/>
            <a:t>adalah</a:t>
          </a:r>
          <a:r>
            <a:rPr lang="en-US" dirty="0" smtClean="0"/>
            <a:t> </a:t>
          </a:r>
          <a:r>
            <a:rPr lang="en-US" dirty="0" err="1" smtClean="0"/>
            <a:t>kejadian</a:t>
          </a:r>
          <a:r>
            <a:rPr lang="en-US" dirty="0" smtClean="0"/>
            <a:t> </a:t>
          </a:r>
          <a:r>
            <a:rPr lang="en-US" dirty="0" err="1" smtClean="0"/>
            <a:t>tiba-tiba</a:t>
          </a:r>
          <a:r>
            <a:rPr lang="en-US" dirty="0" smtClean="0"/>
            <a:t>, </a:t>
          </a:r>
          <a:r>
            <a:rPr lang="en-US" dirty="0" err="1" smtClean="0"/>
            <a:t>tidak</a:t>
          </a:r>
          <a:r>
            <a:rPr lang="en-US" dirty="0" smtClean="0"/>
            <a:t> </a:t>
          </a:r>
          <a:r>
            <a:rPr lang="en-US" dirty="0" err="1" smtClean="0"/>
            <a:t>disengaja</a:t>
          </a:r>
          <a:r>
            <a:rPr lang="en-US" dirty="0" smtClean="0"/>
            <a:t> yang </a:t>
          </a:r>
          <a:r>
            <a:rPr lang="en-US" dirty="0" err="1" smtClean="0"/>
            <a:t>menyebabkan</a:t>
          </a:r>
          <a:r>
            <a:rPr lang="en-US" dirty="0" smtClean="0"/>
            <a:t> </a:t>
          </a:r>
          <a:r>
            <a:rPr lang="en-US" dirty="0" err="1" smtClean="0"/>
            <a:t>perubahan</a:t>
          </a:r>
          <a:r>
            <a:rPr lang="en-US" dirty="0" smtClean="0"/>
            <a:t> </a:t>
          </a:r>
          <a:r>
            <a:rPr lang="en-US" dirty="0" err="1" smtClean="0"/>
            <a:t>posisi</a:t>
          </a:r>
          <a:r>
            <a:rPr lang="en-US" dirty="0" smtClean="0"/>
            <a:t> </a:t>
          </a:r>
          <a:r>
            <a:rPr lang="en-US" dirty="0" err="1" smtClean="0"/>
            <a:t>seseorang</a:t>
          </a:r>
          <a:r>
            <a:rPr lang="en-US" dirty="0" smtClean="0"/>
            <a:t> </a:t>
          </a:r>
          <a:r>
            <a:rPr lang="en-US" dirty="0" err="1" smtClean="0"/>
            <a:t>berada</a:t>
          </a:r>
          <a:r>
            <a:rPr lang="en-US" dirty="0" smtClean="0"/>
            <a:t> di area yang </a:t>
          </a:r>
          <a:r>
            <a:rPr lang="en-US" dirty="0" err="1" smtClean="0"/>
            <a:t>lebih</a:t>
          </a:r>
          <a:r>
            <a:rPr lang="en-US" dirty="0" smtClean="0"/>
            <a:t> </a:t>
          </a:r>
          <a:r>
            <a:rPr lang="en-US" dirty="0" err="1" smtClean="0"/>
            <a:t>rendah</a:t>
          </a:r>
          <a:r>
            <a:rPr lang="en-US" dirty="0" smtClean="0"/>
            <a:t>, </a:t>
          </a:r>
          <a:r>
            <a:rPr lang="en-US" dirty="0" err="1" smtClean="0"/>
            <a:t>pada</a:t>
          </a:r>
          <a:r>
            <a:rPr lang="en-US" dirty="0" smtClean="0"/>
            <a:t> </a:t>
          </a:r>
          <a:r>
            <a:rPr lang="en-US" dirty="0" err="1" smtClean="0"/>
            <a:t>suatu</a:t>
          </a:r>
          <a:r>
            <a:rPr lang="en-US" dirty="0" smtClean="0"/>
            <a:t> </a:t>
          </a:r>
          <a:r>
            <a:rPr lang="en-US" dirty="0" err="1" smtClean="0"/>
            <a:t>objek</a:t>
          </a:r>
          <a:r>
            <a:rPr lang="en-US" dirty="0" smtClean="0"/>
            <a:t>, di </a:t>
          </a:r>
          <a:r>
            <a:rPr lang="en-US" dirty="0" err="1" smtClean="0"/>
            <a:t>lantai</a:t>
          </a:r>
          <a:r>
            <a:rPr lang="en-US" dirty="0" smtClean="0"/>
            <a:t> </a:t>
          </a:r>
          <a:r>
            <a:rPr lang="en-US" dirty="0" err="1" smtClean="0"/>
            <a:t>atau</a:t>
          </a:r>
          <a:r>
            <a:rPr lang="en-US" dirty="0" smtClean="0"/>
            <a:t> di </a:t>
          </a:r>
          <a:r>
            <a:rPr lang="en-US" dirty="0" err="1" smtClean="0"/>
            <a:t>rumput</a:t>
          </a:r>
          <a:r>
            <a:rPr lang="en-US" dirty="0" smtClean="0"/>
            <a:t> </a:t>
          </a:r>
          <a:r>
            <a:rPr lang="en-US" dirty="0" err="1" smtClean="0"/>
            <a:t>atau</a:t>
          </a:r>
          <a:r>
            <a:rPr lang="en-US" dirty="0" smtClean="0"/>
            <a:t> di </a:t>
          </a:r>
          <a:r>
            <a:rPr lang="en-US" dirty="0" err="1" smtClean="0"/>
            <a:t>tanah</a:t>
          </a:r>
          <a:r>
            <a:rPr lang="en-US" dirty="0" smtClean="0"/>
            <a:t>, </a:t>
          </a:r>
          <a:r>
            <a:rPr lang="en-US" dirty="0" err="1" smtClean="0"/>
            <a:t>selain</a:t>
          </a:r>
          <a:r>
            <a:rPr lang="en-US" dirty="0" smtClean="0"/>
            <a:t> </a:t>
          </a:r>
          <a:r>
            <a:rPr lang="en-US" dirty="0" err="1" smtClean="0"/>
            <a:t>akibat</a:t>
          </a:r>
          <a:r>
            <a:rPr lang="en-US" dirty="0" smtClean="0"/>
            <a:t> </a:t>
          </a:r>
          <a:r>
            <a:rPr lang="en-US" dirty="0" err="1" smtClean="0"/>
            <a:t>dari</a:t>
          </a:r>
          <a:r>
            <a:rPr lang="en-US" dirty="0" smtClean="0"/>
            <a:t> </a:t>
          </a:r>
          <a:r>
            <a:rPr lang="en-US" dirty="0" err="1" smtClean="0"/>
            <a:t>serangan</a:t>
          </a:r>
          <a:r>
            <a:rPr lang="en-US" dirty="0" smtClean="0"/>
            <a:t> </a:t>
          </a:r>
          <a:r>
            <a:rPr lang="en-US" dirty="0" err="1" smtClean="0"/>
            <a:t>paralisis</a:t>
          </a:r>
          <a:r>
            <a:rPr lang="en-US" dirty="0" smtClean="0"/>
            <a:t>, </a:t>
          </a:r>
          <a:r>
            <a:rPr lang="en-US" dirty="0" err="1" smtClean="0"/>
            <a:t>epilepsi</a:t>
          </a:r>
          <a:r>
            <a:rPr lang="en-US" dirty="0" smtClean="0"/>
            <a:t> </a:t>
          </a:r>
          <a:r>
            <a:rPr lang="en-US" dirty="0" err="1" smtClean="0"/>
            <a:t>atau</a:t>
          </a:r>
          <a:r>
            <a:rPr lang="en-US" dirty="0" smtClean="0"/>
            <a:t> </a:t>
          </a:r>
          <a:r>
            <a:rPr lang="en-US" dirty="0" err="1" smtClean="0"/>
            <a:t>kekuatan</a:t>
          </a:r>
          <a:r>
            <a:rPr lang="en-US" dirty="0" smtClean="0"/>
            <a:t> di </a:t>
          </a:r>
          <a:r>
            <a:rPr lang="en-US" dirty="0" err="1" smtClean="0"/>
            <a:t>luar</a:t>
          </a:r>
          <a:r>
            <a:rPr lang="en-US" dirty="0" smtClean="0"/>
            <a:t> </a:t>
          </a:r>
          <a:r>
            <a:rPr lang="en-US" dirty="0" err="1" smtClean="0"/>
            <a:t>batas</a:t>
          </a:r>
          <a:r>
            <a:rPr lang="en-US" dirty="0" smtClean="0"/>
            <a:t>”. </a:t>
          </a:r>
          <a:r>
            <a:rPr lang="en-US" dirty="0" err="1" smtClean="0"/>
            <a:t>Tinetti</a:t>
          </a:r>
          <a:r>
            <a:rPr lang="en-US" dirty="0" smtClean="0"/>
            <a:t>, et al. (1997, </a:t>
          </a:r>
          <a:r>
            <a:rPr lang="en-US" dirty="0" err="1" smtClean="0"/>
            <a:t>dalam</a:t>
          </a:r>
          <a:r>
            <a:rPr lang="en-US" dirty="0" smtClean="0"/>
            <a:t> </a:t>
          </a:r>
          <a:r>
            <a:rPr lang="en-US" dirty="0" err="1" smtClean="0"/>
            <a:t>Feder</a:t>
          </a:r>
          <a:r>
            <a:rPr lang="en-US" dirty="0" smtClean="0"/>
            <a:t>, 2000) </a:t>
          </a:r>
          <a:endParaRPr lang="en-US" dirty="0"/>
        </a:p>
      </dgm:t>
    </dgm:pt>
    <dgm:pt modelId="{B62E6C90-8212-2C40-89BD-96B248AC83B1}" type="parTrans" cxnId="{D843975F-BA75-4445-8E68-6592594EDDF6}">
      <dgm:prSet/>
      <dgm:spPr/>
      <dgm:t>
        <a:bodyPr/>
        <a:lstStyle/>
        <a:p>
          <a:endParaRPr lang="en-US"/>
        </a:p>
      </dgm:t>
    </dgm:pt>
    <dgm:pt modelId="{6DDA820F-D541-184F-A179-4A7FBEC29C7B}" type="sibTrans" cxnId="{D843975F-BA75-4445-8E68-6592594EDDF6}">
      <dgm:prSet/>
      <dgm:spPr/>
      <dgm:t>
        <a:bodyPr/>
        <a:lstStyle/>
        <a:p>
          <a:endParaRPr lang="en-US"/>
        </a:p>
      </dgm:t>
    </dgm:pt>
    <dgm:pt modelId="{3A884F44-5EC7-1941-AAB0-CA329CEA4B2C}">
      <dgm:prSet/>
      <dgm:spPr/>
      <dgm:t>
        <a:bodyPr/>
        <a:lstStyle/>
        <a:p>
          <a:pPr rtl="0"/>
          <a:r>
            <a:rPr lang="en-US" smtClean="0"/>
            <a:t>“Jatuh sebagai suatu kejadian yang dilaporkan oleh penderita atau saksi mata yang melihat kejadian dan mengakibatkan seseorang mendadak terbaring atau terduduk di lantai dengan atau tanpa kehilangan kesadaran atau luka” , Reuben (1996, dalam Darmojo, 2004) . </a:t>
          </a:r>
          <a:endParaRPr lang="en-US"/>
        </a:p>
      </dgm:t>
    </dgm:pt>
    <dgm:pt modelId="{3CE52C7F-9442-7043-9A29-06C519649190}" type="parTrans" cxnId="{84F2F6B9-02C2-9641-9CAB-FD6BF6EDD5CB}">
      <dgm:prSet/>
      <dgm:spPr/>
      <dgm:t>
        <a:bodyPr/>
        <a:lstStyle/>
        <a:p>
          <a:endParaRPr lang="en-US"/>
        </a:p>
      </dgm:t>
    </dgm:pt>
    <dgm:pt modelId="{E173B4FE-BE15-C044-8960-AE057940B10F}" type="sibTrans" cxnId="{84F2F6B9-02C2-9641-9CAB-FD6BF6EDD5CB}">
      <dgm:prSet/>
      <dgm:spPr/>
      <dgm:t>
        <a:bodyPr/>
        <a:lstStyle/>
        <a:p>
          <a:endParaRPr lang="en-US"/>
        </a:p>
      </dgm:t>
    </dgm:pt>
    <dgm:pt modelId="{82145DA2-3E45-1B42-827D-5A11BF1AE7CD}">
      <dgm:prSet/>
      <dgm:spPr/>
      <dgm:t>
        <a:bodyPr/>
        <a:lstStyle/>
        <a:p>
          <a:pPr rtl="0"/>
          <a:r>
            <a:rPr lang="en-US" smtClean="0"/>
            <a:t>“Jatuh adalah kejadian yang tidak disengaja yang mengakibatkan lansia terbaring di lantai atau berada pada tingkat yang lebih rendah” (Kellogg International Work Group, 1987 dalam Newton, 2003).</a:t>
          </a:r>
          <a:endParaRPr lang="en-US"/>
        </a:p>
      </dgm:t>
    </dgm:pt>
    <dgm:pt modelId="{BBC6BC12-C1EE-D146-957E-E9A2479457C7}" type="parTrans" cxnId="{4B696DB0-832A-C541-A700-42D9ECC4240D}">
      <dgm:prSet/>
      <dgm:spPr/>
      <dgm:t>
        <a:bodyPr/>
        <a:lstStyle/>
        <a:p>
          <a:endParaRPr lang="en-US"/>
        </a:p>
      </dgm:t>
    </dgm:pt>
    <dgm:pt modelId="{C101CD51-AC4E-C240-86C3-19D291D8A1FB}" type="sibTrans" cxnId="{4B696DB0-832A-C541-A700-42D9ECC4240D}">
      <dgm:prSet/>
      <dgm:spPr/>
      <dgm:t>
        <a:bodyPr/>
        <a:lstStyle/>
        <a:p>
          <a:endParaRPr lang="en-US"/>
        </a:p>
      </dgm:t>
    </dgm:pt>
    <dgm:pt modelId="{F4B382E2-93AB-8B48-B93B-F9B606D565C7}">
      <dgm:prSet/>
      <dgm:spPr/>
      <dgm:t>
        <a:bodyPr/>
        <a:lstStyle/>
        <a:p>
          <a:pPr rtl="0"/>
          <a:r>
            <a:rPr lang="en-US" smtClean="0"/>
            <a:t>Disimpulkan bahwa jatuh adalah kejadian tiba-tiba dan tidak disengaja yang mengakibatkan seseorang terbaring atau terduduk di lantai. </a:t>
          </a:r>
          <a:endParaRPr lang="en-US"/>
        </a:p>
      </dgm:t>
    </dgm:pt>
    <dgm:pt modelId="{ABEBA595-7F94-7A4E-B1F1-0E5BD4BE3919}" type="parTrans" cxnId="{3ED5F2A8-779E-A944-A685-301863F4FAB0}">
      <dgm:prSet/>
      <dgm:spPr/>
      <dgm:t>
        <a:bodyPr/>
        <a:lstStyle/>
        <a:p>
          <a:endParaRPr lang="en-US"/>
        </a:p>
      </dgm:t>
    </dgm:pt>
    <dgm:pt modelId="{C2D0AB5D-B015-B340-B205-44074836AF8C}" type="sibTrans" cxnId="{3ED5F2A8-779E-A944-A685-301863F4FAB0}">
      <dgm:prSet/>
      <dgm:spPr/>
      <dgm:t>
        <a:bodyPr/>
        <a:lstStyle/>
        <a:p>
          <a:endParaRPr lang="en-US"/>
        </a:p>
      </dgm:t>
    </dgm:pt>
    <dgm:pt modelId="{B18F83E0-7BA8-424B-85B9-ACE78B4C20E1}" type="pres">
      <dgm:prSet presAssocID="{5EAD8E49-DC54-CF4E-BB6A-B1F9C5C3BDE2}" presName="outerComposite" presStyleCnt="0">
        <dgm:presLayoutVars>
          <dgm:chMax val="5"/>
          <dgm:dir/>
          <dgm:resizeHandles val="exact"/>
        </dgm:presLayoutVars>
      </dgm:prSet>
      <dgm:spPr/>
    </dgm:pt>
    <dgm:pt modelId="{DEE340A6-93A4-374C-92C0-9C92317BC5FB}" type="pres">
      <dgm:prSet presAssocID="{5EAD8E49-DC54-CF4E-BB6A-B1F9C5C3BDE2}" presName="dummyMaxCanvas" presStyleCnt="0">
        <dgm:presLayoutVars/>
      </dgm:prSet>
      <dgm:spPr/>
    </dgm:pt>
    <dgm:pt modelId="{F455921B-2DB9-404B-8074-AA06A613174E}" type="pres">
      <dgm:prSet presAssocID="{5EAD8E49-DC54-CF4E-BB6A-B1F9C5C3BDE2}" presName="FourNodes_1" presStyleLbl="node1" presStyleIdx="0" presStyleCnt="4">
        <dgm:presLayoutVars>
          <dgm:bulletEnabled val="1"/>
        </dgm:presLayoutVars>
      </dgm:prSet>
      <dgm:spPr/>
    </dgm:pt>
    <dgm:pt modelId="{BF5919B4-5534-C549-B1A5-3D9890AD2241}" type="pres">
      <dgm:prSet presAssocID="{5EAD8E49-DC54-CF4E-BB6A-B1F9C5C3BDE2}" presName="FourNodes_2" presStyleLbl="node1" presStyleIdx="1" presStyleCnt="4">
        <dgm:presLayoutVars>
          <dgm:bulletEnabled val="1"/>
        </dgm:presLayoutVars>
      </dgm:prSet>
      <dgm:spPr/>
    </dgm:pt>
    <dgm:pt modelId="{F25B2D12-D44F-A448-8815-D081667B97CF}" type="pres">
      <dgm:prSet presAssocID="{5EAD8E49-DC54-CF4E-BB6A-B1F9C5C3BDE2}" presName="FourNodes_3" presStyleLbl="node1" presStyleIdx="2" presStyleCnt="4">
        <dgm:presLayoutVars>
          <dgm:bulletEnabled val="1"/>
        </dgm:presLayoutVars>
      </dgm:prSet>
      <dgm:spPr/>
    </dgm:pt>
    <dgm:pt modelId="{36683515-BF52-0D49-A0C4-B29A9F0A203A}" type="pres">
      <dgm:prSet presAssocID="{5EAD8E49-DC54-CF4E-BB6A-B1F9C5C3BDE2}" presName="FourNodes_4" presStyleLbl="node1" presStyleIdx="3" presStyleCnt="4">
        <dgm:presLayoutVars>
          <dgm:bulletEnabled val="1"/>
        </dgm:presLayoutVars>
      </dgm:prSet>
      <dgm:spPr/>
    </dgm:pt>
    <dgm:pt modelId="{0C7407FC-F241-5E43-A31E-63734755AD90}" type="pres">
      <dgm:prSet presAssocID="{5EAD8E49-DC54-CF4E-BB6A-B1F9C5C3BDE2}" presName="FourConn_1-2" presStyleLbl="fgAccFollowNode1" presStyleIdx="0" presStyleCnt="3">
        <dgm:presLayoutVars>
          <dgm:bulletEnabled val="1"/>
        </dgm:presLayoutVars>
      </dgm:prSet>
      <dgm:spPr/>
    </dgm:pt>
    <dgm:pt modelId="{5AF1F0F2-D42D-EC44-A62C-EC74119E9C75}" type="pres">
      <dgm:prSet presAssocID="{5EAD8E49-DC54-CF4E-BB6A-B1F9C5C3BDE2}" presName="FourConn_2-3" presStyleLbl="fgAccFollowNode1" presStyleIdx="1" presStyleCnt="3">
        <dgm:presLayoutVars>
          <dgm:bulletEnabled val="1"/>
        </dgm:presLayoutVars>
      </dgm:prSet>
      <dgm:spPr/>
    </dgm:pt>
    <dgm:pt modelId="{0CA5887F-75AC-194C-82CE-FB1177064ADF}" type="pres">
      <dgm:prSet presAssocID="{5EAD8E49-DC54-CF4E-BB6A-B1F9C5C3BDE2}" presName="FourConn_3-4" presStyleLbl="fgAccFollowNode1" presStyleIdx="2" presStyleCnt="3">
        <dgm:presLayoutVars>
          <dgm:bulletEnabled val="1"/>
        </dgm:presLayoutVars>
      </dgm:prSet>
      <dgm:spPr/>
    </dgm:pt>
    <dgm:pt modelId="{9298B0BB-1FB8-284B-A763-59776C832C32}" type="pres">
      <dgm:prSet presAssocID="{5EAD8E49-DC54-CF4E-BB6A-B1F9C5C3BDE2}" presName="FourNodes_1_text" presStyleLbl="node1" presStyleIdx="3" presStyleCnt="4">
        <dgm:presLayoutVars>
          <dgm:bulletEnabled val="1"/>
        </dgm:presLayoutVars>
      </dgm:prSet>
      <dgm:spPr/>
    </dgm:pt>
    <dgm:pt modelId="{728831C6-45FB-1248-98C1-AF4929C9E85A}" type="pres">
      <dgm:prSet presAssocID="{5EAD8E49-DC54-CF4E-BB6A-B1F9C5C3BDE2}" presName="FourNodes_2_text" presStyleLbl="node1" presStyleIdx="3" presStyleCnt="4">
        <dgm:presLayoutVars>
          <dgm:bulletEnabled val="1"/>
        </dgm:presLayoutVars>
      </dgm:prSet>
      <dgm:spPr/>
    </dgm:pt>
    <dgm:pt modelId="{C2F586CD-FFCC-E849-B1B2-BD9F52BCECD5}" type="pres">
      <dgm:prSet presAssocID="{5EAD8E49-DC54-CF4E-BB6A-B1F9C5C3BDE2}" presName="FourNodes_3_text" presStyleLbl="node1" presStyleIdx="3" presStyleCnt="4">
        <dgm:presLayoutVars>
          <dgm:bulletEnabled val="1"/>
        </dgm:presLayoutVars>
      </dgm:prSet>
      <dgm:spPr/>
    </dgm:pt>
    <dgm:pt modelId="{B13E3F61-2D17-894C-9999-8B8C557EFC31}" type="pres">
      <dgm:prSet presAssocID="{5EAD8E49-DC54-CF4E-BB6A-B1F9C5C3BDE2}" presName="FourNodes_4_text" presStyleLbl="node1" presStyleIdx="3" presStyleCnt="4">
        <dgm:presLayoutVars>
          <dgm:bulletEnabled val="1"/>
        </dgm:presLayoutVars>
      </dgm:prSet>
      <dgm:spPr/>
    </dgm:pt>
  </dgm:ptLst>
  <dgm:cxnLst>
    <dgm:cxn modelId="{C939A9F6-2C27-1044-8018-665E5E4FA6F8}" type="presOf" srcId="{F4B382E2-93AB-8B48-B93B-F9B606D565C7}" destId="{36683515-BF52-0D49-A0C4-B29A9F0A203A}" srcOrd="0" destOrd="0" presId="urn:microsoft.com/office/officeart/2005/8/layout/vProcess5"/>
    <dgm:cxn modelId="{84F2F6B9-02C2-9641-9CAB-FD6BF6EDD5CB}" srcId="{5EAD8E49-DC54-CF4E-BB6A-B1F9C5C3BDE2}" destId="{3A884F44-5EC7-1941-AAB0-CA329CEA4B2C}" srcOrd="1" destOrd="0" parTransId="{3CE52C7F-9442-7043-9A29-06C519649190}" sibTransId="{E173B4FE-BE15-C044-8960-AE057940B10F}"/>
    <dgm:cxn modelId="{9233138E-39B1-F24F-84DD-6AECE1213961}" type="presOf" srcId="{82145DA2-3E45-1B42-827D-5A11BF1AE7CD}" destId="{C2F586CD-FFCC-E849-B1B2-BD9F52BCECD5}" srcOrd="1" destOrd="0" presId="urn:microsoft.com/office/officeart/2005/8/layout/vProcess5"/>
    <dgm:cxn modelId="{D843975F-BA75-4445-8E68-6592594EDDF6}" srcId="{5EAD8E49-DC54-CF4E-BB6A-B1F9C5C3BDE2}" destId="{8382380E-0D17-014D-B59C-3081840E4DD9}" srcOrd="0" destOrd="0" parTransId="{B62E6C90-8212-2C40-89BD-96B248AC83B1}" sibTransId="{6DDA820F-D541-184F-A179-4A7FBEC29C7B}"/>
    <dgm:cxn modelId="{EFAB02B4-2045-A94E-ABC8-68D9E9790CB9}" type="presOf" srcId="{82145DA2-3E45-1B42-827D-5A11BF1AE7CD}" destId="{F25B2D12-D44F-A448-8815-D081667B97CF}" srcOrd="0" destOrd="0" presId="urn:microsoft.com/office/officeart/2005/8/layout/vProcess5"/>
    <dgm:cxn modelId="{76944FD1-6AA2-524B-A3B4-ED5867167AE6}" type="presOf" srcId="{6DDA820F-D541-184F-A179-4A7FBEC29C7B}" destId="{0C7407FC-F241-5E43-A31E-63734755AD90}" srcOrd="0" destOrd="0" presId="urn:microsoft.com/office/officeart/2005/8/layout/vProcess5"/>
    <dgm:cxn modelId="{FF776880-2B4C-FA41-8A1B-A6DE725B1D8F}" type="presOf" srcId="{8382380E-0D17-014D-B59C-3081840E4DD9}" destId="{9298B0BB-1FB8-284B-A763-59776C832C32}" srcOrd="1" destOrd="0" presId="urn:microsoft.com/office/officeart/2005/8/layout/vProcess5"/>
    <dgm:cxn modelId="{1CF2CE80-1B9A-744E-B048-5061B7C56097}" type="presOf" srcId="{3A884F44-5EC7-1941-AAB0-CA329CEA4B2C}" destId="{728831C6-45FB-1248-98C1-AF4929C9E85A}" srcOrd="1" destOrd="0" presId="urn:microsoft.com/office/officeart/2005/8/layout/vProcess5"/>
    <dgm:cxn modelId="{68195145-D5D4-5C4F-B8C9-1A199F1F794A}" type="presOf" srcId="{8382380E-0D17-014D-B59C-3081840E4DD9}" destId="{F455921B-2DB9-404B-8074-AA06A613174E}" srcOrd="0" destOrd="0" presId="urn:microsoft.com/office/officeart/2005/8/layout/vProcess5"/>
    <dgm:cxn modelId="{0B9BEE18-4AF9-7C4D-BA59-E652C4D1A7CF}" type="presOf" srcId="{5EAD8E49-DC54-CF4E-BB6A-B1F9C5C3BDE2}" destId="{B18F83E0-7BA8-424B-85B9-ACE78B4C20E1}" srcOrd="0" destOrd="0" presId="urn:microsoft.com/office/officeart/2005/8/layout/vProcess5"/>
    <dgm:cxn modelId="{138FD448-98E4-AE49-BB11-0FA521720774}" type="presOf" srcId="{3A884F44-5EC7-1941-AAB0-CA329CEA4B2C}" destId="{BF5919B4-5534-C549-B1A5-3D9890AD2241}" srcOrd="0" destOrd="0" presId="urn:microsoft.com/office/officeart/2005/8/layout/vProcess5"/>
    <dgm:cxn modelId="{AA4A3664-5CDF-954A-9B8F-9A93A3E7F91F}" type="presOf" srcId="{E173B4FE-BE15-C044-8960-AE057940B10F}" destId="{5AF1F0F2-D42D-EC44-A62C-EC74119E9C75}" srcOrd="0" destOrd="0" presId="urn:microsoft.com/office/officeart/2005/8/layout/vProcess5"/>
    <dgm:cxn modelId="{4B696DB0-832A-C541-A700-42D9ECC4240D}" srcId="{5EAD8E49-DC54-CF4E-BB6A-B1F9C5C3BDE2}" destId="{82145DA2-3E45-1B42-827D-5A11BF1AE7CD}" srcOrd="2" destOrd="0" parTransId="{BBC6BC12-C1EE-D146-957E-E9A2479457C7}" sibTransId="{C101CD51-AC4E-C240-86C3-19D291D8A1FB}"/>
    <dgm:cxn modelId="{BB8C1B0B-661F-D446-A42E-6AEA348B1B76}" type="presOf" srcId="{C101CD51-AC4E-C240-86C3-19D291D8A1FB}" destId="{0CA5887F-75AC-194C-82CE-FB1177064ADF}" srcOrd="0" destOrd="0" presId="urn:microsoft.com/office/officeart/2005/8/layout/vProcess5"/>
    <dgm:cxn modelId="{3ED5F2A8-779E-A944-A685-301863F4FAB0}" srcId="{5EAD8E49-DC54-CF4E-BB6A-B1F9C5C3BDE2}" destId="{F4B382E2-93AB-8B48-B93B-F9B606D565C7}" srcOrd="3" destOrd="0" parTransId="{ABEBA595-7F94-7A4E-B1F1-0E5BD4BE3919}" sibTransId="{C2D0AB5D-B015-B340-B205-44074836AF8C}"/>
    <dgm:cxn modelId="{4F73B80E-E6EC-D44D-BEEF-24A9978A6BBF}" type="presOf" srcId="{F4B382E2-93AB-8B48-B93B-F9B606D565C7}" destId="{B13E3F61-2D17-894C-9999-8B8C557EFC31}" srcOrd="1" destOrd="0" presId="urn:microsoft.com/office/officeart/2005/8/layout/vProcess5"/>
    <dgm:cxn modelId="{835877E1-EB62-3546-B558-55BD03A84587}" type="presParOf" srcId="{B18F83E0-7BA8-424B-85B9-ACE78B4C20E1}" destId="{DEE340A6-93A4-374C-92C0-9C92317BC5FB}" srcOrd="0" destOrd="0" presId="urn:microsoft.com/office/officeart/2005/8/layout/vProcess5"/>
    <dgm:cxn modelId="{B12A38E1-3306-334E-8FE1-A13A305D28EE}" type="presParOf" srcId="{B18F83E0-7BA8-424B-85B9-ACE78B4C20E1}" destId="{F455921B-2DB9-404B-8074-AA06A613174E}" srcOrd="1" destOrd="0" presId="urn:microsoft.com/office/officeart/2005/8/layout/vProcess5"/>
    <dgm:cxn modelId="{CEC047A4-C6FC-5445-8DF6-67B8BCFDC9C4}" type="presParOf" srcId="{B18F83E0-7BA8-424B-85B9-ACE78B4C20E1}" destId="{BF5919B4-5534-C549-B1A5-3D9890AD2241}" srcOrd="2" destOrd="0" presId="urn:microsoft.com/office/officeart/2005/8/layout/vProcess5"/>
    <dgm:cxn modelId="{9248AE58-5046-4044-B6B6-91C5A095EE51}" type="presParOf" srcId="{B18F83E0-7BA8-424B-85B9-ACE78B4C20E1}" destId="{F25B2D12-D44F-A448-8815-D081667B97CF}" srcOrd="3" destOrd="0" presId="urn:microsoft.com/office/officeart/2005/8/layout/vProcess5"/>
    <dgm:cxn modelId="{643EFDB9-F00B-BA4E-AD7D-21BFD796F19F}" type="presParOf" srcId="{B18F83E0-7BA8-424B-85B9-ACE78B4C20E1}" destId="{36683515-BF52-0D49-A0C4-B29A9F0A203A}" srcOrd="4" destOrd="0" presId="urn:microsoft.com/office/officeart/2005/8/layout/vProcess5"/>
    <dgm:cxn modelId="{D2F566FD-9389-ED43-8A55-D312CF1EEFA8}" type="presParOf" srcId="{B18F83E0-7BA8-424B-85B9-ACE78B4C20E1}" destId="{0C7407FC-F241-5E43-A31E-63734755AD90}" srcOrd="5" destOrd="0" presId="urn:microsoft.com/office/officeart/2005/8/layout/vProcess5"/>
    <dgm:cxn modelId="{A9A3A58A-F79C-044E-8DC6-47DE8721801C}" type="presParOf" srcId="{B18F83E0-7BA8-424B-85B9-ACE78B4C20E1}" destId="{5AF1F0F2-D42D-EC44-A62C-EC74119E9C75}" srcOrd="6" destOrd="0" presId="urn:microsoft.com/office/officeart/2005/8/layout/vProcess5"/>
    <dgm:cxn modelId="{ACCB0087-215B-7F48-89BD-DC47DC5E9E40}" type="presParOf" srcId="{B18F83E0-7BA8-424B-85B9-ACE78B4C20E1}" destId="{0CA5887F-75AC-194C-82CE-FB1177064ADF}" srcOrd="7" destOrd="0" presId="urn:microsoft.com/office/officeart/2005/8/layout/vProcess5"/>
    <dgm:cxn modelId="{C24C0E87-2E46-D742-A0AF-D9C02F239CDB}" type="presParOf" srcId="{B18F83E0-7BA8-424B-85B9-ACE78B4C20E1}" destId="{9298B0BB-1FB8-284B-A763-59776C832C32}" srcOrd="8" destOrd="0" presId="urn:microsoft.com/office/officeart/2005/8/layout/vProcess5"/>
    <dgm:cxn modelId="{D96FA566-6B2D-4742-92C7-93C56A6A9CB5}" type="presParOf" srcId="{B18F83E0-7BA8-424B-85B9-ACE78B4C20E1}" destId="{728831C6-45FB-1248-98C1-AF4929C9E85A}" srcOrd="9" destOrd="0" presId="urn:microsoft.com/office/officeart/2005/8/layout/vProcess5"/>
    <dgm:cxn modelId="{41FF3C90-5FB4-F344-AAFA-CC36A42C7B57}" type="presParOf" srcId="{B18F83E0-7BA8-424B-85B9-ACE78B4C20E1}" destId="{C2F586CD-FFCC-E849-B1B2-BD9F52BCECD5}" srcOrd="10" destOrd="0" presId="urn:microsoft.com/office/officeart/2005/8/layout/vProcess5"/>
    <dgm:cxn modelId="{68E7A26A-A930-C641-9532-80B23DEA1945}" type="presParOf" srcId="{B18F83E0-7BA8-424B-85B9-ACE78B4C20E1}" destId="{B13E3F61-2D17-894C-9999-8B8C557EFC3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2D2F78-F1CF-344B-8E7E-C78279F7256A}" type="doc">
      <dgm:prSet loTypeId="urn:microsoft.com/office/officeart/2005/8/layout/vList2" loCatId="" qsTypeId="urn:microsoft.com/office/officeart/2005/8/quickstyle/simple4" qsCatId="simple" csTypeId="urn:microsoft.com/office/officeart/2005/8/colors/colorful1" csCatId="colorful"/>
      <dgm:spPr/>
      <dgm:t>
        <a:bodyPr/>
        <a:lstStyle/>
        <a:p>
          <a:endParaRPr lang="en-US"/>
        </a:p>
      </dgm:t>
    </dgm:pt>
    <dgm:pt modelId="{FFB29214-2FB5-204C-A090-9C5320BC4121}">
      <dgm:prSet/>
      <dgm:spPr/>
      <dgm:t>
        <a:bodyPr/>
        <a:lstStyle/>
        <a:p>
          <a:pPr rtl="0"/>
          <a:r>
            <a:rPr lang="en-US" smtClean="0"/>
            <a:t>Intrinsik / fisik / berhubungan dengan kondisi pasien !</a:t>
          </a:r>
          <a:endParaRPr lang="en-US"/>
        </a:p>
      </dgm:t>
    </dgm:pt>
    <dgm:pt modelId="{50009514-9B4A-2443-9A43-43E9FFC1CDA4}" type="parTrans" cxnId="{9798285A-F672-534A-89B5-A16C09F0AD56}">
      <dgm:prSet/>
      <dgm:spPr/>
      <dgm:t>
        <a:bodyPr/>
        <a:lstStyle/>
        <a:p>
          <a:endParaRPr lang="en-US"/>
        </a:p>
      </dgm:t>
    </dgm:pt>
    <dgm:pt modelId="{5F7DE74D-FBB2-0648-9709-7A76BBEEE3E4}" type="sibTrans" cxnId="{9798285A-F672-534A-89B5-A16C09F0AD56}">
      <dgm:prSet/>
      <dgm:spPr/>
      <dgm:t>
        <a:bodyPr/>
        <a:lstStyle/>
        <a:p>
          <a:endParaRPr lang="en-US"/>
        </a:p>
      </dgm:t>
    </dgm:pt>
    <dgm:pt modelId="{64EE93DD-E2A6-8246-848A-776BCDDF8C3C}">
      <dgm:prSet/>
      <dgm:spPr/>
      <dgm:t>
        <a:bodyPr/>
        <a:lstStyle/>
        <a:p>
          <a:pPr rtl="0"/>
          <a:r>
            <a:rPr lang="en-US" smtClean="0"/>
            <a:t>Riiwayat jatuh sebelumnya</a:t>
          </a:r>
          <a:endParaRPr lang="en-US"/>
        </a:p>
      </dgm:t>
    </dgm:pt>
    <dgm:pt modelId="{4BEFEA6A-3D1A-074C-94F2-E5858A775F07}" type="parTrans" cxnId="{3B9E7AE4-DE5F-6C45-BCD8-CFC9F1FFAC51}">
      <dgm:prSet/>
      <dgm:spPr/>
      <dgm:t>
        <a:bodyPr/>
        <a:lstStyle/>
        <a:p>
          <a:endParaRPr lang="en-US"/>
        </a:p>
      </dgm:t>
    </dgm:pt>
    <dgm:pt modelId="{97C77FE7-6DBA-F545-A4FE-812D96C9E261}" type="sibTrans" cxnId="{3B9E7AE4-DE5F-6C45-BCD8-CFC9F1FFAC51}">
      <dgm:prSet/>
      <dgm:spPr/>
      <dgm:t>
        <a:bodyPr/>
        <a:lstStyle/>
        <a:p>
          <a:endParaRPr lang="en-US"/>
        </a:p>
      </dgm:t>
    </dgm:pt>
    <dgm:pt modelId="{F266AA22-98BE-454E-B248-D31E20890DE8}">
      <dgm:prSet/>
      <dgm:spPr/>
      <dgm:t>
        <a:bodyPr/>
        <a:lstStyle/>
        <a:p>
          <a:pPr rtl="0"/>
          <a:r>
            <a:rPr lang="en-US" smtClean="0"/>
            <a:t>Inkontinensia</a:t>
          </a:r>
          <a:endParaRPr lang="en-US"/>
        </a:p>
      </dgm:t>
    </dgm:pt>
    <dgm:pt modelId="{5A80092A-F16B-6549-A32C-400FFB0BC5F2}" type="parTrans" cxnId="{0C461A0E-DB1A-6E4F-A4CE-F36FF37AD716}">
      <dgm:prSet/>
      <dgm:spPr/>
      <dgm:t>
        <a:bodyPr/>
        <a:lstStyle/>
        <a:p>
          <a:endParaRPr lang="en-US"/>
        </a:p>
      </dgm:t>
    </dgm:pt>
    <dgm:pt modelId="{DCD5AE8C-7E3C-154D-B4E8-0528B3DE616D}" type="sibTrans" cxnId="{0C461A0E-DB1A-6E4F-A4CE-F36FF37AD716}">
      <dgm:prSet/>
      <dgm:spPr/>
      <dgm:t>
        <a:bodyPr/>
        <a:lstStyle/>
        <a:p>
          <a:endParaRPr lang="en-US"/>
        </a:p>
      </dgm:t>
    </dgm:pt>
    <dgm:pt modelId="{8BF94EB9-0E8F-D24C-B234-CE42ECBF16D4}">
      <dgm:prSet/>
      <dgm:spPr/>
      <dgm:t>
        <a:bodyPr/>
        <a:lstStyle/>
        <a:p>
          <a:pPr rtl="0"/>
          <a:r>
            <a:rPr lang="en-US" smtClean="0"/>
            <a:t>Gangguan kognitif / psikologis</a:t>
          </a:r>
          <a:endParaRPr lang="en-US"/>
        </a:p>
      </dgm:t>
    </dgm:pt>
    <dgm:pt modelId="{44B14419-CF1F-7B4B-A729-54974E13941C}" type="parTrans" cxnId="{076D68E0-AB25-824A-9951-A52B38BD0193}">
      <dgm:prSet/>
      <dgm:spPr/>
      <dgm:t>
        <a:bodyPr/>
        <a:lstStyle/>
        <a:p>
          <a:endParaRPr lang="en-US"/>
        </a:p>
      </dgm:t>
    </dgm:pt>
    <dgm:pt modelId="{B2C82CAE-77BE-AB49-9FF0-2B93658B18EC}" type="sibTrans" cxnId="{076D68E0-AB25-824A-9951-A52B38BD0193}">
      <dgm:prSet/>
      <dgm:spPr/>
      <dgm:t>
        <a:bodyPr/>
        <a:lstStyle/>
        <a:p>
          <a:endParaRPr lang="en-US"/>
        </a:p>
      </dgm:t>
    </dgm:pt>
    <dgm:pt modelId="{2FE93F08-3A08-0143-9366-580BE9AC631C}">
      <dgm:prSet/>
      <dgm:spPr/>
      <dgm:t>
        <a:bodyPr/>
        <a:lstStyle/>
        <a:p>
          <a:pPr rtl="0"/>
          <a:r>
            <a:rPr lang="en-US" smtClean="0"/>
            <a:t>Usia &gt; 65 tahun</a:t>
          </a:r>
          <a:endParaRPr lang="en-US"/>
        </a:p>
      </dgm:t>
    </dgm:pt>
    <dgm:pt modelId="{0B54C12A-6D18-1243-9745-3B7883224E61}" type="parTrans" cxnId="{3368B824-5FEE-584C-95A0-59825583CF42}">
      <dgm:prSet/>
      <dgm:spPr/>
      <dgm:t>
        <a:bodyPr/>
        <a:lstStyle/>
        <a:p>
          <a:endParaRPr lang="en-US"/>
        </a:p>
      </dgm:t>
    </dgm:pt>
    <dgm:pt modelId="{EB3A202E-AD94-F844-BB09-D6292BFB547F}" type="sibTrans" cxnId="{3368B824-5FEE-584C-95A0-59825583CF42}">
      <dgm:prSet/>
      <dgm:spPr/>
      <dgm:t>
        <a:bodyPr/>
        <a:lstStyle/>
        <a:p>
          <a:endParaRPr lang="en-US"/>
        </a:p>
      </dgm:t>
    </dgm:pt>
    <dgm:pt modelId="{12DE9060-0B7F-9146-8B4F-740A5CB08D50}">
      <dgm:prSet/>
      <dgm:spPr/>
      <dgm:t>
        <a:bodyPr/>
        <a:lstStyle/>
        <a:p>
          <a:pPr rtl="0"/>
          <a:r>
            <a:rPr lang="en-US" smtClean="0"/>
            <a:t>Osteoporosis</a:t>
          </a:r>
          <a:endParaRPr lang="en-US"/>
        </a:p>
      </dgm:t>
    </dgm:pt>
    <dgm:pt modelId="{D010FC69-719D-6D4F-8B08-71D95C2F3FB2}" type="parTrans" cxnId="{DBDF54DC-872A-3043-838C-19213262E6D5}">
      <dgm:prSet/>
      <dgm:spPr/>
      <dgm:t>
        <a:bodyPr/>
        <a:lstStyle/>
        <a:p>
          <a:endParaRPr lang="en-US"/>
        </a:p>
      </dgm:t>
    </dgm:pt>
    <dgm:pt modelId="{39898534-92D1-5E43-9A14-8AE8C725824A}" type="sibTrans" cxnId="{DBDF54DC-872A-3043-838C-19213262E6D5}">
      <dgm:prSet/>
      <dgm:spPr/>
      <dgm:t>
        <a:bodyPr/>
        <a:lstStyle/>
        <a:p>
          <a:endParaRPr lang="en-US"/>
        </a:p>
      </dgm:t>
    </dgm:pt>
    <dgm:pt modelId="{7444CE61-7532-7844-A3D3-6A35C97FD80A}">
      <dgm:prSet/>
      <dgm:spPr/>
      <dgm:t>
        <a:bodyPr/>
        <a:lstStyle/>
        <a:p>
          <a:pPr rtl="0"/>
          <a:r>
            <a:rPr lang="en-US" smtClean="0"/>
            <a:t>Status kesehatan buruk </a:t>
          </a:r>
          <a:endParaRPr lang="en-US"/>
        </a:p>
      </dgm:t>
    </dgm:pt>
    <dgm:pt modelId="{4CC939BF-0AF6-7E4C-B424-3F65B9A44543}" type="parTrans" cxnId="{823B8B7B-DD8C-C24F-8443-FAC809AB3DBB}">
      <dgm:prSet/>
      <dgm:spPr/>
      <dgm:t>
        <a:bodyPr/>
        <a:lstStyle/>
        <a:p>
          <a:endParaRPr lang="en-US"/>
        </a:p>
      </dgm:t>
    </dgm:pt>
    <dgm:pt modelId="{02E215AE-E1B4-154B-B39E-2ABFF8385EE4}" type="sibTrans" cxnId="{823B8B7B-DD8C-C24F-8443-FAC809AB3DBB}">
      <dgm:prSet/>
      <dgm:spPr/>
      <dgm:t>
        <a:bodyPr/>
        <a:lstStyle/>
        <a:p>
          <a:endParaRPr lang="en-US"/>
        </a:p>
      </dgm:t>
    </dgm:pt>
    <dgm:pt modelId="{C16F2C9E-312F-5A4D-AF2B-B2805CD36D7C}">
      <dgm:prSet/>
      <dgm:spPr/>
      <dgm:t>
        <a:bodyPr/>
        <a:lstStyle/>
        <a:p>
          <a:pPr rtl="0"/>
          <a:r>
            <a:rPr lang="en-US" smtClean="0"/>
            <a:t>Gangguan muskuloskletal</a:t>
          </a:r>
          <a:endParaRPr lang="en-US"/>
        </a:p>
      </dgm:t>
    </dgm:pt>
    <dgm:pt modelId="{34BD0389-4A51-6849-8421-923797F8DC5D}" type="parTrans" cxnId="{86454CF8-F9C0-E140-BAF2-228A846823E9}">
      <dgm:prSet/>
      <dgm:spPr/>
      <dgm:t>
        <a:bodyPr/>
        <a:lstStyle/>
        <a:p>
          <a:endParaRPr lang="en-US"/>
        </a:p>
      </dgm:t>
    </dgm:pt>
    <dgm:pt modelId="{D735388D-E068-6D42-BE95-F9A236F32769}" type="sibTrans" cxnId="{86454CF8-F9C0-E140-BAF2-228A846823E9}">
      <dgm:prSet/>
      <dgm:spPr/>
      <dgm:t>
        <a:bodyPr/>
        <a:lstStyle/>
        <a:p>
          <a:endParaRPr lang="en-US"/>
        </a:p>
      </dgm:t>
    </dgm:pt>
    <dgm:pt modelId="{CB29FD52-03FB-2045-B311-9BF36DD047BA}">
      <dgm:prSet/>
      <dgm:spPr/>
      <dgm:t>
        <a:bodyPr/>
        <a:lstStyle/>
        <a:p>
          <a:pPr rtl="0"/>
          <a:r>
            <a:rPr lang="en-US" smtClean="0"/>
            <a:t>Ekstrinsik / lingkungan !</a:t>
          </a:r>
          <a:endParaRPr lang="en-US"/>
        </a:p>
      </dgm:t>
    </dgm:pt>
    <dgm:pt modelId="{BE5D3AF4-6F98-F842-9C6B-9AFD1B05BBC3}" type="parTrans" cxnId="{D5FD2976-EA9D-0E44-88E6-DF8944729DE1}">
      <dgm:prSet/>
      <dgm:spPr/>
      <dgm:t>
        <a:bodyPr/>
        <a:lstStyle/>
        <a:p>
          <a:endParaRPr lang="en-US"/>
        </a:p>
      </dgm:t>
    </dgm:pt>
    <dgm:pt modelId="{B64D67B0-FB2F-6045-84B5-1C8A4EE69F7E}" type="sibTrans" cxnId="{D5FD2976-EA9D-0E44-88E6-DF8944729DE1}">
      <dgm:prSet/>
      <dgm:spPr/>
      <dgm:t>
        <a:bodyPr/>
        <a:lstStyle/>
        <a:p>
          <a:endParaRPr lang="en-US"/>
        </a:p>
      </dgm:t>
    </dgm:pt>
    <dgm:pt modelId="{55B8BAB3-4534-AD41-9477-8513B5DAF062}">
      <dgm:prSet/>
      <dgm:spPr/>
      <dgm:t>
        <a:bodyPr/>
        <a:lstStyle/>
        <a:p>
          <a:pPr rtl="0"/>
          <a:r>
            <a:rPr lang="en-US" smtClean="0"/>
            <a:t>Lantai basah / silau, ruang berantakan, pencahayaan kurang, handrail tidak </a:t>
          </a:r>
          <a:endParaRPr lang="en-US"/>
        </a:p>
      </dgm:t>
    </dgm:pt>
    <dgm:pt modelId="{DEE8B6AF-F279-5145-B326-7189B1230F5F}" type="parTrans" cxnId="{8BAB7B3A-B485-BE44-8D1D-0592654ED1C6}">
      <dgm:prSet/>
      <dgm:spPr/>
      <dgm:t>
        <a:bodyPr/>
        <a:lstStyle/>
        <a:p>
          <a:endParaRPr lang="en-US"/>
        </a:p>
      </dgm:t>
    </dgm:pt>
    <dgm:pt modelId="{4F0D0AF2-859D-E840-BA56-7377BA416794}" type="sibTrans" cxnId="{8BAB7B3A-B485-BE44-8D1D-0592654ED1C6}">
      <dgm:prSet/>
      <dgm:spPr/>
      <dgm:t>
        <a:bodyPr/>
        <a:lstStyle/>
        <a:p>
          <a:endParaRPr lang="en-US"/>
        </a:p>
      </dgm:t>
    </dgm:pt>
    <dgm:pt modelId="{0B407472-6598-7B4A-BC6D-3DB9341BE91C}">
      <dgm:prSet/>
      <dgm:spPr/>
      <dgm:t>
        <a:bodyPr/>
        <a:lstStyle/>
        <a:p>
          <a:pPr rtl="0"/>
          <a:r>
            <a:rPr lang="en-US" smtClean="0"/>
            <a:t>adekuat, kabel lepas.</a:t>
          </a:r>
          <a:endParaRPr lang="en-US"/>
        </a:p>
      </dgm:t>
    </dgm:pt>
    <dgm:pt modelId="{D923AC18-F00A-354A-A424-BFB22D3F98BF}" type="parTrans" cxnId="{A739BB74-B928-544C-ACDF-4BB0C2E9D676}">
      <dgm:prSet/>
      <dgm:spPr/>
      <dgm:t>
        <a:bodyPr/>
        <a:lstStyle/>
        <a:p>
          <a:endParaRPr lang="en-US"/>
        </a:p>
      </dgm:t>
    </dgm:pt>
    <dgm:pt modelId="{753BEF2A-9089-4141-B277-15EF13FF3763}" type="sibTrans" cxnId="{A739BB74-B928-544C-ACDF-4BB0C2E9D676}">
      <dgm:prSet/>
      <dgm:spPr/>
      <dgm:t>
        <a:bodyPr/>
        <a:lstStyle/>
        <a:p>
          <a:endParaRPr lang="en-US"/>
        </a:p>
      </dgm:t>
    </dgm:pt>
    <dgm:pt modelId="{1841D0E8-F1AB-1E4C-9EDE-3E64FC8D400F}">
      <dgm:prSet/>
      <dgm:spPr/>
      <dgm:t>
        <a:bodyPr/>
        <a:lstStyle/>
        <a:p>
          <a:pPr rtl="0"/>
          <a:r>
            <a:rPr lang="en-US" smtClean="0"/>
            <a:t>Alas kaki tidak pas</a:t>
          </a:r>
          <a:endParaRPr lang="en-US"/>
        </a:p>
      </dgm:t>
    </dgm:pt>
    <dgm:pt modelId="{8B8B43B2-C232-6348-89DF-CFAEAEDA80A8}" type="parTrans" cxnId="{70564BE5-F6FA-8A45-B2E0-0170D3EA6C7C}">
      <dgm:prSet/>
      <dgm:spPr/>
      <dgm:t>
        <a:bodyPr/>
        <a:lstStyle/>
        <a:p>
          <a:endParaRPr lang="en-US"/>
        </a:p>
      </dgm:t>
    </dgm:pt>
    <dgm:pt modelId="{DD119303-885B-7F40-AB8B-AC66B4A9C2C0}" type="sibTrans" cxnId="{70564BE5-F6FA-8A45-B2E0-0170D3EA6C7C}">
      <dgm:prSet/>
      <dgm:spPr/>
      <dgm:t>
        <a:bodyPr/>
        <a:lstStyle/>
        <a:p>
          <a:endParaRPr lang="en-US"/>
        </a:p>
      </dgm:t>
    </dgm:pt>
    <dgm:pt modelId="{441DBB87-5F86-FC42-AAB8-9E06FB8B7711}">
      <dgm:prSet/>
      <dgm:spPr/>
      <dgm:t>
        <a:bodyPr/>
        <a:lstStyle/>
        <a:p>
          <a:pPr rtl="0"/>
          <a:r>
            <a:rPr lang="en-US" smtClean="0"/>
            <a:t>Dudukan toilet rendah</a:t>
          </a:r>
          <a:endParaRPr lang="en-US"/>
        </a:p>
      </dgm:t>
    </dgm:pt>
    <dgm:pt modelId="{BA771503-88AA-4B46-AE7A-15493A515157}" type="parTrans" cxnId="{5755A32E-70C8-7945-A575-44112DC33F6A}">
      <dgm:prSet/>
      <dgm:spPr/>
      <dgm:t>
        <a:bodyPr/>
        <a:lstStyle/>
        <a:p>
          <a:endParaRPr lang="en-US"/>
        </a:p>
      </dgm:t>
    </dgm:pt>
    <dgm:pt modelId="{008D4FF5-3B59-E34B-97BF-D7F63F37E659}" type="sibTrans" cxnId="{5755A32E-70C8-7945-A575-44112DC33F6A}">
      <dgm:prSet/>
      <dgm:spPr/>
      <dgm:t>
        <a:bodyPr/>
        <a:lstStyle/>
        <a:p>
          <a:endParaRPr lang="en-US"/>
        </a:p>
      </dgm:t>
    </dgm:pt>
    <dgm:pt modelId="{4878DD37-48F8-9143-8291-8811BE4A5115}">
      <dgm:prSet/>
      <dgm:spPr/>
      <dgm:t>
        <a:bodyPr/>
        <a:lstStyle/>
        <a:p>
          <a:pPr rtl="0"/>
          <a:r>
            <a:rPr lang="en-US" smtClean="0"/>
            <a:t>Kursi dan tempat tidur beroda</a:t>
          </a:r>
          <a:endParaRPr lang="en-US"/>
        </a:p>
      </dgm:t>
    </dgm:pt>
    <dgm:pt modelId="{504E452F-66D9-7E43-B225-7A2618EF660D}" type="parTrans" cxnId="{B7555522-8F0E-4F40-A178-F625C76CEF77}">
      <dgm:prSet/>
      <dgm:spPr/>
      <dgm:t>
        <a:bodyPr/>
        <a:lstStyle/>
        <a:p>
          <a:endParaRPr lang="en-US"/>
        </a:p>
      </dgm:t>
    </dgm:pt>
    <dgm:pt modelId="{1534A57A-9F4A-D141-A69A-3BFC3F1A4ED7}" type="sibTrans" cxnId="{B7555522-8F0E-4F40-A178-F625C76CEF77}">
      <dgm:prSet/>
      <dgm:spPr/>
      <dgm:t>
        <a:bodyPr/>
        <a:lstStyle/>
        <a:p>
          <a:endParaRPr lang="en-US"/>
        </a:p>
      </dgm:t>
    </dgm:pt>
    <dgm:pt modelId="{315ED5B1-940D-FB46-8EA6-F37A7459E184}">
      <dgm:prSet/>
      <dgm:spPr/>
      <dgm:t>
        <a:bodyPr/>
        <a:lstStyle/>
        <a:p>
          <a:pPr rtl="0"/>
          <a:r>
            <a:rPr lang="en-US" smtClean="0"/>
            <a:t>Rawat inap berkepanjangan</a:t>
          </a:r>
          <a:endParaRPr lang="en-US"/>
        </a:p>
      </dgm:t>
    </dgm:pt>
    <dgm:pt modelId="{839EF911-6AAA-084F-9AE9-9192A102AEEA}" type="parTrans" cxnId="{235FC9FD-238B-B74C-95BA-C7B7AC6B4AAE}">
      <dgm:prSet/>
      <dgm:spPr/>
      <dgm:t>
        <a:bodyPr/>
        <a:lstStyle/>
        <a:p>
          <a:endParaRPr lang="en-US"/>
        </a:p>
      </dgm:t>
    </dgm:pt>
    <dgm:pt modelId="{A6C75262-E14E-3C47-82EF-8A4A42DB22BB}" type="sibTrans" cxnId="{235FC9FD-238B-B74C-95BA-C7B7AC6B4AAE}">
      <dgm:prSet/>
      <dgm:spPr/>
      <dgm:t>
        <a:bodyPr/>
        <a:lstStyle/>
        <a:p>
          <a:endParaRPr lang="en-US"/>
        </a:p>
      </dgm:t>
    </dgm:pt>
    <dgm:pt modelId="{37D491BE-D03F-644C-A4D1-1448469F0DDB}">
      <dgm:prSet/>
      <dgm:spPr/>
      <dgm:t>
        <a:bodyPr/>
        <a:lstStyle/>
        <a:p>
          <a:pPr rtl="0"/>
          <a:r>
            <a:rPr lang="en-US" smtClean="0"/>
            <a:t>Peralatan yang tidak aman</a:t>
          </a:r>
          <a:endParaRPr lang="en-US"/>
        </a:p>
      </dgm:t>
    </dgm:pt>
    <dgm:pt modelId="{23A8330B-B1EB-8B45-A267-FE1B8E2505DF}" type="parTrans" cxnId="{F232EE68-D2E6-1B44-A7CB-655CB8215FC3}">
      <dgm:prSet/>
      <dgm:spPr/>
      <dgm:t>
        <a:bodyPr/>
        <a:lstStyle/>
        <a:p>
          <a:endParaRPr lang="en-US"/>
        </a:p>
      </dgm:t>
    </dgm:pt>
    <dgm:pt modelId="{28691A9F-1D89-F34B-898E-AE6B6781DA8F}" type="sibTrans" cxnId="{F232EE68-D2E6-1B44-A7CB-655CB8215FC3}">
      <dgm:prSet/>
      <dgm:spPr/>
      <dgm:t>
        <a:bodyPr/>
        <a:lstStyle/>
        <a:p>
          <a:endParaRPr lang="en-US"/>
        </a:p>
      </dgm:t>
    </dgm:pt>
    <dgm:pt modelId="{077FD15C-6933-A84F-B4AF-CC636F534DF3}">
      <dgm:prSet/>
      <dgm:spPr/>
      <dgm:t>
        <a:bodyPr/>
        <a:lstStyle/>
        <a:p>
          <a:pPr rtl="0"/>
          <a:r>
            <a:rPr lang="en-US" smtClean="0"/>
            <a:t>Peralatan rusak </a:t>
          </a:r>
          <a:endParaRPr lang="en-US"/>
        </a:p>
      </dgm:t>
    </dgm:pt>
    <dgm:pt modelId="{FC1589F8-EDF6-E440-8F21-A0456FCA9FA3}" type="parTrans" cxnId="{702CC3FC-8B6C-794E-AA5F-4EBE8D2F60A4}">
      <dgm:prSet/>
      <dgm:spPr/>
      <dgm:t>
        <a:bodyPr/>
        <a:lstStyle/>
        <a:p>
          <a:endParaRPr lang="en-US"/>
        </a:p>
      </dgm:t>
    </dgm:pt>
    <dgm:pt modelId="{74EA3B0A-0D06-8343-8321-A6DB9B3A27AC}" type="sibTrans" cxnId="{702CC3FC-8B6C-794E-AA5F-4EBE8D2F60A4}">
      <dgm:prSet/>
      <dgm:spPr/>
      <dgm:t>
        <a:bodyPr/>
        <a:lstStyle/>
        <a:p>
          <a:endParaRPr lang="en-US"/>
        </a:p>
      </dgm:t>
    </dgm:pt>
    <dgm:pt modelId="{88B4964C-F6EB-9844-99DE-9E7BDA111AB8}">
      <dgm:prSet/>
      <dgm:spPr/>
      <dgm:t>
        <a:bodyPr/>
        <a:lstStyle/>
        <a:p>
          <a:pPr rtl="0"/>
          <a:r>
            <a:rPr lang="en-US" smtClean="0"/>
            <a:t>Tempat tidur ditinggalkan dalam posisi tinggi</a:t>
          </a:r>
          <a:endParaRPr lang="en-US"/>
        </a:p>
      </dgm:t>
    </dgm:pt>
    <dgm:pt modelId="{7CBEE932-A2C6-3046-B108-5BB56A7BEC65}" type="parTrans" cxnId="{1C067061-3BB4-2345-8F60-7544865B53C2}">
      <dgm:prSet/>
      <dgm:spPr/>
      <dgm:t>
        <a:bodyPr/>
        <a:lstStyle/>
        <a:p>
          <a:endParaRPr lang="en-US"/>
        </a:p>
      </dgm:t>
    </dgm:pt>
    <dgm:pt modelId="{BEC1F9E4-85E5-EB48-A107-31F11CED7893}" type="sibTrans" cxnId="{1C067061-3BB4-2345-8F60-7544865B53C2}">
      <dgm:prSet/>
      <dgm:spPr/>
      <dgm:t>
        <a:bodyPr/>
        <a:lstStyle/>
        <a:p>
          <a:endParaRPr lang="en-US"/>
        </a:p>
      </dgm:t>
    </dgm:pt>
    <dgm:pt modelId="{D7BFF20E-BB5F-AC43-96D3-7415BC7DA4E4}" type="pres">
      <dgm:prSet presAssocID="{EE2D2F78-F1CF-344B-8E7E-C78279F7256A}" presName="linear" presStyleCnt="0">
        <dgm:presLayoutVars>
          <dgm:animLvl val="lvl"/>
          <dgm:resizeHandles val="exact"/>
        </dgm:presLayoutVars>
      </dgm:prSet>
      <dgm:spPr/>
    </dgm:pt>
    <dgm:pt modelId="{A9404139-811D-E94F-ABDD-5363C0D73E99}" type="pres">
      <dgm:prSet presAssocID="{FFB29214-2FB5-204C-A090-9C5320BC4121}" presName="parentText" presStyleLbl="node1" presStyleIdx="0" presStyleCnt="2">
        <dgm:presLayoutVars>
          <dgm:chMax val="0"/>
          <dgm:bulletEnabled val="1"/>
        </dgm:presLayoutVars>
      </dgm:prSet>
      <dgm:spPr/>
    </dgm:pt>
    <dgm:pt modelId="{1339A76A-F685-D942-A5C8-53A25B14B8B7}" type="pres">
      <dgm:prSet presAssocID="{FFB29214-2FB5-204C-A090-9C5320BC4121}" presName="childText" presStyleLbl="revTx" presStyleIdx="0" presStyleCnt="2">
        <dgm:presLayoutVars>
          <dgm:bulletEnabled val="1"/>
        </dgm:presLayoutVars>
      </dgm:prSet>
      <dgm:spPr/>
    </dgm:pt>
    <dgm:pt modelId="{442DC0FC-C91A-974F-9546-1D2BBA3C8EC8}" type="pres">
      <dgm:prSet presAssocID="{CB29FD52-03FB-2045-B311-9BF36DD047BA}" presName="parentText" presStyleLbl="node1" presStyleIdx="1" presStyleCnt="2">
        <dgm:presLayoutVars>
          <dgm:chMax val="0"/>
          <dgm:bulletEnabled val="1"/>
        </dgm:presLayoutVars>
      </dgm:prSet>
      <dgm:spPr/>
    </dgm:pt>
    <dgm:pt modelId="{D55391C6-76CE-A340-B736-F6CCD617DBE1}" type="pres">
      <dgm:prSet presAssocID="{CB29FD52-03FB-2045-B311-9BF36DD047BA}" presName="childText" presStyleLbl="revTx" presStyleIdx="1" presStyleCnt="2">
        <dgm:presLayoutVars>
          <dgm:bulletEnabled val="1"/>
        </dgm:presLayoutVars>
      </dgm:prSet>
      <dgm:spPr/>
    </dgm:pt>
  </dgm:ptLst>
  <dgm:cxnLst>
    <dgm:cxn modelId="{70564BE5-F6FA-8A45-B2E0-0170D3EA6C7C}" srcId="{CB29FD52-03FB-2045-B311-9BF36DD047BA}" destId="{1841D0E8-F1AB-1E4C-9EDE-3E64FC8D400F}" srcOrd="2" destOrd="0" parTransId="{8B8B43B2-C232-6348-89DF-CFAEAEDA80A8}" sibTransId="{DD119303-885B-7F40-AB8B-AC66B4A9C2C0}"/>
    <dgm:cxn modelId="{702CC3FC-8B6C-794E-AA5F-4EBE8D2F60A4}" srcId="{CB29FD52-03FB-2045-B311-9BF36DD047BA}" destId="{077FD15C-6933-A84F-B4AF-CC636F534DF3}" srcOrd="7" destOrd="0" parTransId="{FC1589F8-EDF6-E440-8F21-A0456FCA9FA3}" sibTransId="{74EA3B0A-0D06-8343-8321-A6DB9B3A27AC}"/>
    <dgm:cxn modelId="{3048A4FE-B3F6-4340-9C25-0AF62D6F8A88}" type="presOf" srcId="{441DBB87-5F86-FC42-AAB8-9E06FB8B7711}" destId="{D55391C6-76CE-A340-B736-F6CCD617DBE1}" srcOrd="0" destOrd="3" presId="urn:microsoft.com/office/officeart/2005/8/layout/vList2"/>
    <dgm:cxn modelId="{5FA0CAE2-1B2E-3E45-8611-D0CD94B47BAD}" type="presOf" srcId="{12DE9060-0B7F-9146-8B4F-740A5CB08D50}" destId="{1339A76A-F685-D942-A5C8-53A25B14B8B7}" srcOrd="0" destOrd="4" presId="urn:microsoft.com/office/officeart/2005/8/layout/vList2"/>
    <dgm:cxn modelId="{F68C9AD8-9362-2845-AB39-52EF8B1455C7}" type="presOf" srcId="{EE2D2F78-F1CF-344B-8E7E-C78279F7256A}" destId="{D7BFF20E-BB5F-AC43-96D3-7415BC7DA4E4}" srcOrd="0" destOrd="0" presId="urn:microsoft.com/office/officeart/2005/8/layout/vList2"/>
    <dgm:cxn modelId="{076D68E0-AB25-824A-9951-A52B38BD0193}" srcId="{FFB29214-2FB5-204C-A090-9C5320BC4121}" destId="{8BF94EB9-0E8F-D24C-B234-CE42ECBF16D4}" srcOrd="2" destOrd="0" parTransId="{44B14419-CF1F-7B4B-A729-54974E13941C}" sibTransId="{B2C82CAE-77BE-AB49-9FF0-2B93658B18EC}"/>
    <dgm:cxn modelId="{B686DB4D-EE1A-754A-BEFC-C030F363167B}" type="presOf" srcId="{315ED5B1-940D-FB46-8EA6-F37A7459E184}" destId="{D55391C6-76CE-A340-B736-F6CCD617DBE1}" srcOrd="0" destOrd="5" presId="urn:microsoft.com/office/officeart/2005/8/layout/vList2"/>
    <dgm:cxn modelId="{DBDF54DC-872A-3043-838C-19213262E6D5}" srcId="{FFB29214-2FB5-204C-A090-9C5320BC4121}" destId="{12DE9060-0B7F-9146-8B4F-740A5CB08D50}" srcOrd="4" destOrd="0" parTransId="{D010FC69-719D-6D4F-8B08-71D95C2F3FB2}" sibTransId="{39898534-92D1-5E43-9A14-8AE8C725824A}"/>
    <dgm:cxn modelId="{5755A32E-70C8-7945-A575-44112DC33F6A}" srcId="{CB29FD52-03FB-2045-B311-9BF36DD047BA}" destId="{441DBB87-5F86-FC42-AAB8-9E06FB8B7711}" srcOrd="3" destOrd="0" parTransId="{BA771503-88AA-4B46-AE7A-15493A515157}" sibTransId="{008D4FF5-3B59-E34B-97BF-D7F63F37E659}"/>
    <dgm:cxn modelId="{A739BB74-B928-544C-ACDF-4BB0C2E9D676}" srcId="{CB29FD52-03FB-2045-B311-9BF36DD047BA}" destId="{0B407472-6598-7B4A-BC6D-3DB9341BE91C}" srcOrd="1" destOrd="0" parTransId="{D923AC18-F00A-354A-A424-BFB22D3F98BF}" sibTransId="{753BEF2A-9089-4141-B277-15EF13FF3763}"/>
    <dgm:cxn modelId="{9798285A-F672-534A-89B5-A16C09F0AD56}" srcId="{EE2D2F78-F1CF-344B-8E7E-C78279F7256A}" destId="{FFB29214-2FB5-204C-A090-9C5320BC4121}" srcOrd="0" destOrd="0" parTransId="{50009514-9B4A-2443-9A43-43E9FFC1CDA4}" sibTransId="{5F7DE74D-FBB2-0648-9709-7A76BBEEE3E4}"/>
    <dgm:cxn modelId="{D64BED32-300E-4148-94A8-50C65B17683B}" type="presOf" srcId="{C16F2C9E-312F-5A4D-AF2B-B2805CD36D7C}" destId="{1339A76A-F685-D942-A5C8-53A25B14B8B7}" srcOrd="0" destOrd="6" presId="urn:microsoft.com/office/officeart/2005/8/layout/vList2"/>
    <dgm:cxn modelId="{3B9E7AE4-DE5F-6C45-BCD8-CFC9F1FFAC51}" srcId="{FFB29214-2FB5-204C-A090-9C5320BC4121}" destId="{64EE93DD-E2A6-8246-848A-776BCDDF8C3C}" srcOrd="0" destOrd="0" parTransId="{4BEFEA6A-3D1A-074C-94F2-E5858A775F07}" sibTransId="{97C77FE7-6DBA-F545-A4FE-812D96C9E261}"/>
    <dgm:cxn modelId="{E7D0A1EC-C111-B446-934D-3E9C6255EFF4}" type="presOf" srcId="{CB29FD52-03FB-2045-B311-9BF36DD047BA}" destId="{442DC0FC-C91A-974F-9546-1D2BBA3C8EC8}" srcOrd="0" destOrd="0" presId="urn:microsoft.com/office/officeart/2005/8/layout/vList2"/>
    <dgm:cxn modelId="{1C067061-3BB4-2345-8F60-7544865B53C2}" srcId="{CB29FD52-03FB-2045-B311-9BF36DD047BA}" destId="{88B4964C-F6EB-9844-99DE-9E7BDA111AB8}" srcOrd="8" destOrd="0" parTransId="{7CBEE932-A2C6-3046-B108-5BB56A7BEC65}" sibTransId="{BEC1F9E4-85E5-EB48-A107-31F11CED7893}"/>
    <dgm:cxn modelId="{FF906D41-ECCB-FF4B-AAEB-986C5C1CAC28}" type="presOf" srcId="{0B407472-6598-7B4A-BC6D-3DB9341BE91C}" destId="{D55391C6-76CE-A340-B736-F6CCD617DBE1}" srcOrd="0" destOrd="1" presId="urn:microsoft.com/office/officeart/2005/8/layout/vList2"/>
    <dgm:cxn modelId="{0C461A0E-DB1A-6E4F-A4CE-F36FF37AD716}" srcId="{FFB29214-2FB5-204C-A090-9C5320BC4121}" destId="{F266AA22-98BE-454E-B248-D31E20890DE8}" srcOrd="1" destOrd="0" parTransId="{5A80092A-F16B-6549-A32C-400FFB0BC5F2}" sibTransId="{DCD5AE8C-7E3C-154D-B4E8-0528B3DE616D}"/>
    <dgm:cxn modelId="{91D4C2A0-B1E1-9547-9784-F8538AEDAC1E}" type="presOf" srcId="{37D491BE-D03F-644C-A4D1-1448469F0DDB}" destId="{D55391C6-76CE-A340-B736-F6CCD617DBE1}" srcOrd="0" destOrd="6" presId="urn:microsoft.com/office/officeart/2005/8/layout/vList2"/>
    <dgm:cxn modelId="{3368B824-5FEE-584C-95A0-59825583CF42}" srcId="{FFB29214-2FB5-204C-A090-9C5320BC4121}" destId="{2FE93F08-3A08-0143-9366-580BE9AC631C}" srcOrd="3" destOrd="0" parTransId="{0B54C12A-6D18-1243-9745-3B7883224E61}" sibTransId="{EB3A202E-AD94-F844-BB09-D6292BFB547F}"/>
    <dgm:cxn modelId="{A9B0CC2D-7B4D-B94D-AF7F-AD85A1C6240B}" type="presOf" srcId="{64EE93DD-E2A6-8246-848A-776BCDDF8C3C}" destId="{1339A76A-F685-D942-A5C8-53A25B14B8B7}" srcOrd="0" destOrd="0" presId="urn:microsoft.com/office/officeart/2005/8/layout/vList2"/>
    <dgm:cxn modelId="{988F8C2B-750B-3340-88F0-7EEC3D24F127}" type="presOf" srcId="{1841D0E8-F1AB-1E4C-9EDE-3E64FC8D400F}" destId="{D55391C6-76CE-A340-B736-F6CCD617DBE1}" srcOrd="0" destOrd="2" presId="urn:microsoft.com/office/officeart/2005/8/layout/vList2"/>
    <dgm:cxn modelId="{127C8C7B-67F0-6D47-A4FB-69699F28A4DE}" type="presOf" srcId="{F266AA22-98BE-454E-B248-D31E20890DE8}" destId="{1339A76A-F685-D942-A5C8-53A25B14B8B7}" srcOrd="0" destOrd="1" presId="urn:microsoft.com/office/officeart/2005/8/layout/vList2"/>
    <dgm:cxn modelId="{2BC87A9D-F371-3444-97C1-878F0DC8F1B2}" type="presOf" srcId="{55B8BAB3-4534-AD41-9477-8513B5DAF062}" destId="{D55391C6-76CE-A340-B736-F6CCD617DBE1}" srcOrd="0" destOrd="0" presId="urn:microsoft.com/office/officeart/2005/8/layout/vList2"/>
    <dgm:cxn modelId="{8BAB7B3A-B485-BE44-8D1D-0592654ED1C6}" srcId="{CB29FD52-03FB-2045-B311-9BF36DD047BA}" destId="{55B8BAB3-4534-AD41-9477-8513B5DAF062}" srcOrd="0" destOrd="0" parTransId="{DEE8B6AF-F279-5145-B326-7189B1230F5F}" sibTransId="{4F0D0AF2-859D-E840-BA56-7377BA416794}"/>
    <dgm:cxn modelId="{4C04CAD0-4A5C-C142-85A2-CF3ED891601B}" type="presOf" srcId="{88B4964C-F6EB-9844-99DE-9E7BDA111AB8}" destId="{D55391C6-76CE-A340-B736-F6CCD617DBE1}" srcOrd="0" destOrd="8" presId="urn:microsoft.com/office/officeart/2005/8/layout/vList2"/>
    <dgm:cxn modelId="{823B8B7B-DD8C-C24F-8443-FAC809AB3DBB}" srcId="{FFB29214-2FB5-204C-A090-9C5320BC4121}" destId="{7444CE61-7532-7844-A3D3-6A35C97FD80A}" srcOrd="5" destOrd="0" parTransId="{4CC939BF-0AF6-7E4C-B424-3F65B9A44543}" sibTransId="{02E215AE-E1B4-154B-B39E-2ABFF8385EE4}"/>
    <dgm:cxn modelId="{597CA3B9-88D5-E247-8ED7-85869094A2F4}" type="presOf" srcId="{8BF94EB9-0E8F-D24C-B234-CE42ECBF16D4}" destId="{1339A76A-F685-D942-A5C8-53A25B14B8B7}" srcOrd="0" destOrd="2" presId="urn:microsoft.com/office/officeart/2005/8/layout/vList2"/>
    <dgm:cxn modelId="{B7555522-8F0E-4F40-A178-F625C76CEF77}" srcId="{CB29FD52-03FB-2045-B311-9BF36DD047BA}" destId="{4878DD37-48F8-9143-8291-8811BE4A5115}" srcOrd="4" destOrd="0" parTransId="{504E452F-66D9-7E43-B225-7A2618EF660D}" sibTransId="{1534A57A-9F4A-D141-A69A-3BFC3F1A4ED7}"/>
    <dgm:cxn modelId="{86454CF8-F9C0-E140-BAF2-228A846823E9}" srcId="{FFB29214-2FB5-204C-A090-9C5320BC4121}" destId="{C16F2C9E-312F-5A4D-AF2B-B2805CD36D7C}" srcOrd="6" destOrd="0" parTransId="{34BD0389-4A51-6849-8421-923797F8DC5D}" sibTransId="{D735388D-E068-6D42-BE95-F9A236F32769}"/>
    <dgm:cxn modelId="{D5FD2976-EA9D-0E44-88E6-DF8944729DE1}" srcId="{EE2D2F78-F1CF-344B-8E7E-C78279F7256A}" destId="{CB29FD52-03FB-2045-B311-9BF36DD047BA}" srcOrd="1" destOrd="0" parTransId="{BE5D3AF4-6F98-F842-9C6B-9AFD1B05BBC3}" sibTransId="{B64D67B0-FB2F-6045-84B5-1C8A4EE69F7E}"/>
    <dgm:cxn modelId="{35838BA7-CA7F-8C4B-8E96-466DFD3F58C2}" type="presOf" srcId="{2FE93F08-3A08-0143-9366-580BE9AC631C}" destId="{1339A76A-F685-D942-A5C8-53A25B14B8B7}" srcOrd="0" destOrd="3" presId="urn:microsoft.com/office/officeart/2005/8/layout/vList2"/>
    <dgm:cxn modelId="{54099265-4DE8-CA42-ABC2-4804C7386E06}" type="presOf" srcId="{7444CE61-7532-7844-A3D3-6A35C97FD80A}" destId="{1339A76A-F685-D942-A5C8-53A25B14B8B7}" srcOrd="0" destOrd="5" presId="urn:microsoft.com/office/officeart/2005/8/layout/vList2"/>
    <dgm:cxn modelId="{F2EA9EBD-A8B4-3640-894D-AB0BB117503B}" type="presOf" srcId="{FFB29214-2FB5-204C-A090-9C5320BC4121}" destId="{A9404139-811D-E94F-ABDD-5363C0D73E99}" srcOrd="0" destOrd="0" presId="urn:microsoft.com/office/officeart/2005/8/layout/vList2"/>
    <dgm:cxn modelId="{5CFDB11B-D5A9-394D-B3E8-37EA680915D6}" type="presOf" srcId="{4878DD37-48F8-9143-8291-8811BE4A5115}" destId="{D55391C6-76CE-A340-B736-F6CCD617DBE1}" srcOrd="0" destOrd="4" presId="urn:microsoft.com/office/officeart/2005/8/layout/vList2"/>
    <dgm:cxn modelId="{235FC9FD-238B-B74C-95BA-C7B7AC6B4AAE}" srcId="{CB29FD52-03FB-2045-B311-9BF36DD047BA}" destId="{315ED5B1-940D-FB46-8EA6-F37A7459E184}" srcOrd="5" destOrd="0" parTransId="{839EF911-6AAA-084F-9AE9-9192A102AEEA}" sibTransId="{A6C75262-E14E-3C47-82EF-8A4A42DB22BB}"/>
    <dgm:cxn modelId="{C3422FE1-0930-784C-9E12-3BF30F91808D}" type="presOf" srcId="{077FD15C-6933-A84F-B4AF-CC636F534DF3}" destId="{D55391C6-76CE-A340-B736-F6CCD617DBE1}" srcOrd="0" destOrd="7" presId="urn:microsoft.com/office/officeart/2005/8/layout/vList2"/>
    <dgm:cxn modelId="{F232EE68-D2E6-1B44-A7CB-655CB8215FC3}" srcId="{CB29FD52-03FB-2045-B311-9BF36DD047BA}" destId="{37D491BE-D03F-644C-A4D1-1448469F0DDB}" srcOrd="6" destOrd="0" parTransId="{23A8330B-B1EB-8B45-A267-FE1B8E2505DF}" sibTransId="{28691A9F-1D89-F34B-898E-AE6B6781DA8F}"/>
    <dgm:cxn modelId="{26E58BDD-6BCF-9842-9293-77CB5A439C07}" type="presParOf" srcId="{D7BFF20E-BB5F-AC43-96D3-7415BC7DA4E4}" destId="{A9404139-811D-E94F-ABDD-5363C0D73E99}" srcOrd="0" destOrd="0" presId="urn:microsoft.com/office/officeart/2005/8/layout/vList2"/>
    <dgm:cxn modelId="{41BEB077-7488-1C48-B11C-38B347F67EC6}" type="presParOf" srcId="{D7BFF20E-BB5F-AC43-96D3-7415BC7DA4E4}" destId="{1339A76A-F685-D942-A5C8-53A25B14B8B7}" srcOrd="1" destOrd="0" presId="urn:microsoft.com/office/officeart/2005/8/layout/vList2"/>
    <dgm:cxn modelId="{88BCD802-CA0C-9E4D-B583-5AD5DD5AEFB8}" type="presParOf" srcId="{D7BFF20E-BB5F-AC43-96D3-7415BC7DA4E4}" destId="{442DC0FC-C91A-974F-9546-1D2BBA3C8EC8}" srcOrd="2" destOrd="0" presId="urn:microsoft.com/office/officeart/2005/8/layout/vList2"/>
    <dgm:cxn modelId="{620B5410-E62A-D847-84F4-C703A5EC4ABD}" type="presParOf" srcId="{D7BFF20E-BB5F-AC43-96D3-7415BC7DA4E4}" destId="{D55391C6-76CE-A340-B736-F6CCD617DBE1}"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C4481E-DBD1-4543-950A-0DE6F6BBC123}" type="doc">
      <dgm:prSet loTypeId="urn:microsoft.com/office/officeart/2005/8/layout/vList5" loCatId="" qsTypeId="urn:microsoft.com/office/officeart/2005/8/quickstyle/simple4" qsCatId="simple" csTypeId="urn:microsoft.com/office/officeart/2005/8/colors/colorful2" csCatId="colorful" phldr="1"/>
      <dgm:spPr/>
      <dgm:t>
        <a:bodyPr/>
        <a:lstStyle/>
        <a:p>
          <a:endParaRPr lang="en-US"/>
        </a:p>
      </dgm:t>
    </dgm:pt>
    <dgm:pt modelId="{AC43794B-45B8-1E45-BFCB-8701AC343361}">
      <dgm:prSet/>
      <dgm:spPr/>
      <dgm:t>
        <a:bodyPr/>
        <a:lstStyle/>
        <a:p>
          <a:pPr rtl="0"/>
          <a:r>
            <a:rPr lang="en-US" smtClean="0"/>
            <a:t>Melakukan pengkajian resiko jatuh</a:t>
          </a:r>
          <a:endParaRPr lang="en-US"/>
        </a:p>
      </dgm:t>
    </dgm:pt>
    <dgm:pt modelId="{9E698C2F-E3DC-144C-BA69-D9FF5EE7CD5A}" type="parTrans" cxnId="{4851F110-4132-F543-94FE-141C6989203C}">
      <dgm:prSet/>
      <dgm:spPr/>
      <dgm:t>
        <a:bodyPr/>
        <a:lstStyle/>
        <a:p>
          <a:endParaRPr lang="en-US"/>
        </a:p>
      </dgm:t>
    </dgm:pt>
    <dgm:pt modelId="{697DE0BD-F5C8-1645-AD64-545BF473B77A}" type="sibTrans" cxnId="{4851F110-4132-F543-94FE-141C6989203C}">
      <dgm:prSet/>
      <dgm:spPr/>
      <dgm:t>
        <a:bodyPr/>
        <a:lstStyle/>
        <a:p>
          <a:endParaRPr lang="en-US"/>
        </a:p>
      </dgm:t>
    </dgm:pt>
    <dgm:pt modelId="{57D225D1-4DA3-F24A-91F7-778376278F94}">
      <dgm:prSet/>
      <dgm:spPr/>
      <dgm:t>
        <a:bodyPr/>
        <a:lstStyle/>
        <a:p>
          <a:pPr rtl="0"/>
          <a:r>
            <a:rPr lang="en-US" smtClean="0"/>
            <a:t>Pengkajian resiko jatuh harus dilakukan dan harus sudah dilakukan sejak di bagian penerimaan dan dilakukan ulang setiap 24 jam.</a:t>
          </a:r>
          <a:endParaRPr lang="en-US"/>
        </a:p>
      </dgm:t>
    </dgm:pt>
    <dgm:pt modelId="{E429043E-00FA-2349-AED5-0189E9BBA74D}" type="parTrans" cxnId="{4EADC8CE-F37F-DA4B-B174-E9560707273D}">
      <dgm:prSet/>
      <dgm:spPr/>
      <dgm:t>
        <a:bodyPr/>
        <a:lstStyle/>
        <a:p>
          <a:endParaRPr lang="en-US"/>
        </a:p>
      </dgm:t>
    </dgm:pt>
    <dgm:pt modelId="{7665EDCC-8302-B649-B65A-76B6EC4BED94}" type="sibTrans" cxnId="{4EADC8CE-F37F-DA4B-B174-E9560707273D}">
      <dgm:prSet/>
      <dgm:spPr/>
      <dgm:t>
        <a:bodyPr/>
        <a:lstStyle/>
        <a:p>
          <a:endParaRPr lang="en-US"/>
        </a:p>
      </dgm:t>
    </dgm:pt>
    <dgm:pt modelId="{D4FB23DF-2C4E-A641-A571-D004455264AA}">
      <dgm:prSet/>
      <dgm:spPr/>
      <dgm:t>
        <a:bodyPr/>
        <a:lstStyle/>
        <a:p>
          <a:pPr algn="l" rtl="0"/>
          <a:r>
            <a:rPr lang="en-US" dirty="0" err="1" smtClean="0"/>
            <a:t>Jika</a:t>
          </a:r>
          <a:r>
            <a:rPr lang="en-US" dirty="0" smtClean="0"/>
            <a:t> </a:t>
          </a:r>
          <a:r>
            <a:rPr lang="en-US" dirty="0" err="1" smtClean="0"/>
            <a:t>hasil</a:t>
          </a:r>
          <a:r>
            <a:rPr lang="en-US" dirty="0" smtClean="0"/>
            <a:t> </a:t>
          </a:r>
          <a:r>
            <a:rPr lang="en-US" dirty="0" err="1" smtClean="0"/>
            <a:t>pengkajian</a:t>
          </a:r>
          <a:r>
            <a:rPr lang="en-US" dirty="0" smtClean="0"/>
            <a:t> </a:t>
          </a:r>
          <a:r>
            <a:rPr lang="en-US" dirty="0" err="1" smtClean="0"/>
            <a:t>menunjukkan</a:t>
          </a:r>
          <a:r>
            <a:rPr lang="en-US" dirty="0" smtClean="0"/>
            <a:t> </a:t>
          </a:r>
          <a:r>
            <a:rPr lang="en-US" dirty="0" err="1" smtClean="0"/>
            <a:t>pasien</a:t>
          </a:r>
          <a:r>
            <a:rPr lang="en-US" dirty="0" smtClean="0"/>
            <a:t> </a:t>
          </a:r>
          <a:r>
            <a:rPr lang="en-US" dirty="0" err="1" smtClean="0"/>
            <a:t>mempunyai</a:t>
          </a:r>
          <a:r>
            <a:rPr lang="en-US" dirty="0" smtClean="0"/>
            <a:t> </a:t>
          </a:r>
          <a:r>
            <a:rPr lang="en-US" dirty="0" err="1" smtClean="0"/>
            <a:t>nilai</a:t>
          </a:r>
          <a:r>
            <a:rPr lang="en-US" dirty="0" smtClean="0"/>
            <a:t> </a:t>
          </a:r>
          <a:r>
            <a:rPr lang="en-US" dirty="0" err="1" smtClean="0"/>
            <a:t>atau</a:t>
          </a:r>
          <a:r>
            <a:rPr lang="en-US" dirty="0" smtClean="0"/>
            <a:t> </a:t>
          </a:r>
          <a:r>
            <a:rPr lang="en-US" dirty="0" err="1" smtClean="0"/>
            <a:t>skor</a:t>
          </a:r>
          <a:r>
            <a:rPr lang="en-US" dirty="0" smtClean="0"/>
            <a:t> </a:t>
          </a:r>
          <a:r>
            <a:rPr lang="en-US" dirty="0" err="1" smtClean="0"/>
            <a:t>risiko</a:t>
          </a:r>
          <a:r>
            <a:rPr lang="en-US" dirty="0" smtClean="0"/>
            <a:t> </a:t>
          </a:r>
          <a:r>
            <a:rPr lang="en-US" dirty="0" err="1" smtClean="0"/>
            <a:t>jatuh</a:t>
          </a:r>
          <a:r>
            <a:rPr lang="en-US" dirty="0" smtClean="0"/>
            <a:t>, </a:t>
          </a:r>
          <a:endParaRPr lang="en-US" dirty="0"/>
        </a:p>
      </dgm:t>
    </dgm:pt>
    <dgm:pt modelId="{89A0C27F-A2E3-084B-8CFC-E98238946817}" type="parTrans" cxnId="{E7BA69B4-0412-334A-A03D-5F8D9B762E15}">
      <dgm:prSet/>
      <dgm:spPr/>
      <dgm:t>
        <a:bodyPr/>
        <a:lstStyle/>
        <a:p>
          <a:endParaRPr lang="en-US"/>
        </a:p>
      </dgm:t>
    </dgm:pt>
    <dgm:pt modelId="{73756BF8-A94E-584C-8DFE-7E9608C514B6}" type="sibTrans" cxnId="{E7BA69B4-0412-334A-A03D-5F8D9B762E15}">
      <dgm:prSet/>
      <dgm:spPr/>
      <dgm:t>
        <a:bodyPr/>
        <a:lstStyle/>
        <a:p>
          <a:endParaRPr lang="en-US"/>
        </a:p>
      </dgm:t>
    </dgm:pt>
    <dgm:pt modelId="{D829D437-2946-FE4D-82F2-3D1CF7DD5781}">
      <dgm:prSet/>
      <dgm:spPr/>
      <dgm:t>
        <a:bodyPr/>
        <a:lstStyle/>
        <a:p>
          <a:pPr rtl="0"/>
          <a:r>
            <a:rPr lang="en-US" dirty="0" err="1" smtClean="0"/>
            <a:t>maka</a:t>
          </a:r>
          <a:r>
            <a:rPr lang="en-US" dirty="0" smtClean="0"/>
            <a:t> </a:t>
          </a:r>
          <a:r>
            <a:rPr lang="en-US" dirty="0" err="1" smtClean="0"/>
            <a:t>perawat</a:t>
          </a:r>
          <a:r>
            <a:rPr lang="en-US" dirty="0" smtClean="0"/>
            <a:t> </a:t>
          </a:r>
          <a:r>
            <a:rPr lang="en-US" dirty="0" err="1" smtClean="0"/>
            <a:t>bisa</a:t>
          </a:r>
          <a:r>
            <a:rPr lang="en-US" dirty="0" smtClean="0"/>
            <a:t> </a:t>
          </a:r>
          <a:r>
            <a:rPr lang="en-US" dirty="0" err="1" smtClean="0"/>
            <a:t>menentukan</a:t>
          </a:r>
          <a:r>
            <a:rPr lang="en-US" dirty="0" smtClean="0"/>
            <a:t> </a:t>
          </a:r>
          <a:r>
            <a:rPr lang="en-US" dirty="0" err="1" smtClean="0"/>
            <a:t>intervensi</a:t>
          </a:r>
          <a:r>
            <a:rPr lang="en-US" dirty="0" smtClean="0"/>
            <a:t> yang </a:t>
          </a:r>
          <a:r>
            <a:rPr lang="en-US" dirty="0" err="1" smtClean="0"/>
            <a:t>akan</a:t>
          </a:r>
          <a:r>
            <a:rPr lang="en-US" dirty="0" smtClean="0"/>
            <a:t> </a:t>
          </a:r>
          <a:r>
            <a:rPr lang="en-US" dirty="0" err="1" smtClean="0"/>
            <a:t>dilakukan</a:t>
          </a:r>
          <a:r>
            <a:rPr lang="en-US" dirty="0" smtClean="0"/>
            <a:t> </a:t>
          </a:r>
          <a:r>
            <a:rPr lang="en-US" dirty="0" err="1" smtClean="0"/>
            <a:t>dan</a:t>
          </a:r>
          <a:r>
            <a:rPr lang="en-US" dirty="0" smtClean="0"/>
            <a:t> </a:t>
          </a:r>
          <a:r>
            <a:rPr lang="en-US" dirty="0" err="1" smtClean="0"/>
            <a:t>disesuaikan</a:t>
          </a:r>
          <a:r>
            <a:rPr lang="en-US" dirty="0" smtClean="0"/>
            <a:t> </a:t>
          </a:r>
          <a:r>
            <a:rPr lang="en-US" dirty="0" err="1" smtClean="0"/>
            <a:t>dengan</a:t>
          </a:r>
          <a:r>
            <a:rPr lang="en-US" dirty="0" smtClean="0"/>
            <a:t> </a:t>
          </a:r>
          <a:r>
            <a:rPr lang="en-US" dirty="0" err="1" smtClean="0"/>
            <a:t>kondisi</a:t>
          </a:r>
          <a:r>
            <a:rPr lang="en-US" dirty="0" smtClean="0"/>
            <a:t> </a:t>
          </a:r>
          <a:r>
            <a:rPr lang="en-US" dirty="0" err="1" smtClean="0"/>
            <a:t>pasien</a:t>
          </a:r>
          <a:r>
            <a:rPr lang="en-US" dirty="0" smtClean="0"/>
            <a:t> </a:t>
          </a:r>
          <a:endParaRPr lang="en-US" dirty="0"/>
        </a:p>
      </dgm:t>
    </dgm:pt>
    <dgm:pt modelId="{56CF0EDE-7800-3A4A-AAD5-901F366044C6}" type="parTrans" cxnId="{23D09A1F-A2EE-C841-9536-0A95BB156E5F}">
      <dgm:prSet/>
      <dgm:spPr/>
      <dgm:t>
        <a:bodyPr/>
        <a:lstStyle/>
        <a:p>
          <a:endParaRPr lang="en-US"/>
        </a:p>
      </dgm:t>
    </dgm:pt>
    <dgm:pt modelId="{3E8FBA4C-E0FC-6444-B73F-CB8743D81E0A}" type="sibTrans" cxnId="{23D09A1F-A2EE-C841-9536-0A95BB156E5F}">
      <dgm:prSet/>
      <dgm:spPr/>
      <dgm:t>
        <a:bodyPr/>
        <a:lstStyle/>
        <a:p>
          <a:endParaRPr lang="en-US"/>
        </a:p>
      </dgm:t>
    </dgm:pt>
    <dgm:pt modelId="{EF7CC381-21D5-E44A-B6D7-EB5864338937}" type="pres">
      <dgm:prSet presAssocID="{83C4481E-DBD1-4543-950A-0DE6F6BBC123}" presName="Name0" presStyleCnt="0">
        <dgm:presLayoutVars>
          <dgm:dir/>
          <dgm:animLvl val="lvl"/>
          <dgm:resizeHandles val="exact"/>
        </dgm:presLayoutVars>
      </dgm:prSet>
      <dgm:spPr/>
    </dgm:pt>
    <dgm:pt modelId="{D334B553-5195-0144-9CB0-1151335FCCE9}" type="pres">
      <dgm:prSet presAssocID="{AC43794B-45B8-1E45-BFCB-8701AC343361}" presName="linNode" presStyleCnt="0"/>
      <dgm:spPr/>
    </dgm:pt>
    <dgm:pt modelId="{73FE05D7-9012-4B4D-80D6-6990B6073579}" type="pres">
      <dgm:prSet presAssocID="{AC43794B-45B8-1E45-BFCB-8701AC343361}" presName="parentText" presStyleLbl="node1" presStyleIdx="0" presStyleCnt="2">
        <dgm:presLayoutVars>
          <dgm:chMax val="1"/>
          <dgm:bulletEnabled val="1"/>
        </dgm:presLayoutVars>
      </dgm:prSet>
      <dgm:spPr/>
    </dgm:pt>
    <dgm:pt modelId="{02326CFC-816F-BF4C-B8E0-A91886886B58}" type="pres">
      <dgm:prSet presAssocID="{AC43794B-45B8-1E45-BFCB-8701AC343361}" presName="descendantText" presStyleLbl="alignAccFollowNode1" presStyleIdx="0" presStyleCnt="2">
        <dgm:presLayoutVars>
          <dgm:bulletEnabled val="1"/>
        </dgm:presLayoutVars>
      </dgm:prSet>
      <dgm:spPr/>
    </dgm:pt>
    <dgm:pt modelId="{C495689B-0C08-1343-873F-E9AA69574DB9}" type="pres">
      <dgm:prSet presAssocID="{697DE0BD-F5C8-1645-AD64-545BF473B77A}" presName="sp" presStyleCnt="0"/>
      <dgm:spPr/>
    </dgm:pt>
    <dgm:pt modelId="{331161DB-CA84-D443-83BE-AE0C8CF44EA0}" type="pres">
      <dgm:prSet presAssocID="{D4FB23DF-2C4E-A641-A571-D004455264AA}" presName="linNode" presStyleCnt="0"/>
      <dgm:spPr/>
    </dgm:pt>
    <dgm:pt modelId="{B8D64AB3-C63F-534D-970B-20AA53994438}" type="pres">
      <dgm:prSet presAssocID="{D4FB23DF-2C4E-A641-A571-D004455264AA}" presName="parentText" presStyleLbl="node1" presStyleIdx="1" presStyleCnt="2">
        <dgm:presLayoutVars>
          <dgm:chMax val="1"/>
          <dgm:bulletEnabled val="1"/>
        </dgm:presLayoutVars>
      </dgm:prSet>
      <dgm:spPr/>
    </dgm:pt>
    <dgm:pt modelId="{20AC7499-E00C-E249-86FB-875686B5FD6E}" type="pres">
      <dgm:prSet presAssocID="{D4FB23DF-2C4E-A641-A571-D004455264AA}" presName="descendantText" presStyleLbl="alignAccFollowNode1" presStyleIdx="1" presStyleCnt="2">
        <dgm:presLayoutVars>
          <dgm:bulletEnabled val="1"/>
        </dgm:presLayoutVars>
      </dgm:prSet>
      <dgm:spPr/>
    </dgm:pt>
  </dgm:ptLst>
  <dgm:cxnLst>
    <dgm:cxn modelId="{5CE105E3-EBF6-3A4B-9080-4DF473EAD7F7}" type="presOf" srcId="{57D225D1-4DA3-F24A-91F7-778376278F94}" destId="{02326CFC-816F-BF4C-B8E0-A91886886B58}" srcOrd="0" destOrd="0" presId="urn:microsoft.com/office/officeart/2005/8/layout/vList5"/>
    <dgm:cxn modelId="{4851F110-4132-F543-94FE-141C6989203C}" srcId="{83C4481E-DBD1-4543-950A-0DE6F6BBC123}" destId="{AC43794B-45B8-1E45-BFCB-8701AC343361}" srcOrd="0" destOrd="0" parTransId="{9E698C2F-E3DC-144C-BA69-D9FF5EE7CD5A}" sibTransId="{697DE0BD-F5C8-1645-AD64-545BF473B77A}"/>
    <dgm:cxn modelId="{4EADC8CE-F37F-DA4B-B174-E9560707273D}" srcId="{AC43794B-45B8-1E45-BFCB-8701AC343361}" destId="{57D225D1-4DA3-F24A-91F7-778376278F94}" srcOrd="0" destOrd="0" parTransId="{E429043E-00FA-2349-AED5-0189E9BBA74D}" sibTransId="{7665EDCC-8302-B649-B65A-76B6EC4BED94}"/>
    <dgm:cxn modelId="{A787791A-F429-3748-B4AD-81C148C5B762}" type="presOf" srcId="{D829D437-2946-FE4D-82F2-3D1CF7DD5781}" destId="{20AC7499-E00C-E249-86FB-875686B5FD6E}" srcOrd="0" destOrd="0" presId="urn:microsoft.com/office/officeart/2005/8/layout/vList5"/>
    <dgm:cxn modelId="{E7BA69B4-0412-334A-A03D-5F8D9B762E15}" srcId="{83C4481E-DBD1-4543-950A-0DE6F6BBC123}" destId="{D4FB23DF-2C4E-A641-A571-D004455264AA}" srcOrd="1" destOrd="0" parTransId="{89A0C27F-A2E3-084B-8CFC-E98238946817}" sibTransId="{73756BF8-A94E-584C-8DFE-7E9608C514B6}"/>
    <dgm:cxn modelId="{9CE41A3F-CFD2-3645-8C81-B1BAE2B9222F}" type="presOf" srcId="{AC43794B-45B8-1E45-BFCB-8701AC343361}" destId="{73FE05D7-9012-4B4D-80D6-6990B6073579}" srcOrd="0" destOrd="0" presId="urn:microsoft.com/office/officeart/2005/8/layout/vList5"/>
    <dgm:cxn modelId="{41D50494-0EF2-B646-A8DA-CC019342AACC}" type="presOf" srcId="{D4FB23DF-2C4E-A641-A571-D004455264AA}" destId="{B8D64AB3-C63F-534D-970B-20AA53994438}" srcOrd="0" destOrd="0" presId="urn:microsoft.com/office/officeart/2005/8/layout/vList5"/>
    <dgm:cxn modelId="{0CE000A1-92D0-B243-B4DB-169B2D1C58CB}" type="presOf" srcId="{83C4481E-DBD1-4543-950A-0DE6F6BBC123}" destId="{EF7CC381-21D5-E44A-B6D7-EB5864338937}" srcOrd="0" destOrd="0" presId="urn:microsoft.com/office/officeart/2005/8/layout/vList5"/>
    <dgm:cxn modelId="{23D09A1F-A2EE-C841-9536-0A95BB156E5F}" srcId="{D4FB23DF-2C4E-A641-A571-D004455264AA}" destId="{D829D437-2946-FE4D-82F2-3D1CF7DD5781}" srcOrd="0" destOrd="0" parTransId="{56CF0EDE-7800-3A4A-AAD5-901F366044C6}" sibTransId="{3E8FBA4C-E0FC-6444-B73F-CB8743D81E0A}"/>
    <dgm:cxn modelId="{734B3444-C22B-D84A-A63C-B073DE7C619D}" type="presParOf" srcId="{EF7CC381-21D5-E44A-B6D7-EB5864338937}" destId="{D334B553-5195-0144-9CB0-1151335FCCE9}" srcOrd="0" destOrd="0" presId="urn:microsoft.com/office/officeart/2005/8/layout/vList5"/>
    <dgm:cxn modelId="{C7FABC0C-0AFE-2745-A6B3-03244CC13666}" type="presParOf" srcId="{D334B553-5195-0144-9CB0-1151335FCCE9}" destId="{73FE05D7-9012-4B4D-80D6-6990B6073579}" srcOrd="0" destOrd="0" presId="urn:microsoft.com/office/officeart/2005/8/layout/vList5"/>
    <dgm:cxn modelId="{EFD94FD6-F8F4-D846-89B0-C6E598257070}" type="presParOf" srcId="{D334B553-5195-0144-9CB0-1151335FCCE9}" destId="{02326CFC-816F-BF4C-B8E0-A91886886B58}" srcOrd="1" destOrd="0" presId="urn:microsoft.com/office/officeart/2005/8/layout/vList5"/>
    <dgm:cxn modelId="{3B81A9A4-48B0-854B-B4FF-B9B068948F16}" type="presParOf" srcId="{EF7CC381-21D5-E44A-B6D7-EB5864338937}" destId="{C495689B-0C08-1343-873F-E9AA69574DB9}" srcOrd="1" destOrd="0" presId="urn:microsoft.com/office/officeart/2005/8/layout/vList5"/>
    <dgm:cxn modelId="{D8383EC5-2C47-5042-881E-9BF95FFD1826}" type="presParOf" srcId="{EF7CC381-21D5-E44A-B6D7-EB5864338937}" destId="{331161DB-CA84-D443-83BE-AE0C8CF44EA0}" srcOrd="2" destOrd="0" presId="urn:microsoft.com/office/officeart/2005/8/layout/vList5"/>
    <dgm:cxn modelId="{DC1A769A-7975-5641-9999-B847723CF7BE}" type="presParOf" srcId="{331161DB-CA84-D443-83BE-AE0C8CF44EA0}" destId="{B8D64AB3-C63F-534D-970B-20AA53994438}" srcOrd="0" destOrd="0" presId="urn:microsoft.com/office/officeart/2005/8/layout/vList5"/>
    <dgm:cxn modelId="{0634D3BD-F110-FC43-ADB6-1211B67C7769}" type="presParOf" srcId="{331161DB-CA84-D443-83BE-AE0C8CF44EA0}" destId="{20AC7499-E00C-E249-86FB-875686B5FD6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DBA496-2933-254A-BF94-BC901A3A59EB}" type="doc">
      <dgm:prSet loTypeId="urn:microsoft.com/office/officeart/2005/8/layout/bProcess3" loCatId="" qsTypeId="urn:microsoft.com/office/officeart/2005/8/quickstyle/3D1" qsCatId="3D" csTypeId="urn:microsoft.com/office/officeart/2005/8/colors/colorful1" csCatId="colorful"/>
      <dgm:spPr/>
      <dgm:t>
        <a:bodyPr/>
        <a:lstStyle/>
        <a:p>
          <a:endParaRPr lang="en-US"/>
        </a:p>
      </dgm:t>
    </dgm:pt>
    <dgm:pt modelId="{FC8A06B5-E2F7-6347-BB33-F9879AD774B6}">
      <dgm:prSet/>
      <dgm:spPr/>
      <dgm:t>
        <a:bodyPr/>
        <a:lstStyle/>
        <a:p>
          <a:pPr rtl="0"/>
          <a:r>
            <a:rPr lang="en-US" smtClean="0"/>
            <a:t>Memasang stiker tanda risiko jatuh di depan pintu kamar pasien untuk pasien dengan skor MORSE &gt;25</a:t>
          </a:r>
          <a:endParaRPr lang="en-US"/>
        </a:p>
      </dgm:t>
    </dgm:pt>
    <dgm:pt modelId="{07CFE111-895B-D841-9AE9-0A86A782F786}" type="parTrans" cxnId="{67ED6A65-4FCC-0D46-8119-6592DDE707DB}">
      <dgm:prSet/>
      <dgm:spPr/>
      <dgm:t>
        <a:bodyPr/>
        <a:lstStyle/>
        <a:p>
          <a:endParaRPr lang="en-US"/>
        </a:p>
      </dgm:t>
    </dgm:pt>
    <dgm:pt modelId="{EE00B53F-D28B-B64D-B583-E433E577CEAF}" type="sibTrans" cxnId="{67ED6A65-4FCC-0D46-8119-6592DDE707DB}">
      <dgm:prSet/>
      <dgm:spPr/>
      <dgm:t>
        <a:bodyPr/>
        <a:lstStyle/>
        <a:p>
          <a:endParaRPr lang="en-US"/>
        </a:p>
      </dgm:t>
    </dgm:pt>
    <dgm:pt modelId="{BDDF7F88-68D4-D147-AD7B-57F1B0A6959D}">
      <dgm:prSet/>
      <dgm:spPr/>
      <dgm:t>
        <a:bodyPr/>
        <a:lstStyle/>
        <a:p>
          <a:pPr rtl="0"/>
          <a:r>
            <a:rPr lang="en-US" smtClean="0"/>
            <a:t>Memasang stiker tambahan risiko jatuh di depan pintu kamar pasien dengan riwayat jatuh sebelumnya</a:t>
          </a:r>
          <a:endParaRPr lang="en-US"/>
        </a:p>
      </dgm:t>
    </dgm:pt>
    <dgm:pt modelId="{EC84B3A4-8D2B-EE40-BD90-9DB32B093B04}" type="parTrans" cxnId="{B6ED42AF-3AA1-8741-A828-CF2758EBE8A4}">
      <dgm:prSet/>
      <dgm:spPr/>
      <dgm:t>
        <a:bodyPr/>
        <a:lstStyle/>
        <a:p>
          <a:endParaRPr lang="en-US"/>
        </a:p>
      </dgm:t>
    </dgm:pt>
    <dgm:pt modelId="{603B6284-42A9-5C48-96DC-AFF73190DF6C}" type="sibTrans" cxnId="{B6ED42AF-3AA1-8741-A828-CF2758EBE8A4}">
      <dgm:prSet/>
      <dgm:spPr/>
      <dgm:t>
        <a:bodyPr/>
        <a:lstStyle/>
        <a:p>
          <a:endParaRPr lang="en-US"/>
        </a:p>
      </dgm:t>
    </dgm:pt>
    <dgm:pt modelId="{D0BCC735-DA00-7341-B717-B3B9DA4D0612}">
      <dgm:prSet/>
      <dgm:spPr/>
      <dgm:t>
        <a:bodyPr/>
        <a:lstStyle/>
        <a:p>
          <a:pPr rtl="0"/>
          <a:r>
            <a:rPr lang="en-US" smtClean="0"/>
            <a:t>Memasang gelang kuning sebagai identifikasi pasien dengan risiko jatuh</a:t>
          </a:r>
          <a:endParaRPr lang="en-US"/>
        </a:p>
      </dgm:t>
    </dgm:pt>
    <dgm:pt modelId="{05938A24-682E-A143-BE7D-95C15CECE99F}" type="parTrans" cxnId="{6D053B17-E730-E342-9CDA-7C51849DB93D}">
      <dgm:prSet/>
      <dgm:spPr/>
      <dgm:t>
        <a:bodyPr/>
        <a:lstStyle/>
        <a:p>
          <a:endParaRPr lang="en-US"/>
        </a:p>
      </dgm:t>
    </dgm:pt>
    <dgm:pt modelId="{6833024F-863A-B047-BBF1-3124138DBA8F}" type="sibTrans" cxnId="{6D053B17-E730-E342-9CDA-7C51849DB93D}">
      <dgm:prSet/>
      <dgm:spPr/>
      <dgm:t>
        <a:bodyPr/>
        <a:lstStyle/>
        <a:p>
          <a:endParaRPr lang="en-US"/>
        </a:p>
      </dgm:t>
    </dgm:pt>
    <dgm:pt modelId="{BCBA4937-827C-884E-9FD5-A0D11FAC39AF}">
      <dgm:prSet/>
      <dgm:spPr/>
      <dgm:t>
        <a:bodyPr/>
        <a:lstStyle/>
        <a:p>
          <a:pPr rtl="0"/>
          <a:r>
            <a:rPr lang="en-US" smtClean="0"/>
            <a:t>Menempatkan pasien risiko jatuh di ruangan yang berdekatan satu sama lain agar memudahkan proses observasi rutin</a:t>
          </a:r>
          <a:endParaRPr lang="en-US"/>
        </a:p>
      </dgm:t>
    </dgm:pt>
    <dgm:pt modelId="{071DE0E3-C912-504B-A541-A1DBCB2D5713}" type="parTrans" cxnId="{AAABE429-8E93-684F-B611-A6B33E9CEE09}">
      <dgm:prSet/>
      <dgm:spPr/>
      <dgm:t>
        <a:bodyPr/>
        <a:lstStyle/>
        <a:p>
          <a:endParaRPr lang="en-US"/>
        </a:p>
      </dgm:t>
    </dgm:pt>
    <dgm:pt modelId="{C34BAC8E-D29B-0147-92E8-A89B188CEE5C}" type="sibTrans" cxnId="{AAABE429-8E93-684F-B611-A6B33E9CEE09}">
      <dgm:prSet/>
      <dgm:spPr/>
      <dgm:t>
        <a:bodyPr/>
        <a:lstStyle/>
        <a:p>
          <a:endParaRPr lang="en-US"/>
        </a:p>
      </dgm:t>
    </dgm:pt>
    <dgm:pt modelId="{4123B35E-C8E1-5843-8CCE-3E177A6D94FD}">
      <dgm:prSet/>
      <dgm:spPr/>
      <dgm:t>
        <a:bodyPr/>
        <a:lstStyle/>
        <a:p>
          <a:pPr rtl="0"/>
          <a:r>
            <a:rPr lang="en-US" smtClean="0"/>
            <a:t>Menempatkan pasien risiko jatuh di ruangan yang dekat dengan nurse station</a:t>
          </a:r>
          <a:endParaRPr lang="en-US"/>
        </a:p>
      </dgm:t>
    </dgm:pt>
    <dgm:pt modelId="{6B9417D5-70D8-4046-A4B4-441A84A6E2A3}" type="parTrans" cxnId="{B4368CD3-0736-3045-8772-9F9E1C5C54C2}">
      <dgm:prSet/>
      <dgm:spPr/>
      <dgm:t>
        <a:bodyPr/>
        <a:lstStyle/>
        <a:p>
          <a:endParaRPr lang="en-US"/>
        </a:p>
      </dgm:t>
    </dgm:pt>
    <dgm:pt modelId="{E376B10E-8CEE-EF42-961C-12BA5CDADE4F}" type="sibTrans" cxnId="{B4368CD3-0736-3045-8772-9F9E1C5C54C2}">
      <dgm:prSet/>
      <dgm:spPr/>
      <dgm:t>
        <a:bodyPr/>
        <a:lstStyle/>
        <a:p>
          <a:endParaRPr lang="en-US"/>
        </a:p>
      </dgm:t>
    </dgm:pt>
    <dgm:pt modelId="{4C0BEFC6-9653-CA4E-AACE-BF878664C1EA}">
      <dgm:prSet/>
      <dgm:spPr/>
      <dgm:t>
        <a:bodyPr/>
        <a:lstStyle/>
        <a:p>
          <a:pPr rtl="0"/>
          <a:r>
            <a:rPr lang="en-US" smtClean="0"/>
            <a:t>Melibatkan keluarga sebagai </a:t>
          </a:r>
          <a:r>
            <a:rPr lang="en-US" i="1" smtClean="0"/>
            <a:t>caregivers</a:t>
          </a:r>
          <a:r>
            <a:rPr lang="en-US" smtClean="0"/>
            <a:t> dan menyarankan keluarga untuk selalu menemani 24 jam penuh setiap hari</a:t>
          </a:r>
          <a:endParaRPr lang="en-US"/>
        </a:p>
      </dgm:t>
    </dgm:pt>
    <dgm:pt modelId="{E1372FAE-0FC3-344E-9A11-480A493C8536}" type="parTrans" cxnId="{B76CAD24-D56B-9E4D-B2E1-581C8F9BE9C0}">
      <dgm:prSet/>
      <dgm:spPr/>
      <dgm:t>
        <a:bodyPr/>
        <a:lstStyle/>
        <a:p>
          <a:endParaRPr lang="en-US"/>
        </a:p>
      </dgm:t>
    </dgm:pt>
    <dgm:pt modelId="{60EEA002-7CAB-714C-A285-F43C27EC42C1}" type="sibTrans" cxnId="{B76CAD24-D56B-9E4D-B2E1-581C8F9BE9C0}">
      <dgm:prSet/>
      <dgm:spPr/>
      <dgm:t>
        <a:bodyPr/>
        <a:lstStyle/>
        <a:p>
          <a:endParaRPr lang="en-US"/>
        </a:p>
      </dgm:t>
    </dgm:pt>
    <dgm:pt modelId="{27FFB788-601F-8945-979A-4F401050A300}">
      <dgm:prSet/>
      <dgm:spPr/>
      <dgm:t>
        <a:bodyPr/>
        <a:lstStyle/>
        <a:p>
          <a:pPr rtl="0"/>
          <a:r>
            <a:rPr lang="en-US" smtClean="0"/>
            <a:t>Menggunakan metode “</a:t>
          </a:r>
          <a:r>
            <a:rPr lang="en-US" i="1" smtClean="0"/>
            <a:t>one-on-one sitters</a:t>
          </a:r>
          <a:r>
            <a:rPr lang="en-US" smtClean="0"/>
            <a:t>” jika diperlukan</a:t>
          </a:r>
          <a:endParaRPr lang="en-US"/>
        </a:p>
      </dgm:t>
    </dgm:pt>
    <dgm:pt modelId="{D5097282-DA4A-5B48-A65B-D7CC6C38FC66}" type="parTrans" cxnId="{815225EF-9E34-6242-85DD-504776CB35F4}">
      <dgm:prSet/>
      <dgm:spPr/>
      <dgm:t>
        <a:bodyPr/>
        <a:lstStyle/>
        <a:p>
          <a:endParaRPr lang="en-US"/>
        </a:p>
      </dgm:t>
    </dgm:pt>
    <dgm:pt modelId="{3B8B56F2-7476-E54E-B058-6CEA0C096918}" type="sibTrans" cxnId="{815225EF-9E34-6242-85DD-504776CB35F4}">
      <dgm:prSet/>
      <dgm:spPr/>
      <dgm:t>
        <a:bodyPr/>
        <a:lstStyle/>
        <a:p>
          <a:endParaRPr lang="en-US"/>
        </a:p>
      </dgm:t>
    </dgm:pt>
    <dgm:pt modelId="{B6FBC675-810C-C146-AA5F-6DF9C0EFF17D}">
      <dgm:prSet/>
      <dgm:spPr/>
      <dgm:t>
        <a:bodyPr/>
        <a:lstStyle/>
        <a:p>
          <a:pPr rtl="0"/>
          <a:r>
            <a:rPr lang="en-US" smtClean="0"/>
            <a:t>Perawat berkeliling setiap jam, menawarkan bantuan ke kamar mandi sesuai yang dijadwalkan dan membantu memenuhi kebutuhan hidrasi</a:t>
          </a:r>
          <a:endParaRPr lang="en-US"/>
        </a:p>
      </dgm:t>
    </dgm:pt>
    <dgm:pt modelId="{F19EC6AF-EF77-844B-894B-B343788C09E7}" type="parTrans" cxnId="{C2395DE8-30EB-524F-9E50-E2F8EFEBEE60}">
      <dgm:prSet/>
      <dgm:spPr/>
      <dgm:t>
        <a:bodyPr/>
        <a:lstStyle/>
        <a:p>
          <a:endParaRPr lang="en-US"/>
        </a:p>
      </dgm:t>
    </dgm:pt>
    <dgm:pt modelId="{4DE3D518-486D-4E42-9E22-BE1DEB5956C5}" type="sibTrans" cxnId="{C2395DE8-30EB-524F-9E50-E2F8EFEBEE60}">
      <dgm:prSet/>
      <dgm:spPr/>
      <dgm:t>
        <a:bodyPr/>
        <a:lstStyle/>
        <a:p>
          <a:endParaRPr lang="en-US"/>
        </a:p>
      </dgm:t>
    </dgm:pt>
    <dgm:pt modelId="{DFB24BE6-3779-254A-850B-929B17001402}">
      <dgm:prSet/>
      <dgm:spPr/>
      <dgm:t>
        <a:bodyPr/>
        <a:lstStyle/>
        <a:p>
          <a:pPr rtl="0"/>
          <a:r>
            <a:rPr lang="en-US" smtClean="0"/>
            <a:t>Memastikan penerangan kamar dan kamar mandi sudah adekuat</a:t>
          </a:r>
          <a:endParaRPr lang="en-US"/>
        </a:p>
      </dgm:t>
    </dgm:pt>
    <dgm:pt modelId="{C3F13B59-45EE-624E-9722-BC36C4A0BE47}" type="parTrans" cxnId="{88834FD8-9E1B-FB48-973B-18E0F07DF189}">
      <dgm:prSet/>
      <dgm:spPr/>
      <dgm:t>
        <a:bodyPr/>
        <a:lstStyle/>
        <a:p>
          <a:endParaRPr lang="en-US"/>
        </a:p>
      </dgm:t>
    </dgm:pt>
    <dgm:pt modelId="{A04EA652-2115-4249-8679-D3FA7782E505}" type="sibTrans" cxnId="{88834FD8-9E1B-FB48-973B-18E0F07DF189}">
      <dgm:prSet/>
      <dgm:spPr/>
      <dgm:t>
        <a:bodyPr/>
        <a:lstStyle/>
        <a:p>
          <a:endParaRPr lang="en-US"/>
        </a:p>
      </dgm:t>
    </dgm:pt>
    <dgm:pt modelId="{E4653F9A-9AE8-8443-AF13-675E6965A844}" type="pres">
      <dgm:prSet presAssocID="{79DBA496-2933-254A-BF94-BC901A3A59EB}" presName="Name0" presStyleCnt="0">
        <dgm:presLayoutVars>
          <dgm:dir/>
          <dgm:resizeHandles val="exact"/>
        </dgm:presLayoutVars>
      </dgm:prSet>
      <dgm:spPr/>
    </dgm:pt>
    <dgm:pt modelId="{23E30C6A-50F7-6242-825B-FB673A8DC62D}" type="pres">
      <dgm:prSet presAssocID="{FC8A06B5-E2F7-6347-BB33-F9879AD774B6}" presName="node" presStyleLbl="node1" presStyleIdx="0" presStyleCnt="9">
        <dgm:presLayoutVars>
          <dgm:bulletEnabled val="1"/>
        </dgm:presLayoutVars>
      </dgm:prSet>
      <dgm:spPr/>
    </dgm:pt>
    <dgm:pt modelId="{B6B98BB3-EFC2-CB48-95F3-8F3A0DC10165}" type="pres">
      <dgm:prSet presAssocID="{EE00B53F-D28B-B64D-B583-E433E577CEAF}" presName="sibTrans" presStyleLbl="sibTrans1D1" presStyleIdx="0" presStyleCnt="8"/>
      <dgm:spPr/>
    </dgm:pt>
    <dgm:pt modelId="{534DD8BA-D572-FD42-85FC-13BE7247A0C2}" type="pres">
      <dgm:prSet presAssocID="{EE00B53F-D28B-B64D-B583-E433E577CEAF}" presName="connectorText" presStyleLbl="sibTrans1D1" presStyleIdx="0" presStyleCnt="8"/>
      <dgm:spPr/>
    </dgm:pt>
    <dgm:pt modelId="{43278F0B-626C-2F48-94DD-F42C7F53A154}" type="pres">
      <dgm:prSet presAssocID="{BDDF7F88-68D4-D147-AD7B-57F1B0A6959D}" presName="node" presStyleLbl="node1" presStyleIdx="1" presStyleCnt="9">
        <dgm:presLayoutVars>
          <dgm:bulletEnabled val="1"/>
        </dgm:presLayoutVars>
      </dgm:prSet>
      <dgm:spPr/>
    </dgm:pt>
    <dgm:pt modelId="{A9D65668-79D0-C54A-A595-08AC22FEE8CA}" type="pres">
      <dgm:prSet presAssocID="{603B6284-42A9-5C48-96DC-AFF73190DF6C}" presName="sibTrans" presStyleLbl="sibTrans1D1" presStyleIdx="1" presStyleCnt="8"/>
      <dgm:spPr/>
    </dgm:pt>
    <dgm:pt modelId="{2C6BA08B-7E61-C543-B989-FD5F6E3BFF21}" type="pres">
      <dgm:prSet presAssocID="{603B6284-42A9-5C48-96DC-AFF73190DF6C}" presName="connectorText" presStyleLbl="sibTrans1D1" presStyleIdx="1" presStyleCnt="8"/>
      <dgm:spPr/>
    </dgm:pt>
    <dgm:pt modelId="{B68E323D-CFFE-F24B-B2E3-AA41C1BD5BFE}" type="pres">
      <dgm:prSet presAssocID="{D0BCC735-DA00-7341-B717-B3B9DA4D0612}" presName="node" presStyleLbl="node1" presStyleIdx="2" presStyleCnt="9">
        <dgm:presLayoutVars>
          <dgm:bulletEnabled val="1"/>
        </dgm:presLayoutVars>
      </dgm:prSet>
      <dgm:spPr/>
    </dgm:pt>
    <dgm:pt modelId="{D55BA607-173A-B74C-A147-E8B9A8D5C506}" type="pres">
      <dgm:prSet presAssocID="{6833024F-863A-B047-BBF1-3124138DBA8F}" presName="sibTrans" presStyleLbl="sibTrans1D1" presStyleIdx="2" presStyleCnt="8"/>
      <dgm:spPr/>
    </dgm:pt>
    <dgm:pt modelId="{9F87D602-E4BC-164D-A959-6EAAA0A31807}" type="pres">
      <dgm:prSet presAssocID="{6833024F-863A-B047-BBF1-3124138DBA8F}" presName="connectorText" presStyleLbl="sibTrans1D1" presStyleIdx="2" presStyleCnt="8"/>
      <dgm:spPr/>
    </dgm:pt>
    <dgm:pt modelId="{37E37BAB-2988-D143-8007-6A171C0AE582}" type="pres">
      <dgm:prSet presAssocID="{BCBA4937-827C-884E-9FD5-A0D11FAC39AF}" presName="node" presStyleLbl="node1" presStyleIdx="3" presStyleCnt="9">
        <dgm:presLayoutVars>
          <dgm:bulletEnabled val="1"/>
        </dgm:presLayoutVars>
      </dgm:prSet>
      <dgm:spPr/>
    </dgm:pt>
    <dgm:pt modelId="{BCEC2266-4010-9242-90CC-FC79D6039914}" type="pres">
      <dgm:prSet presAssocID="{C34BAC8E-D29B-0147-92E8-A89B188CEE5C}" presName="sibTrans" presStyleLbl="sibTrans1D1" presStyleIdx="3" presStyleCnt="8"/>
      <dgm:spPr/>
    </dgm:pt>
    <dgm:pt modelId="{2882CEFC-7D62-C743-A181-59F16C4B83C0}" type="pres">
      <dgm:prSet presAssocID="{C34BAC8E-D29B-0147-92E8-A89B188CEE5C}" presName="connectorText" presStyleLbl="sibTrans1D1" presStyleIdx="3" presStyleCnt="8"/>
      <dgm:spPr/>
    </dgm:pt>
    <dgm:pt modelId="{EBCEEFA9-15C4-714D-89D6-38AAA099D927}" type="pres">
      <dgm:prSet presAssocID="{4123B35E-C8E1-5843-8CCE-3E177A6D94FD}" presName="node" presStyleLbl="node1" presStyleIdx="4" presStyleCnt="9">
        <dgm:presLayoutVars>
          <dgm:bulletEnabled val="1"/>
        </dgm:presLayoutVars>
      </dgm:prSet>
      <dgm:spPr/>
    </dgm:pt>
    <dgm:pt modelId="{75094A98-79DA-3649-90C8-81CEA3344BF6}" type="pres">
      <dgm:prSet presAssocID="{E376B10E-8CEE-EF42-961C-12BA5CDADE4F}" presName="sibTrans" presStyleLbl="sibTrans1D1" presStyleIdx="4" presStyleCnt="8"/>
      <dgm:spPr/>
    </dgm:pt>
    <dgm:pt modelId="{99884854-8DAF-B248-95B1-527558CB0A29}" type="pres">
      <dgm:prSet presAssocID="{E376B10E-8CEE-EF42-961C-12BA5CDADE4F}" presName="connectorText" presStyleLbl="sibTrans1D1" presStyleIdx="4" presStyleCnt="8"/>
      <dgm:spPr/>
    </dgm:pt>
    <dgm:pt modelId="{57E64E3C-12A9-D041-A75A-D8021961B15A}" type="pres">
      <dgm:prSet presAssocID="{4C0BEFC6-9653-CA4E-AACE-BF878664C1EA}" presName="node" presStyleLbl="node1" presStyleIdx="5" presStyleCnt="9">
        <dgm:presLayoutVars>
          <dgm:bulletEnabled val="1"/>
        </dgm:presLayoutVars>
      </dgm:prSet>
      <dgm:spPr/>
    </dgm:pt>
    <dgm:pt modelId="{E8AD3A45-5312-B54B-880A-13BCC5C7466B}" type="pres">
      <dgm:prSet presAssocID="{60EEA002-7CAB-714C-A285-F43C27EC42C1}" presName="sibTrans" presStyleLbl="sibTrans1D1" presStyleIdx="5" presStyleCnt="8"/>
      <dgm:spPr/>
    </dgm:pt>
    <dgm:pt modelId="{E95E4CE3-2514-FD45-ABA6-598147C2056E}" type="pres">
      <dgm:prSet presAssocID="{60EEA002-7CAB-714C-A285-F43C27EC42C1}" presName="connectorText" presStyleLbl="sibTrans1D1" presStyleIdx="5" presStyleCnt="8"/>
      <dgm:spPr/>
    </dgm:pt>
    <dgm:pt modelId="{0CB9DB6F-6B14-0149-812F-4BD911D95D07}" type="pres">
      <dgm:prSet presAssocID="{27FFB788-601F-8945-979A-4F401050A300}" presName="node" presStyleLbl="node1" presStyleIdx="6" presStyleCnt="9">
        <dgm:presLayoutVars>
          <dgm:bulletEnabled val="1"/>
        </dgm:presLayoutVars>
      </dgm:prSet>
      <dgm:spPr/>
    </dgm:pt>
    <dgm:pt modelId="{C4797EDE-98D0-F74E-8275-FFF53551E306}" type="pres">
      <dgm:prSet presAssocID="{3B8B56F2-7476-E54E-B058-6CEA0C096918}" presName="sibTrans" presStyleLbl="sibTrans1D1" presStyleIdx="6" presStyleCnt="8"/>
      <dgm:spPr/>
    </dgm:pt>
    <dgm:pt modelId="{781BE8B2-3EFF-3F4B-8E0D-61EAB95D0BD8}" type="pres">
      <dgm:prSet presAssocID="{3B8B56F2-7476-E54E-B058-6CEA0C096918}" presName="connectorText" presStyleLbl="sibTrans1D1" presStyleIdx="6" presStyleCnt="8"/>
      <dgm:spPr/>
    </dgm:pt>
    <dgm:pt modelId="{1BEFB769-DD4E-8841-8FF3-C9705D267E4F}" type="pres">
      <dgm:prSet presAssocID="{B6FBC675-810C-C146-AA5F-6DF9C0EFF17D}" presName="node" presStyleLbl="node1" presStyleIdx="7" presStyleCnt="9">
        <dgm:presLayoutVars>
          <dgm:bulletEnabled val="1"/>
        </dgm:presLayoutVars>
      </dgm:prSet>
      <dgm:spPr/>
    </dgm:pt>
    <dgm:pt modelId="{F0E19115-4EFF-0043-9184-4956246FF082}" type="pres">
      <dgm:prSet presAssocID="{4DE3D518-486D-4E42-9E22-BE1DEB5956C5}" presName="sibTrans" presStyleLbl="sibTrans1D1" presStyleIdx="7" presStyleCnt="8"/>
      <dgm:spPr/>
    </dgm:pt>
    <dgm:pt modelId="{380F17CA-7D63-A244-BF98-7E2EED4F5865}" type="pres">
      <dgm:prSet presAssocID="{4DE3D518-486D-4E42-9E22-BE1DEB5956C5}" presName="connectorText" presStyleLbl="sibTrans1D1" presStyleIdx="7" presStyleCnt="8"/>
      <dgm:spPr/>
    </dgm:pt>
    <dgm:pt modelId="{EDCC4FE8-A978-C442-B25C-96F7E62C8340}" type="pres">
      <dgm:prSet presAssocID="{DFB24BE6-3779-254A-850B-929B17001402}" presName="node" presStyleLbl="node1" presStyleIdx="8" presStyleCnt="9">
        <dgm:presLayoutVars>
          <dgm:bulletEnabled val="1"/>
        </dgm:presLayoutVars>
      </dgm:prSet>
      <dgm:spPr/>
    </dgm:pt>
  </dgm:ptLst>
  <dgm:cxnLst>
    <dgm:cxn modelId="{C2395DE8-30EB-524F-9E50-E2F8EFEBEE60}" srcId="{79DBA496-2933-254A-BF94-BC901A3A59EB}" destId="{B6FBC675-810C-C146-AA5F-6DF9C0EFF17D}" srcOrd="7" destOrd="0" parTransId="{F19EC6AF-EF77-844B-894B-B343788C09E7}" sibTransId="{4DE3D518-486D-4E42-9E22-BE1DEB5956C5}"/>
    <dgm:cxn modelId="{6207E3E4-59D7-D14D-AE5D-5C5C066BB4BE}" type="presOf" srcId="{3B8B56F2-7476-E54E-B058-6CEA0C096918}" destId="{781BE8B2-3EFF-3F4B-8E0D-61EAB95D0BD8}" srcOrd="1" destOrd="0" presId="urn:microsoft.com/office/officeart/2005/8/layout/bProcess3"/>
    <dgm:cxn modelId="{ACA26366-12C7-E049-A55F-8F1411B0B6B7}" type="presOf" srcId="{E376B10E-8CEE-EF42-961C-12BA5CDADE4F}" destId="{99884854-8DAF-B248-95B1-527558CB0A29}" srcOrd="1" destOrd="0" presId="urn:microsoft.com/office/officeart/2005/8/layout/bProcess3"/>
    <dgm:cxn modelId="{B76CAD24-D56B-9E4D-B2E1-581C8F9BE9C0}" srcId="{79DBA496-2933-254A-BF94-BC901A3A59EB}" destId="{4C0BEFC6-9653-CA4E-AACE-BF878664C1EA}" srcOrd="5" destOrd="0" parTransId="{E1372FAE-0FC3-344E-9A11-480A493C8536}" sibTransId="{60EEA002-7CAB-714C-A285-F43C27EC42C1}"/>
    <dgm:cxn modelId="{B4368CD3-0736-3045-8772-9F9E1C5C54C2}" srcId="{79DBA496-2933-254A-BF94-BC901A3A59EB}" destId="{4123B35E-C8E1-5843-8CCE-3E177A6D94FD}" srcOrd="4" destOrd="0" parTransId="{6B9417D5-70D8-4046-A4B4-441A84A6E2A3}" sibTransId="{E376B10E-8CEE-EF42-961C-12BA5CDADE4F}"/>
    <dgm:cxn modelId="{76A6D338-92B4-2D4A-A6F3-47740D98E9DB}" type="presOf" srcId="{6833024F-863A-B047-BBF1-3124138DBA8F}" destId="{9F87D602-E4BC-164D-A959-6EAAA0A31807}" srcOrd="1" destOrd="0" presId="urn:microsoft.com/office/officeart/2005/8/layout/bProcess3"/>
    <dgm:cxn modelId="{D1C49D27-1AC8-314D-BC66-A14CAB4DA15F}" type="presOf" srcId="{FC8A06B5-E2F7-6347-BB33-F9879AD774B6}" destId="{23E30C6A-50F7-6242-825B-FB673A8DC62D}" srcOrd="0" destOrd="0" presId="urn:microsoft.com/office/officeart/2005/8/layout/bProcess3"/>
    <dgm:cxn modelId="{E9D2BC22-CC77-0B4B-AD62-B12E3A64B8E4}" type="presOf" srcId="{DFB24BE6-3779-254A-850B-929B17001402}" destId="{EDCC4FE8-A978-C442-B25C-96F7E62C8340}" srcOrd="0" destOrd="0" presId="urn:microsoft.com/office/officeart/2005/8/layout/bProcess3"/>
    <dgm:cxn modelId="{C75EC4E4-34AA-E84D-AD44-2C63B7F630C6}" type="presOf" srcId="{4C0BEFC6-9653-CA4E-AACE-BF878664C1EA}" destId="{57E64E3C-12A9-D041-A75A-D8021961B15A}" srcOrd="0" destOrd="0" presId="urn:microsoft.com/office/officeart/2005/8/layout/bProcess3"/>
    <dgm:cxn modelId="{90C74011-6F3F-8F46-9FB9-691984B55BEF}" type="presOf" srcId="{603B6284-42A9-5C48-96DC-AFF73190DF6C}" destId="{A9D65668-79D0-C54A-A595-08AC22FEE8CA}" srcOrd="0" destOrd="0" presId="urn:microsoft.com/office/officeart/2005/8/layout/bProcess3"/>
    <dgm:cxn modelId="{AAABE429-8E93-684F-B611-A6B33E9CEE09}" srcId="{79DBA496-2933-254A-BF94-BC901A3A59EB}" destId="{BCBA4937-827C-884E-9FD5-A0D11FAC39AF}" srcOrd="3" destOrd="0" parTransId="{071DE0E3-C912-504B-A541-A1DBCB2D5713}" sibTransId="{C34BAC8E-D29B-0147-92E8-A89B188CEE5C}"/>
    <dgm:cxn modelId="{4F25E969-7164-044E-B1C7-5192C535E66A}" type="presOf" srcId="{6833024F-863A-B047-BBF1-3124138DBA8F}" destId="{D55BA607-173A-B74C-A147-E8B9A8D5C506}" srcOrd="0" destOrd="0" presId="urn:microsoft.com/office/officeart/2005/8/layout/bProcess3"/>
    <dgm:cxn modelId="{06BFC21D-FA3B-224D-95FA-F5B7BA4FEC35}" type="presOf" srcId="{B6FBC675-810C-C146-AA5F-6DF9C0EFF17D}" destId="{1BEFB769-DD4E-8841-8FF3-C9705D267E4F}" srcOrd="0" destOrd="0" presId="urn:microsoft.com/office/officeart/2005/8/layout/bProcess3"/>
    <dgm:cxn modelId="{07F78BEC-ECF2-0B45-A208-364CC8C28829}" type="presOf" srcId="{4DE3D518-486D-4E42-9E22-BE1DEB5956C5}" destId="{380F17CA-7D63-A244-BF98-7E2EED4F5865}" srcOrd="1" destOrd="0" presId="urn:microsoft.com/office/officeart/2005/8/layout/bProcess3"/>
    <dgm:cxn modelId="{20D0CD54-D6BA-6D4F-A4D9-AE832E45F2CE}" type="presOf" srcId="{EE00B53F-D28B-B64D-B583-E433E577CEAF}" destId="{B6B98BB3-EFC2-CB48-95F3-8F3A0DC10165}" srcOrd="0" destOrd="0" presId="urn:microsoft.com/office/officeart/2005/8/layout/bProcess3"/>
    <dgm:cxn modelId="{7FF2E1E1-7C36-EE44-B1AD-3BEC66A69017}" type="presOf" srcId="{E376B10E-8CEE-EF42-961C-12BA5CDADE4F}" destId="{75094A98-79DA-3649-90C8-81CEA3344BF6}" srcOrd="0" destOrd="0" presId="urn:microsoft.com/office/officeart/2005/8/layout/bProcess3"/>
    <dgm:cxn modelId="{2E16B3BB-76D3-AB4F-97E8-FF9002ECFB92}" type="presOf" srcId="{C34BAC8E-D29B-0147-92E8-A89B188CEE5C}" destId="{BCEC2266-4010-9242-90CC-FC79D6039914}" srcOrd="0" destOrd="0" presId="urn:microsoft.com/office/officeart/2005/8/layout/bProcess3"/>
    <dgm:cxn modelId="{57FC981C-676B-0E4D-B0F8-85FF83061EB4}" type="presOf" srcId="{79DBA496-2933-254A-BF94-BC901A3A59EB}" destId="{E4653F9A-9AE8-8443-AF13-675E6965A844}" srcOrd="0" destOrd="0" presId="urn:microsoft.com/office/officeart/2005/8/layout/bProcess3"/>
    <dgm:cxn modelId="{A297824B-22A4-3541-8105-5FE9C91CE672}" type="presOf" srcId="{60EEA002-7CAB-714C-A285-F43C27EC42C1}" destId="{E8AD3A45-5312-B54B-880A-13BCC5C7466B}" srcOrd="0" destOrd="0" presId="urn:microsoft.com/office/officeart/2005/8/layout/bProcess3"/>
    <dgm:cxn modelId="{26C0A3C4-61FC-9648-B68E-75E19FF809B3}" type="presOf" srcId="{EE00B53F-D28B-B64D-B583-E433E577CEAF}" destId="{534DD8BA-D572-FD42-85FC-13BE7247A0C2}" srcOrd="1" destOrd="0" presId="urn:microsoft.com/office/officeart/2005/8/layout/bProcess3"/>
    <dgm:cxn modelId="{815225EF-9E34-6242-85DD-504776CB35F4}" srcId="{79DBA496-2933-254A-BF94-BC901A3A59EB}" destId="{27FFB788-601F-8945-979A-4F401050A300}" srcOrd="6" destOrd="0" parTransId="{D5097282-DA4A-5B48-A65B-D7CC6C38FC66}" sibTransId="{3B8B56F2-7476-E54E-B058-6CEA0C096918}"/>
    <dgm:cxn modelId="{88834FD8-9E1B-FB48-973B-18E0F07DF189}" srcId="{79DBA496-2933-254A-BF94-BC901A3A59EB}" destId="{DFB24BE6-3779-254A-850B-929B17001402}" srcOrd="8" destOrd="0" parTransId="{C3F13B59-45EE-624E-9722-BC36C4A0BE47}" sibTransId="{A04EA652-2115-4249-8679-D3FA7782E505}"/>
    <dgm:cxn modelId="{6D053B17-E730-E342-9CDA-7C51849DB93D}" srcId="{79DBA496-2933-254A-BF94-BC901A3A59EB}" destId="{D0BCC735-DA00-7341-B717-B3B9DA4D0612}" srcOrd="2" destOrd="0" parTransId="{05938A24-682E-A143-BE7D-95C15CECE99F}" sibTransId="{6833024F-863A-B047-BBF1-3124138DBA8F}"/>
    <dgm:cxn modelId="{4DA22A17-A726-214B-A3F7-0FC0CFAA1A90}" type="presOf" srcId="{3B8B56F2-7476-E54E-B058-6CEA0C096918}" destId="{C4797EDE-98D0-F74E-8275-FFF53551E306}" srcOrd="0" destOrd="0" presId="urn:microsoft.com/office/officeart/2005/8/layout/bProcess3"/>
    <dgm:cxn modelId="{1F3B2A11-C9B8-714C-9041-36521BF4EF71}" type="presOf" srcId="{603B6284-42A9-5C48-96DC-AFF73190DF6C}" destId="{2C6BA08B-7E61-C543-B989-FD5F6E3BFF21}" srcOrd="1" destOrd="0" presId="urn:microsoft.com/office/officeart/2005/8/layout/bProcess3"/>
    <dgm:cxn modelId="{DCBD8976-E024-BD48-827D-67E4664D603D}" type="presOf" srcId="{BDDF7F88-68D4-D147-AD7B-57F1B0A6959D}" destId="{43278F0B-626C-2F48-94DD-F42C7F53A154}" srcOrd="0" destOrd="0" presId="urn:microsoft.com/office/officeart/2005/8/layout/bProcess3"/>
    <dgm:cxn modelId="{B6ED42AF-3AA1-8741-A828-CF2758EBE8A4}" srcId="{79DBA496-2933-254A-BF94-BC901A3A59EB}" destId="{BDDF7F88-68D4-D147-AD7B-57F1B0A6959D}" srcOrd="1" destOrd="0" parTransId="{EC84B3A4-8D2B-EE40-BD90-9DB32B093B04}" sibTransId="{603B6284-42A9-5C48-96DC-AFF73190DF6C}"/>
    <dgm:cxn modelId="{291CCFBF-E628-AC48-B15A-B7984E7043DE}" type="presOf" srcId="{4DE3D518-486D-4E42-9E22-BE1DEB5956C5}" destId="{F0E19115-4EFF-0043-9184-4956246FF082}" srcOrd="0" destOrd="0" presId="urn:microsoft.com/office/officeart/2005/8/layout/bProcess3"/>
    <dgm:cxn modelId="{67ED6A65-4FCC-0D46-8119-6592DDE707DB}" srcId="{79DBA496-2933-254A-BF94-BC901A3A59EB}" destId="{FC8A06B5-E2F7-6347-BB33-F9879AD774B6}" srcOrd="0" destOrd="0" parTransId="{07CFE111-895B-D841-9AE9-0A86A782F786}" sibTransId="{EE00B53F-D28B-B64D-B583-E433E577CEAF}"/>
    <dgm:cxn modelId="{6B66B272-7E1B-9B48-99ED-38DAC37E4965}" type="presOf" srcId="{D0BCC735-DA00-7341-B717-B3B9DA4D0612}" destId="{B68E323D-CFFE-F24B-B2E3-AA41C1BD5BFE}" srcOrd="0" destOrd="0" presId="urn:microsoft.com/office/officeart/2005/8/layout/bProcess3"/>
    <dgm:cxn modelId="{8F515306-4313-B849-BFAD-4725A0240C0B}" type="presOf" srcId="{4123B35E-C8E1-5843-8CCE-3E177A6D94FD}" destId="{EBCEEFA9-15C4-714D-89D6-38AAA099D927}" srcOrd="0" destOrd="0" presId="urn:microsoft.com/office/officeart/2005/8/layout/bProcess3"/>
    <dgm:cxn modelId="{CB3B9246-C08A-F743-9954-5EAE4008E3C1}" type="presOf" srcId="{60EEA002-7CAB-714C-A285-F43C27EC42C1}" destId="{E95E4CE3-2514-FD45-ABA6-598147C2056E}" srcOrd="1" destOrd="0" presId="urn:microsoft.com/office/officeart/2005/8/layout/bProcess3"/>
    <dgm:cxn modelId="{74FF1852-2BB3-7F4B-910B-AE7E41B78C43}" type="presOf" srcId="{C34BAC8E-D29B-0147-92E8-A89B188CEE5C}" destId="{2882CEFC-7D62-C743-A181-59F16C4B83C0}" srcOrd="1" destOrd="0" presId="urn:microsoft.com/office/officeart/2005/8/layout/bProcess3"/>
    <dgm:cxn modelId="{3B299427-D63F-9548-B298-98F7279D5D9D}" type="presOf" srcId="{BCBA4937-827C-884E-9FD5-A0D11FAC39AF}" destId="{37E37BAB-2988-D143-8007-6A171C0AE582}" srcOrd="0" destOrd="0" presId="urn:microsoft.com/office/officeart/2005/8/layout/bProcess3"/>
    <dgm:cxn modelId="{52B65A5A-1AEC-6643-A3F1-0673C5E5A7B8}" type="presOf" srcId="{27FFB788-601F-8945-979A-4F401050A300}" destId="{0CB9DB6F-6B14-0149-812F-4BD911D95D07}" srcOrd="0" destOrd="0" presId="urn:microsoft.com/office/officeart/2005/8/layout/bProcess3"/>
    <dgm:cxn modelId="{731F8EE7-5BF9-0745-A73F-57CE521CEA18}" type="presParOf" srcId="{E4653F9A-9AE8-8443-AF13-675E6965A844}" destId="{23E30C6A-50F7-6242-825B-FB673A8DC62D}" srcOrd="0" destOrd="0" presId="urn:microsoft.com/office/officeart/2005/8/layout/bProcess3"/>
    <dgm:cxn modelId="{E90AD579-5AD4-4E4C-B492-D0F32B1215F5}" type="presParOf" srcId="{E4653F9A-9AE8-8443-AF13-675E6965A844}" destId="{B6B98BB3-EFC2-CB48-95F3-8F3A0DC10165}" srcOrd="1" destOrd="0" presId="urn:microsoft.com/office/officeart/2005/8/layout/bProcess3"/>
    <dgm:cxn modelId="{B690D092-FB99-5544-9A19-EECC7D62568F}" type="presParOf" srcId="{B6B98BB3-EFC2-CB48-95F3-8F3A0DC10165}" destId="{534DD8BA-D572-FD42-85FC-13BE7247A0C2}" srcOrd="0" destOrd="0" presId="urn:microsoft.com/office/officeart/2005/8/layout/bProcess3"/>
    <dgm:cxn modelId="{B6E60FCE-20AF-C84E-849B-893F97B30AAD}" type="presParOf" srcId="{E4653F9A-9AE8-8443-AF13-675E6965A844}" destId="{43278F0B-626C-2F48-94DD-F42C7F53A154}" srcOrd="2" destOrd="0" presId="urn:microsoft.com/office/officeart/2005/8/layout/bProcess3"/>
    <dgm:cxn modelId="{2D6CF9FF-5956-6D4C-B484-E781D579581A}" type="presParOf" srcId="{E4653F9A-9AE8-8443-AF13-675E6965A844}" destId="{A9D65668-79D0-C54A-A595-08AC22FEE8CA}" srcOrd="3" destOrd="0" presId="urn:microsoft.com/office/officeart/2005/8/layout/bProcess3"/>
    <dgm:cxn modelId="{B4320DD4-6B44-C74E-84E3-B6A87EB77DC5}" type="presParOf" srcId="{A9D65668-79D0-C54A-A595-08AC22FEE8CA}" destId="{2C6BA08B-7E61-C543-B989-FD5F6E3BFF21}" srcOrd="0" destOrd="0" presId="urn:microsoft.com/office/officeart/2005/8/layout/bProcess3"/>
    <dgm:cxn modelId="{F47AF960-2B29-1F45-91A9-CC1E71511004}" type="presParOf" srcId="{E4653F9A-9AE8-8443-AF13-675E6965A844}" destId="{B68E323D-CFFE-F24B-B2E3-AA41C1BD5BFE}" srcOrd="4" destOrd="0" presId="urn:microsoft.com/office/officeart/2005/8/layout/bProcess3"/>
    <dgm:cxn modelId="{C65E25D1-B290-3746-8A28-AE790493843D}" type="presParOf" srcId="{E4653F9A-9AE8-8443-AF13-675E6965A844}" destId="{D55BA607-173A-B74C-A147-E8B9A8D5C506}" srcOrd="5" destOrd="0" presId="urn:microsoft.com/office/officeart/2005/8/layout/bProcess3"/>
    <dgm:cxn modelId="{28B5D822-E37F-EB4F-AFAD-4F3E1CF48384}" type="presParOf" srcId="{D55BA607-173A-B74C-A147-E8B9A8D5C506}" destId="{9F87D602-E4BC-164D-A959-6EAAA0A31807}" srcOrd="0" destOrd="0" presId="urn:microsoft.com/office/officeart/2005/8/layout/bProcess3"/>
    <dgm:cxn modelId="{07F49EBA-B9F0-F247-8F48-95C01FB9B657}" type="presParOf" srcId="{E4653F9A-9AE8-8443-AF13-675E6965A844}" destId="{37E37BAB-2988-D143-8007-6A171C0AE582}" srcOrd="6" destOrd="0" presId="urn:microsoft.com/office/officeart/2005/8/layout/bProcess3"/>
    <dgm:cxn modelId="{85B4CEE9-B18B-3A4D-A2C8-B3053DE05105}" type="presParOf" srcId="{E4653F9A-9AE8-8443-AF13-675E6965A844}" destId="{BCEC2266-4010-9242-90CC-FC79D6039914}" srcOrd="7" destOrd="0" presId="urn:microsoft.com/office/officeart/2005/8/layout/bProcess3"/>
    <dgm:cxn modelId="{21DF2BDC-C050-8D47-8847-551EB12AE89C}" type="presParOf" srcId="{BCEC2266-4010-9242-90CC-FC79D6039914}" destId="{2882CEFC-7D62-C743-A181-59F16C4B83C0}" srcOrd="0" destOrd="0" presId="urn:microsoft.com/office/officeart/2005/8/layout/bProcess3"/>
    <dgm:cxn modelId="{0A6A1271-AA51-294E-BA30-78A57861802F}" type="presParOf" srcId="{E4653F9A-9AE8-8443-AF13-675E6965A844}" destId="{EBCEEFA9-15C4-714D-89D6-38AAA099D927}" srcOrd="8" destOrd="0" presId="urn:microsoft.com/office/officeart/2005/8/layout/bProcess3"/>
    <dgm:cxn modelId="{F5E94AB4-42D5-4C4B-80E6-62399DDFE639}" type="presParOf" srcId="{E4653F9A-9AE8-8443-AF13-675E6965A844}" destId="{75094A98-79DA-3649-90C8-81CEA3344BF6}" srcOrd="9" destOrd="0" presId="urn:microsoft.com/office/officeart/2005/8/layout/bProcess3"/>
    <dgm:cxn modelId="{2CEC3251-314A-7748-B13B-4512911229E2}" type="presParOf" srcId="{75094A98-79DA-3649-90C8-81CEA3344BF6}" destId="{99884854-8DAF-B248-95B1-527558CB0A29}" srcOrd="0" destOrd="0" presId="urn:microsoft.com/office/officeart/2005/8/layout/bProcess3"/>
    <dgm:cxn modelId="{CF1C6087-A6FD-264B-971A-E1B2C8C96156}" type="presParOf" srcId="{E4653F9A-9AE8-8443-AF13-675E6965A844}" destId="{57E64E3C-12A9-D041-A75A-D8021961B15A}" srcOrd="10" destOrd="0" presId="urn:microsoft.com/office/officeart/2005/8/layout/bProcess3"/>
    <dgm:cxn modelId="{2E220626-C81B-9D44-B0A7-90D1DEF2C2B5}" type="presParOf" srcId="{E4653F9A-9AE8-8443-AF13-675E6965A844}" destId="{E8AD3A45-5312-B54B-880A-13BCC5C7466B}" srcOrd="11" destOrd="0" presId="urn:microsoft.com/office/officeart/2005/8/layout/bProcess3"/>
    <dgm:cxn modelId="{AC765989-61EA-0F46-A760-0A4898AFC902}" type="presParOf" srcId="{E8AD3A45-5312-B54B-880A-13BCC5C7466B}" destId="{E95E4CE3-2514-FD45-ABA6-598147C2056E}" srcOrd="0" destOrd="0" presId="urn:microsoft.com/office/officeart/2005/8/layout/bProcess3"/>
    <dgm:cxn modelId="{365511D9-4978-C440-8755-D8F6420EEBC8}" type="presParOf" srcId="{E4653F9A-9AE8-8443-AF13-675E6965A844}" destId="{0CB9DB6F-6B14-0149-812F-4BD911D95D07}" srcOrd="12" destOrd="0" presId="urn:microsoft.com/office/officeart/2005/8/layout/bProcess3"/>
    <dgm:cxn modelId="{1DD1598F-B4BE-1E41-B275-96DA39F3FF43}" type="presParOf" srcId="{E4653F9A-9AE8-8443-AF13-675E6965A844}" destId="{C4797EDE-98D0-F74E-8275-FFF53551E306}" srcOrd="13" destOrd="0" presId="urn:microsoft.com/office/officeart/2005/8/layout/bProcess3"/>
    <dgm:cxn modelId="{A1EA04F8-7E9A-E841-BB78-04F077598835}" type="presParOf" srcId="{C4797EDE-98D0-F74E-8275-FFF53551E306}" destId="{781BE8B2-3EFF-3F4B-8E0D-61EAB95D0BD8}" srcOrd="0" destOrd="0" presId="urn:microsoft.com/office/officeart/2005/8/layout/bProcess3"/>
    <dgm:cxn modelId="{7BAA1B98-9863-3A4A-BCF5-82A1133AF17A}" type="presParOf" srcId="{E4653F9A-9AE8-8443-AF13-675E6965A844}" destId="{1BEFB769-DD4E-8841-8FF3-C9705D267E4F}" srcOrd="14" destOrd="0" presId="urn:microsoft.com/office/officeart/2005/8/layout/bProcess3"/>
    <dgm:cxn modelId="{5396C3D3-213A-074D-AB1D-60A453CA593E}" type="presParOf" srcId="{E4653F9A-9AE8-8443-AF13-675E6965A844}" destId="{F0E19115-4EFF-0043-9184-4956246FF082}" srcOrd="15" destOrd="0" presId="urn:microsoft.com/office/officeart/2005/8/layout/bProcess3"/>
    <dgm:cxn modelId="{3093FE42-74A4-F248-A017-E6ABA6D0AD27}" type="presParOf" srcId="{F0E19115-4EFF-0043-9184-4956246FF082}" destId="{380F17CA-7D63-A244-BF98-7E2EED4F5865}" srcOrd="0" destOrd="0" presId="urn:microsoft.com/office/officeart/2005/8/layout/bProcess3"/>
    <dgm:cxn modelId="{B2B28CF5-BC9D-E043-93CE-8002FBCB42CF}" type="presParOf" srcId="{E4653F9A-9AE8-8443-AF13-675E6965A844}" destId="{EDCC4FE8-A978-C442-B25C-96F7E62C8340}" srcOrd="1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9475DA-04D4-9B49-BD9E-CBF96C747F75}" type="doc">
      <dgm:prSet loTypeId="urn:microsoft.com/office/officeart/2005/8/layout/process5" loCatId="" qsTypeId="urn:microsoft.com/office/officeart/2005/8/quickstyle/simple5" qsCatId="simple" csTypeId="urn:microsoft.com/office/officeart/2005/8/colors/colorful1" csCatId="colorful" phldr="1"/>
      <dgm:spPr/>
      <dgm:t>
        <a:bodyPr/>
        <a:lstStyle/>
        <a:p>
          <a:endParaRPr lang="en-US"/>
        </a:p>
      </dgm:t>
    </dgm:pt>
    <dgm:pt modelId="{90D52FBA-5AD7-B740-8209-78F63F5E0873}">
      <dgm:prSet/>
      <dgm:spPr/>
      <dgm:t>
        <a:bodyPr/>
        <a:lstStyle/>
        <a:p>
          <a:pPr rtl="0"/>
          <a:r>
            <a:rPr lang="en-US" smtClean="0"/>
            <a:t>Melakukan pengkajian risiko jatuh</a:t>
          </a:r>
          <a:endParaRPr lang="en-US"/>
        </a:p>
      </dgm:t>
    </dgm:pt>
    <dgm:pt modelId="{DF2613AE-F080-1F4C-99C2-828295A4CD03}" type="parTrans" cxnId="{12D5EA70-C3F0-A14A-9E79-C5B3DE49E0C4}">
      <dgm:prSet/>
      <dgm:spPr/>
      <dgm:t>
        <a:bodyPr/>
        <a:lstStyle/>
        <a:p>
          <a:endParaRPr lang="en-US"/>
        </a:p>
      </dgm:t>
    </dgm:pt>
    <dgm:pt modelId="{F3694031-374F-B941-A03A-D4D357192BAE}" type="sibTrans" cxnId="{12D5EA70-C3F0-A14A-9E79-C5B3DE49E0C4}">
      <dgm:prSet/>
      <dgm:spPr/>
      <dgm:t>
        <a:bodyPr/>
        <a:lstStyle/>
        <a:p>
          <a:endParaRPr lang="en-US"/>
        </a:p>
      </dgm:t>
    </dgm:pt>
    <dgm:pt modelId="{EE1812F5-76DE-A348-91E5-25DD8C2D99D8}">
      <dgm:prSet/>
      <dgm:spPr/>
      <dgm:t>
        <a:bodyPr/>
        <a:lstStyle/>
        <a:p>
          <a:pPr rtl="0"/>
          <a:r>
            <a:rPr lang="en-US" smtClean="0"/>
            <a:t>Memberikan penanda bagi pasien dengan risiko jatuh</a:t>
          </a:r>
          <a:endParaRPr lang="en-US"/>
        </a:p>
      </dgm:t>
    </dgm:pt>
    <dgm:pt modelId="{635D9E8F-40A3-9045-B633-F30CC893BACB}" type="parTrans" cxnId="{B8DAF719-27E6-1140-8B98-8B3FA9B9A901}">
      <dgm:prSet/>
      <dgm:spPr/>
      <dgm:t>
        <a:bodyPr/>
        <a:lstStyle/>
        <a:p>
          <a:endParaRPr lang="en-US"/>
        </a:p>
      </dgm:t>
    </dgm:pt>
    <dgm:pt modelId="{B75C1C56-316D-A644-B073-27CBAAB12A0E}" type="sibTrans" cxnId="{B8DAF719-27E6-1140-8B98-8B3FA9B9A901}">
      <dgm:prSet/>
      <dgm:spPr/>
      <dgm:t>
        <a:bodyPr/>
        <a:lstStyle/>
        <a:p>
          <a:endParaRPr lang="en-US"/>
        </a:p>
      </dgm:t>
    </dgm:pt>
    <dgm:pt modelId="{2E82CB7C-AED1-6846-AA76-C77F91D1D1A8}">
      <dgm:prSet/>
      <dgm:spPr/>
      <dgm:t>
        <a:bodyPr/>
        <a:lstStyle/>
        <a:p>
          <a:pPr rtl="0"/>
          <a:r>
            <a:rPr lang="en-US" smtClean="0"/>
            <a:t>Memberikan edukasi kepada pasien dan keluarga terkait risiko jatuh</a:t>
          </a:r>
          <a:endParaRPr lang="en-US"/>
        </a:p>
      </dgm:t>
    </dgm:pt>
    <dgm:pt modelId="{9CC243D7-E1E8-334B-918D-779C5BC7CC90}" type="parTrans" cxnId="{8E4F1498-E49B-FD45-8281-390E1BEB4827}">
      <dgm:prSet/>
      <dgm:spPr/>
      <dgm:t>
        <a:bodyPr/>
        <a:lstStyle/>
        <a:p>
          <a:endParaRPr lang="en-US"/>
        </a:p>
      </dgm:t>
    </dgm:pt>
    <dgm:pt modelId="{2B73E5C2-9376-8E45-BCB0-28C814D8CEDA}" type="sibTrans" cxnId="{8E4F1498-E49B-FD45-8281-390E1BEB4827}">
      <dgm:prSet/>
      <dgm:spPr/>
      <dgm:t>
        <a:bodyPr/>
        <a:lstStyle/>
        <a:p>
          <a:endParaRPr lang="en-US"/>
        </a:p>
      </dgm:t>
    </dgm:pt>
    <dgm:pt modelId="{3DA98CB4-21C1-A248-9AFD-49FAB07B7CF9}">
      <dgm:prSet/>
      <dgm:spPr/>
      <dgm:t>
        <a:bodyPr/>
        <a:lstStyle/>
        <a:p>
          <a:pPr rtl="0"/>
          <a:r>
            <a:rPr lang="en-US" smtClean="0"/>
            <a:t>Pemantauan keliling </a:t>
          </a:r>
          <a:endParaRPr lang="en-US"/>
        </a:p>
      </dgm:t>
    </dgm:pt>
    <dgm:pt modelId="{D3E497EF-CFEF-1049-8390-1AFEF537712A}" type="parTrans" cxnId="{8188FDEF-6812-A741-854F-FBF6FCB6EF90}">
      <dgm:prSet/>
      <dgm:spPr/>
      <dgm:t>
        <a:bodyPr/>
        <a:lstStyle/>
        <a:p>
          <a:endParaRPr lang="en-US"/>
        </a:p>
      </dgm:t>
    </dgm:pt>
    <dgm:pt modelId="{FB70FD76-6F17-5D42-A20E-1C12275E2F1B}" type="sibTrans" cxnId="{8188FDEF-6812-A741-854F-FBF6FCB6EF90}">
      <dgm:prSet/>
      <dgm:spPr/>
      <dgm:t>
        <a:bodyPr/>
        <a:lstStyle/>
        <a:p>
          <a:endParaRPr lang="en-US"/>
        </a:p>
      </dgm:t>
    </dgm:pt>
    <dgm:pt modelId="{166560C0-5844-4A42-8582-F81F8AD74B6E}">
      <dgm:prSet/>
      <dgm:spPr/>
      <dgm:t>
        <a:bodyPr/>
        <a:lstStyle/>
        <a:p>
          <a:pPr rtl="0"/>
          <a:r>
            <a:rPr lang="en-US" smtClean="0"/>
            <a:t>Memasang alarm di </a:t>
          </a:r>
          <a:r>
            <a:rPr lang="en-US" i="1" smtClean="0"/>
            <a:t>bed-exit</a:t>
          </a:r>
          <a:endParaRPr lang="en-US"/>
        </a:p>
      </dgm:t>
    </dgm:pt>
    <dgm:pt modelId="{C3E526A9-D17C-054C-8A6F-E4C17700C832}" type="parTrans" cxnId="{098CE085-190A-1346-A281-258FCFD8903D}">
      <dgm:prSet/>
      <dgm:spPr/>
      <dgm:t>
        <a:bodyPr/>
        <a:lstStyle/>
        <a:p>
          <a:endParaRPr lang="en-US"/>
        </a:p>
      </dgm:t>
    </dgm:pt>
    <dgm:pt modelId="{F4E43193-CAA0-B54A-BDA6-B59032D32F0D}" type="sibTrans" cxnId="{098CE085-190A-1346-A281-258FCFD8903D}">
      <dgm:prSet/>
      <dgm:spPr/>
      <dgm:t>
        <a:bodyPr/>
        <a:lstStyle/>
        <a:p>
          <a:endParaRPr lang="en-US"/>
        </a:p>
      </dgm:t>
    </dgm:pt>
    <dgm:pt modelId="{D93DA898-71F8-2D42-976D-EF48A85B6F3D}">
      <dgm:prSet/>
      <dgm:spPr/>
      <dgm:t>
        <a:bodyPr/>
        <a:lstStyle/>
        <a:p>
          <a:pPr rtl="0"/>
          <a:r>
            <a:rPr lang="en-US" dirty="0" err="1" smtClean="0"/>
            <a:t>Melakukan</a:t>
          </a:r>
          <a:r>
            <a:rPr lang="en-US" dirty="0" smtClean="0"/>
            <a:t> </a:t>
          </a:r>
          <a:r>
            <a:rPr lang="en-US" dirty="0" err="1" smtClean="0"/>
            <a:t>evaluasi</a:t>
          </a:r>
          <a:r>
            <a:rPr lang="en-US" dirty="0" smtClean="0"/>
            <a:t> </a:t>
          </a:r>
          <a:r>
            <a:rPr lang="en-US" i="1" dirty="0" smtClean="0"/>
            <a:t>post-fall</a:t>
          </a:r>
          <a:endParaRPr lang="en-US" dirty="0"/>
        </a:p>
      </dgm:t>
    </dgm:pt>
    <dgm:pt modelId="{E3F801D3-A2AC-2B40-8E66-441A072461DA}" type="parTrans" cxnId="{526A922A-C178-9A40-9ED5-8F89E4119801}">
      <dgm:prSet/>
      <dgm:spPr/>
      <dgm:t>
        <a:bodyPr/>
        <a:lstStyle/>
        <a:p>
          <a:endParaRPr lang="en-US"/>
        </a:p>
      </dgm:t>
    </dgm:pt>
    <dgm:pt modelId="{4CE461AC-E7D7-044A-A08A-AA04090E6E3B}" type="sibTrans" cxnId="{526A922A-C178-9A40-9ED5-8F89E4119801}">
      <dgm:prSet/>
      <dgm:spPr/>
      <dgm:t>
        <a:bodyPr/>
        <a:lstStyle/>
        <a:p>
          <a:endParaRPr lang="en-US"/>
        </a:p>
      </dgm:t>
    </dgm:pt>
    <dgm:pt modelId="{774DB3F1-EE87-A346-A47C-96BF778C22D5}" type="pres">
      <dgm:prSet presAssocID="{AB9475DA-04D4-9B49-BD9E-CBF96C747F75}" presName="diagram" presStyleCnt="0">
        <dgm:presLayoutVars>
          <dgm:dir/>
          <dgm:resizeHandles val="exact"/>
        </dgm:presLayoutVars>
      </dgm:prSet>
      <dgm:spPr/>
    </dgm:pt>
    <dgm:pt modelId="{CB085120-3C3B-3B4B-AE89-5728FFDC9BF8}" type="pres">
      <dgm:prSet presAssocID="{90D52FBA-5AD7-B740-8209-78F63F5E0873}" presName="node" presStyleLbl="node1" presStyleIdx="0" presStyleCnt="6">
        <dgm:presLayoutVars>
          <dgm:bulletEnabled val="1"/>
        </dgm:presLayoutVars>
      </dgm:prSet>
      <dgm:spPr/>
    </dgm:pt>
    <dgm:pt modelId="{5B8A6262-9918-C64E-BC55-18539A19AB74}" type="pres">
      <dgm:prSet presAssocID="{F3694031-374F-B941-A03A-D4D357192BAE}" presName="sibTrans" presStyleLbl="sibTrans2D1" presStyleIdx="0" presStyleCnt="5"/>
      <dgm:spPr/>
    </dgm:pt>
    <dgm:pt modelId="{3A55365C-0E0A-5642-8B7A-344978841D39}" type="pres">
      <dgm:prSet presAssocID="{F3694031-374F-B941-A03A-D4D357192BAE}" presName="connectorText" presStyleLbl="sibTrans2D1" presStyleIdx="0" presStyleCnt="5"/>
      <dgm:spPr/>
    </dgm:pt>
    <dgm:pt modelId="{B86A35B5-C7CA-4F4A-8366-7647FD34865A}" type="pres">
      <dgm:prSet presAssocID="{EE1812F5-76DE-A348-91E5-25DD8C2D99D8}" presName="node" presStyleLbl="node1" presStyleIdx="1" presStyleCnt="6">
        <dgm:presLayoutVars>
          <dgm:bulletEnabled val="1"/>
        </dgm:presLayoutVars>
      </dgm:prSet>
      <dgm:spPr/>
    </dgm:pt>
    <dgm:pt modelId="{89C75033-8EE3-D246-81C0-F2F4CC1FC1A3}" type="pres">
      <dgm:prSet presAssocID="{B75C1C56-316D-A644-B073-27CBAAB12A0E}" presName="sibTrans" presStyleLbl="sibTrans2D1" presStyleIdx="1" presStyleCnt="5"/>
      <dgm:spPr/>
    </dgm:pt>
    <dgm:pt modelId="{DAD37AA6-9E44-3744-A551-B5D34FF1D540}" type="pres">
      <dgm:prSet presAssocID="{B75C1C56-316D-A644-B073-27CBAAB12A0E}" presName="connectorText" presStyleLbl="sibTrans2D1" presStyleIdx="1" presStyleCnt="5"/>
      <dgm:spPr/>
    </dgm:pt>
    <dgm:pt modelId="{BEF0B7CC-C00A-E549-8A8C-283F5657A211}" type="pres">
      <dgm:prSet presAssocID="{2E82CB7C-AED1-6846-AA76-C77F91D1D1A8}" presName="node" presStyleLbl="node1" presStyleIdx="2" presStyleCnt="6">
        <dgm:presLayoutVars>
          <dgm:bulletEnabled val="1"/>
        </dgm:presLayoutVars>
      </dgm:prSet>
      <dgm:spPr/>
    </dgm:pt>
    <dgm:pt modelId="{6C3C23CB-D1CC-E847-81A2-041DA689ED07}" type="pres">
      <dgm:prSet presAssocID="{2B73E5C2-9376-8E45-BCB0-28C814D8CEDA}" presName="sibTrans" presStyleLbl="sibTrans2D1" presStyleIdx="2" presStyleCnt="5"/>
      <dgm:spPr/>
    </dgm:pt>
    <dgm:pt modelId="{F2605C4B-05A4-1C4F-A9DE-2A2531BDF347}" type="pres">
      <dgm:prSet presAssocID="{2B73E5C2-9376-8E45-BCB0-28C814D8CEDA}" presName="connectorText" presStyleLbl="sibTrans2D1" presStyleIdx="2" presStyleCnt="5"/>
      <dgm:spPr/>
    </dgm:pt>
    <dgm:pt modelId="{0590AC54-9AD7-4D47-8129-B5C89BA61838}" type="pres">
      <dgm:prSet presAssocID="{3DA98CB4-21C1-A248-9AFD-49FAB07B7CF9}" presName="node" presStyleLbl="node1" presStyleIdx="3" presStyleCnt="6">
        <dgm:presLayoutVars>
          <dgm:bulletEnabled val="1"/>
        </dgm:presLayoutVars>
      </dgm:prSet>
      <dgm:spPr/>
    </dgm:pt>
    <dgm:pt modelId="{AC0D280D-8C37-D24E-9F9F-CD7AAA7EC222}" type="pres">
      <dgm:prSet presAssocID="{FB70FD76-6F17-5D42-A20E-1C12275E2F1B}" presName="sibTrans" presStyleLbl="sibTrans2D1" presStyleIdx="3" presStyleCnt="5"/>
      <dgm:spPr/>
    </dgm:pt>
    <dgm:pt modelId="{BF85B4CA-0F3C-3F4E-9B10-8D8F1416BC79}" type="pres">
      <dgm:prSet presAssocID="{FB70FD76-6F17-5D42-A20E-1C12275E2F1B}" presName="connectorText" presStyleLbl="sibTrans2D1" presStyleIdx="3" presStyleCnt="5"/>
      <dgm:spPr/>
    </dgm:pt>
    <dgm:pt modelId="{AC723203-B814-8547-9B0D-450B123C80AF}" type="pres">
      <dgm:prSet presAssocID="{166560C0-5844-4A42-8582-F81F8AD74B6E}" presName="node" presStyleLbl="node1" presStyleIdx="4" presStyleCnt="6">
        <dgm:presLayoutVars>
          <dgm:bulletEnabled val="1"/>
        </dgm:presLayoutVars>
      </dgm:prSet>
      <dgm:spPr/>
    </dgm:pt>
    <dgm:pt modelId="{473996BB-82F7-A847-ADF3-F3A9B9E0DED9}" type="pres">
      <dgm:prSet presAssocID="{F4E43193-CAA0-B54A-BDA6-B59032D32F0D}" presName="sibTrans" presStyleLbl="sibTrans2D1" presStyleIdx="4" presStyleCnt="5"/>
      <dgm:spPr/>
    </dgm:pt>
    <dgm:pt modelId="{3C42BDAA-6482-C743-ADB0-CE8EE48ECCAD}" type="pres">
      <dgm:prSet presAssocID="{F4E43193-CAA0-B54A-BDA6-B59032D32F0D}" presName="connectorText" presStyleLbl="sibTrans2D1" presStyleIdx="4" presStyleCnt="5"/>
      <dgm:spPr/>
    </dgm:pt>
    <dgm:pt modelId="{D27CB6E0-B10B-1E43-BF19-F08837C0C1C2}" type="pres">
      <dgm:prSet presAssocID="{D93DA898-71F8-2D42-976D-EF48A85B6F3D}" presName="node" presStyleLbl="node1" presStyleIdx="5" presStyleCnt="6">
        <dgm:presLayoutVars>
          <dgm:bulletEnabled val="1"/>
        </dgm:presLayoutVars>
      </dgm:prSet>
      <dgm:spPr/>
    </dgm:pt>
  </dgm:ptLst>
  <dgm:cxnLst>
    <dgm:cxn modelId="{8188FDEF-6812-A741-854F-FBF6FCB6EF90}" srcId="{AB9475DA-04D4-9B49-BD9E-CBF96C747F75}" destId="{3DA98CB4-21C1-A248-9AFD-49FAB07B7CF9}" srcOrd="3" destOrd="0" parTransId="{D3E497EF-CFEF-1049-8390-1AFEF537712A}" sibTransId="{FB70FD76-6F17-5D42-A20E-1C12275E2F1B}"/>
    <dgm:cxn modelId="{8E4F1498-E49B-FD45-8281-390E1BEB4827}" srcId="{AB9475DA-04D4-9B49-BD9E-CBF96C747F75}" destId="{2E82CB7C-AED1-6846-AA76-C77F91D1D1A8}" srcOrd="2" destOrd="0" parTransId="{9CC243D7-E1E8-334B-918D-779C5BC7CC90}" sibTransId="{2B73E5C2-9376-8E45-BCB0-28C814D8CEDA}"/>
    <dgm:cxn modelId="{15A3D146-4D7D-B546-80CB-06A0024A9C12}" type="presOf" srcId="{2B73E5C2-9376-8E45-BCB0-28C814D8CEDA}" destId="{6C3C23CB-D1CC-E847-81A2-041DA689ED07}" srcOrd="0" destOrd="0" presId="urn:microsoft.com/office/officeart/2005/8/layout/process5"/>
    <dgm:cxn modelId="{526A922A-C178-9A40-9ED5-8F89E4119801}" srcId="{AB9475DA-04D4-9B49-BD9E-CBF96C747F75}" destId="{D93DA898-71F8-2D42-976D-EF48A85B6F3D}" srcOrd="5" destOrd="0" parTransId="{E3F801D3-A2AC-2B40-8E66-441A072461DA}" sibTransId="{4CE461AC-E7D7-044A-A08A-AA04090E6E3B}"/>
    <dgm:cxn modelId="{FD7DC057-131E-2C45-AB82-301CF73BF3B3}" type="presOf" srcId="{90D52FBA-5AD7-B740-8209-78F63F5E0873}" destId="{CB085120-3C3B-3B4B-AE89-5728FFDC9BF8}" srcOrd="0" destOrd="0" presId="urn:microsoft.com/office/officeart/2005/8/layout/process5"/>
    <dgm:cxn modelId="{4BFCE6C2-2789-7647-A037-B28A958D1CBF}" type="presOf" srcId="{FB70FD76-6F17-5D42-A20E-1C12275E2F1B}" destId="{BF85B4CA-0F3C-3F4E-9B10-8D8F1416BC79}" srcOrd="1" destOrd="0" presId="urn:microsoft.com/office/officeart/2005/8/layout/process5"/>
    <dgm:cxn modelId="{0EF33E9D-56C2-DA42-B704-03A437B01FCF}" type="presOf" srcId="{F4E43193-CAA0-B54A-BDA6-B59032D32F0D}" destId="{3C42BDAA-6482-C743-ADB0-CE8EE48ECCAD}" srcOrd="1" destOrd="0" presId="urn:microsoft.com/office/officeart/2005/8/layout/process5"/>
    <dgm:cxn modelId="{12D5EA70-C3F0-A14A-9E79-C5B3DE49E0C4}" srcId="{AB9475DA-04D4-9B49-BD9E-CBF96C747F75}" destId="{90D52FBA-5AD7-B740-8209-78F63F5E0873}" srcOrd="0" destOrd="0" parTransId="{DF2613AE-F080-1F4C-99C2-828295A4CD03}" sibTransId="{F3694031-374F-B941-A03A-D4D357192BAE}"/>
    <dgm:cxn modelId="{7D8B5700-C276-9246-896E-4905F9DE7B54}" type="presOf" srcId="{B75C1C56-316D-A644-B073-27CBAAB12A0E}" destId="{DAD37AA6-9E44-3744-A551-B5D34FF1D540}" srcOrd="1" destOrd="0" presId="urn:microsoft.com/office/officeart/2005/8/layout/process5"/>
    <dgm:cxn modelId="{94A534FB-0C8F-7540-924F-89417323CFB5}" type="presOf" srcId="{2E82CB7C-AED1-6846-AA76-C77F91D1D1A8}" destId="{BEF0B7CC-C00A-E549-8A8C-283F5657A211}" srcOrd="0" destOrd="0" presId="urn:microsoft.com/office/officeart/2005/8/layout/process5"/>
    <dgm:cxn modelId="{5A58550F-F640-7148-BE5F-71DDA1BF4446}" type="presOf" srcId="{F4E43193-CAA0-B54A-BDA6-B59032D32F0D}" destId="{473996BB-82F7-A847-ADF3-F3A9B9E0DED9}" srcOrd="0" destOrd="0" presId="urn:microsoft.com/office/officeart/2005/8/layout/process5"/>
    <dgm:cxn modelId="{9BF205EB-6DCF-8E43-B2C0-D8F9F2FA0034}" type="presOf" srcId="{F3694031-374F-B941-A03A-D4D357192BAE}" destId="{3A55365C-0E0A-5642-8B7A-344978841D39}" srcOrd="1" destOrd="0" presId="urn:microsoft.com/office/officeart/2005/8/layout/process5"/>
    <dgm:cxn modelId="{6DD1E85B-76F6-F54C-AE38-D102264C47C3}" type="presOf" srcId="{3DA98CB4-21C1-A248-9AFD-49FAB07B7CF9}" destId="{0590AC54-9AD7-4D47-8129-B5C89BA61838}" srcOrd="0" destOrd="0" presId="urn:microsoft.com/office/officeart/2005/8/layout/process5"/>
    <dgm:cxn modelId="{820A9F7C-C08B-924F-9062-15C66F7B88B8}" type="presOf" srcId="{AB9475DA-04D4-9B49-BD9E-CBF96C747F75}" destId="{774DB3F1-EE87-A346-A47C-96BF778C22D5}" srcOrd="0" destOrd="0" presId="urn:microsoft.com/office/officeart/2005/8/layout/process5"/>
    <dgm:cxn modelId="{D65AD5F9-3B87-284B-BAE8-C8CE1F35651E}" type="presOf" srcId="{D93DA898-71F8-2D42-976D-EF48A85B6F3D}" destId="{D27CB6E0-B10B-1E43-BF19-F08837C0C1C2}" srcOrd="0" destOrd="0" presId="urn:microsoft.com/office/officeart/2005/8/layout/process5"/>
    <dgm:cxn modelId="{483ECD6B-539C-894D-856D-861EB993A33F}" type="presOf" srcId="{B75C1C56-316D-A644-B073-27CBAAB12A0E}" destId="{89C75033-8EE3-D246-81C0-F2F4CC1FC1A3}" srcOrd="0" destOrd="0" presId="urn:microsoft.com/office/officeart/2005/8/layout/process5"/>
    <dgm:cxn modelId="{098CE085-190A-1346-A281-258FCFD8903D}" srcId="{AB9475DA-04D4-9B49-BD9E-CBF96C747F75}" destId="{166560C0-5844-4A42-8582-F81F8AD74B6E}" srcOrd="4" destOrd="0" parTransId="{C3E526A9-D17C-054C-8A6F-E4C17700C832}" sibTransId="{F4E43193-CAA0-B54A-BDA6-B59032D32F0D}"/>
    <dgm:cxn modelId="{F8D1EF6E-DB2D-CE48-B794-FC08D4DB3FDA}" type="presOf" srcId="{166560C0-5844-4A42-8582-F81F8AD74B6E}" destId="{AC723203-B814-8547-9B0D-450B123C80AF}" srcOrd="0" destOrd="0" presId="urn:microsoft.com/office/officeart/2005/8/layout/process5"/>
    <dgm:cxn modelId="{B8DAF719-27E6-1140-8B98-8B3FA9B9A901}" srcId="{AB9475DA-04D4-9B49-BD9E-CBF96C747F75}" destId="{EE1812F5-76DE-A348-91E5-25DD8C2D99D8}" srcOrd="1" destOrd="0" parTransId="{635D9E8F-40A3-9045-B633-F30CC893BACB}" sibTransId="{B75C1C56-316D-A644-B073-27CBAAB12A0E}"/>
    <dgm:cxn modelId="{0FCF4D9A-74A0-3042-A54A-8BB3E94180D7}" type="presOf" srcId="{EE1812F5-76DE-A348-91E5-25DD8C2D99D8}" destId="{B86A35B5-C7CA-4F4A-8366-7647FD34865A}" srcOrd="0" destOrd="0" presId="urn:microsoft.com/office/officeart/2005/8/layout/process5"/>
    <dgm:cxn modelId="{3E36DA09-1558-9E41-B20D-61A1966712F4}" type="presOf" srcId="{2B73E5C2-9376-8E45-BCB0-28C814D8CEDA}" destId="{F2605C4B-05A4-1C4F-A9DE-2A2531BDF347}" srcOrd="1" destOrd="0" presId="urn:microsoft.com/office/officeart/2005/8/layout/process5"/>
    <dgm:cxn modelId="{2E6BEFC6-895C-0A4F-B9ED-CAB63274F093}" type="presOf" srcId="{FB70FD76-6F17-5D42-A20E-1C12275E2F1B}" destId="{AC0D280D-8C37-D24E-9F9F-CD7AAA7EC222}" srcOrd="0" destOrd="0" presId="urn:microsoft.com/office/officeart/2005/8/layout/process5"/>
    <dgm:cxn modelId="{35845AEF-77FD-9C40-821C-DFAFDC23B6A8}" type="presOf" srcId="{F3694031-374F-B941-A03A-D4D357192BAE}" destId="{5B8A6262-9918-C64E-BC55-18539A19AB74}" srcOrd="0" destOrd="0" presId="urn:microsoft.com/office/officeart/2005/8/layout/process5"/>
    <dgm:cxn modelId="{EAB1E1C0-8DEC-B848-911C-3C124FF952F6}" type="presParOf" srcId="{774DB3F1-EE87-A346-A47C-96BF778C22D5}" destId="{CB085120-3C3B-3B4B-AE89-5728FFDC9BF8}" srcOrd="0" destOrd="0" presId="urn:microsoft.com/office/officeart/2005/8/layout/process5"/>
    <dgm:cxn modelId="{DEE9514C-0224-254E-9E39-D4A6DD28ABF0}" type="presParOf" srcId="{774DB3F1-EE87-A346-A47C-96BF778C22D5}" destId="{5B8A6262-9918-C64E-BC55-18539A19AB74}" srcOrd="1" destOrd="0" presId="urn:microsoft.com/office/officeart/2005/8/layout/process5"/>
    <dgm:cxn modelId="{B82C4500-F217-0744-B2CF-4A87FC4263FB}" type="presParOf" srcId="{5B8A6262-9918-C64E-BC55-18539A19AB74}" destId="{3A55365C-0E0A-5642-8B7A-344978841D39}" srcOrd="0" destOrd="0" presId="urn:microsoft.com/office/officeart/2005/8/layout/process5"/>
    <dgm:cxn modelId="{C081F44E-1F57-D84A-B49F-5281037908F1}" type="presParOf" srcId="{774DB3F1-EE87-A346-A47C-96BF778C22D5}" destId="{B86A35B5-C7CA-4F4A-8366-7647FD34865A}" srcOrd="2" destOrd="0" presId="urn:microsoft.com/office/officeart/2005/8/layout/process5"/>
    <dgm:cxn modelId="{6465BED7-AACF-9F45-BD8F-FABFC8B9EE9A}" type="presParOf" srcId="{774DB3F1-EE87-A346-A47C-96BF778C22D5}" destId="{89C75033-8EE3-D246-81C0-F2F4CC1FC1A3}" srcOrd="3" destOrd="0" presId="urn:microsoft.com/office/officeart/2005/8/layout/process5"/>
    <dgm:cxn modelId="{B2126A7D-C9D8-3645-8D67-24086A5EF92B}" type="presParOf" srcId="{89C75033-8EE3-D246-81C0-F2F4CC1FC1A3}" destId="{DAD37AA6-9E44-3744-A551-B5D34FF1D540}" srcOrd="0" destOrd="0" presId="urn:microsoft.com/office/officeart/2005/8/layout/process5"/>
    <dgm:cxn modelId="{EAAD45DA-CD4B-DB4E-9897-304132EFCE8E}" type="presParOf" srcId="{774DB3F1-EE87-A346-A47C-96BF778C22D5}" destId="{BEF0B7CC-C00A-E549-8A8C-283F5657A211}" srcOrd="4" destOrd="0" presId="urn:microsoft.com/office/officeart/2005/8/layout/process5"/>
    <dgm:cxn modelId="{11B73BEA-D2AB-B949-B3D0-AC42DB54D414}" type="presParOf" srcId="{774DB3F1-EE87-A346-A47C-96BF778C22D5}" destId="{6C3C23CB-D1CC-E847-81A2-041DA689ED07}" srcOrd="5" destOrd="0" presId="urn:microsoft.com/office/officeart/2005/8/layout/process5"/>
    <dgm:cxn modelId="{8AFAC752-BD46-D94E-A77A-7C5066689F81}" type="presParOf" srcId="{6C3C23CB-D1CC-E847-81A2-041DA689ED07}" destId="{F2605C4B-05A4-1C4F-A9DE-2A2531BDF347}" srcOrd="0" destOrd="0" presId="urn:microsoft.com/office/officeart/2005/8/layout/process5"/>
    <dgm:cxn modelId="{84CF37BF-5D2D-BA44-9815-64D719B8F52D}" type="presParOf" srcId="{774DB3F1-EE87-A346-A47C-96BF778C22D5}" destId="{0590AC54-9AD7-4D47-8129-B5C89BA61838}" srcOrd="6" destOrd="0" presId="urn:microsoft.com/office/officeart/2005/8/layout/process5"/>
    <dgm:cxn modelId="{66B2EC64-2543-2845-A577-FE788DC0845B}" type="presParOf" srcId="{774DB3F1-EE87-A346-A47C-96BF778C22D5}" destId="{AC0D280D-8C37-D24E-9F9F-CD7AAA7EC222}" srcOrd="7" destOrd="0" presId="urn:microsoft.com/office/officeart/2005/8/layout/process5"/>
    <dgm:cxn modelId="{D19E4EB4-FC9B-3C42-A709-9D93828FA675}" type="presParOf" srcId="{AC0D280D-8C37-D24E-9F9F-CD7AAA7EC222}" destId="{BF85B4CA-0F3C-3F4E-9B10-8D8F1416BC79}" srcOrd="0" destOrd="0" presId="urn:microsoft.com/office/officeart/2005/8/layout/process5"/>
    <dgm:cxn modelId="{04B35469-93ED-D242-80DF-BEE2FDFA2B99}" type="presParOf" srcId="{774DB3F1-EE87-A346-A47C-96BF778C22D5}" destId="{AC723203-B814-8547-9B0D-450B123C80AF}" srcOrd="8" destOrd="0" presId="urn:microsoft.com/office/officeart/2005/8/layout/process5"/>
    <dgm:cxn modelId="{833D6A4D-0059-4947-87DF-FF2468AD5346}" type="presParOf" srcId="{774DB3F1-EE87-A346-A47C-96BF778C22D5}" destId="{473996BB-82F7-A847-ADF3-F3A9B9E0DED9}" srcOrd="9" destOrd="0" presId="urn:microsoft.com/office/officeart/2005/8/layout/process5"/>
    <dgm:cxn modelId="{2385BC2F-3D26-C64A-B15A-F516F447C8ED}" type="presParOf" srcId="{473996BB-82F7-A847-ADF3-F3A9B9E0DED9}" destId="{3C42BDAA-6482-C743-ADB0-CE8EE48ECCAD}" srcOrd="0" destOrd="0" presId="urn:microsoft.com/office/officeart/2005/8/layout/process5"/>
    <dgm:cxn modelId="{6C126E89-F873-8A4D-919D-2B18B352B507}" type="presParOf" srcId="{774DB3F1-EE87-A346-A47C-96BF778C22D5}" destId="{D27CB6E0-B10B-1E43-BF19-F08837C0C1C2}"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A5DDC1-B292-3B40-AA58-CD83B0AD11D9}" type="doc">
      <dgm:prSet loTypeId="urn:microsoft.com/office/officeart/2005/8/layout/orgChart1" loCatId="" qsTypeId="urn:microsoft.com/office/officeart/2005/8/quickstyle/simple5" qsCatId="simple" csTypeId="urn:microsoft.com/office/officeart/2005/8/colors/colorful1" csCatId="colorful" phldr="1"/>
      <dgm:spPr/>
      <dgm:t>
        <a:bodyPr/>
        <a:lstStyle/>
        <a:p>
          <a:endParaRPr lang="en-US"/>
        </a:p>
      </dgm:t>
    </dgm:pt>
    <dgm:pt modelId="{28275A39-EF49-274F-9CB3-93319D6FE016}">
      <dgm:prSet/>
      <dgm:spPr/>
      <dgm:t>
        <a:bodyPr/>
        <a:lstStyle/>
        <a:p>
          <a:pPr rtl="0"/>
          <a:r>
            <a:rPr lang="en-US" dirty="0" smtClean="0"/>
            <a:t>RS PKU </a:t>
          </a:r>
          <a:r>
            <a:rPr lang="en-US" dirty="0" err="1" smtClean="0"/>
            <a:t>Gamping</a:t>
          </a:r>
          <a:r>
            <a:rPr lang="en-US" dirty="0" smtClean="0"/>
            <a:t> </a:t>
          </a:r>
          <a:r>
            <a:rPr lang="en-US" dirty="0" err="1" smtClean="0"/>
            <a:t>Menggunakan</a:t>
          </a:r>
          <a:r>
            <a:rPr lang="en-US" dirty="0" smtClean="0"/>
            <a:t> </a:t>
          </a:r>
          <a:r>
            <a:rPr lang="en-US" dirty="0" err="1" smtClean="0"/>
            <a:t>tiga</a:t>
          </a:r>
          <a:r>
            <a:rPr lang="en-US" dirty="0" smtClean="0"/>
            <a:t> </a:t>
          </a:r>
          <a:r>
            <a:rPr lang="en-US" dirty="0" err="1" smtClean="0"/>
            <a:t>jenis</a:t>
          </a:r>
          <a:r>
            <a:rPr lang="en-US" dirty="0" smtClean="0"/>
            <a:t> </a:t>
          </a:r>
          <a:r>
            <a:rPr lang="en-US" dirty="0" err="1" smtClean="0"/>
            <a:t>pengkajian</a:t>
          </a:r>
          <a:r>
            <a:rPr lang="en-US" dirty="0" smtClean="0"/>
            <a:t> </a:t>
          </a:r>
          <a:r>
            <a:rPr lang="en-US" dirty="0" err="1" smtClean="0"/>
            <a:t>risiko</a:t>
          </a:r>
          <a:r>
            <a:rPr lang="en-US" dirty="0" smtClean="0"/>
            <a:t> </a:t>
          </a:r>
          <a:r>
            <a:rPr lang="en-US" dirty="0" err="1" smtClean="0"/>
            <a:t>jatuh</a:t>
          </a:r>
          <a:endParaRPr lang="en-US" dirty="0"/>
        </a:p>
      </dgm:t>
    </dgm:pt>
    <dgm:pt modelId="{26A0AB11-6F87-E94D-977E-756F6D9A53E7}" type="parTrans" cxnId="{76AF0185-D64C-6C41-B5AE-3698672EF2A7}">
      <dgm:prSet/>
      <dgm:spPr/>
      <dgm:t>
        <a:bodyPr/>
        <a:lstStyle/>
        <a:p>
          <a:endParaRPr lang="en-US"/>
        </a:p>
      </dgm:t>
    </dgm:pt>
    <dgm:pt modelId="{B3715F59-DC2A-4E4A-9A8E-9070B77E2E90}" type="sibTrans" cxnId="{76AF0185-D64C-6C41-B5AE-3698672EF2A7}">
      <dgm:prSet/>
      <dgm:spPr/>
      <dgm:t>
        <a:bodyPr/>
        <a:lstStyle/>
        <a:p>
          <a:endParaRPr lang="en-US"/>
        </a:p>
      </dgm:t>
    </dgm:pt>
    <dgm:pt modelId="{B18C79C9-45EA-2845-BC24-0644940310EA}">
      <dgm:prSet/>
      <dgm:spPr/>
      <dgm:t>
        <a:bodyPr/>
        <a:lstStyle/>
        <a:p>
          <a:pPr rtl="0"/>
          <a:r>
            <a:rPr lang="en-US" i="1" dirty="0" smtClean="0"/>
            <a:t>Sydney Scoring</a:t>
          </a:r>
          <a:r>
            <a:rPr lang="en-US" dirty="0" smtClean="0"/>
            <a:t> </a:t>
          </a:r>
          <a:r>
            <a:rPr lang="en-US" dirty="0" err="1" smtClean="0"/>
            <a:t>untuk</a:t>
          </a:r>
          <a:r>
            <a:rPr lang="en-US" dirty="0" smtClean="0"/>
            <a:t> </a:t>
          </a:r>
          <a:r>
            <a:rPr lang="en-US" dirty="0" err="1" smtClean="0"/>
            <a:t>pasien</a:t>
          </a:r>
          <a:r>
            <a:rPr lang="en-US" dirty="0" smtClean="0"/>
            <a:t> </a:t>
          </a:r>
          <a:r>
            <a:rPr lang="en-US" dirty="0" err="1" smtClean="0"/>
            <a:t>lansia</a:t>
          </a:r>
          <a:r>
            <a:rPr lang="en-US" dirty="0" smtClean="0"/>
            <a:t>,</a:t>
          </a:r>
          <a:endParaRPr lang="en-US" dirty="0"/>
        </a:p>
      </dgm:t>
    </dgm:pt>
    <dgm:pt modelId="{64446D67-832A-0740-AF2B-96A089817F69}" type="parTrans" cxnId="{AEF6E6BB-FF3D-3F41-9121-715064FE2C3C}">
      <dgm:prSet/>
      <dgm:spPr/>
      <dgm:t>
        <a:bodyPr/>
        <a:lstStyle/>
        <a:p>
          <a:endParaRPr lang="en-US"/>
        </a:p>
      </dgm:t>
    </dgm:pt>
    <dgm:pt modelId="{42BD65C9-3455-7D44-AB71-886EA7EABE9D}" type="sibTrans" cxnId="{AEF6E6BB-FF3D-3F41-9121-715064FE2C3C}">
      <dgm:prSet/>
      <dgm:spPr/>
      <dgm:t>
        <a:bodyPr/>
        <a:lstStyle/>
        <a:p>
          <a:endParaRPr lang="en-US"/>
        </a:p>
      </dgm:t>
    </dgm:pt>
    <dgm:pt modelId="{1C7D1A75-DE7A-AD43-AECE-37791DE4C63D}">
      <dgm:prSet/>
      <dgm:spPr/>
      <dgm:t>
        <a:bodyPr/>
        <a:lstStyle/>
        <a:p>
          <a:pPr rtl="0"/>
          <a:r>
            <a:rPr lang="en-US" i="1" dirty="0" smtClean="0"/>
            <a:t>Morse Fall Score</a:t>
          </a:r>
          <a:r>
            <a:rPr lang="en-US" dirty="0" smtClean="0"/>
            <a:t> </a:t>
          </a:r>
          <a:r>
            <a:rPr lang="en-US" dirty="0" err="1" smtClean="0"/>
            <a:t>untuk</a:t>
          </a:r>
          <a:r>
            <a:rPr lang="en-US" dirty="0" smtClean="0"/>
            <a:t> </a:t>
          </a:r>
          <a:r>
            <a:rPr lang="en-US" dirty="0" err="1" smtClean="0"/>
            <a:t>pasien</a:t>
          </a:r>
          <a:r>
            <a:rPr lang="en-US" dirty="0" smtClean="0"/>
            <a:t> </a:t>
          </a:r>
          <a:r>
            <a:rPr lang="en-US" dirty="0" err="1" smtClean="0"/>
            <a:t>dewasa</a:t>
          </a:r>
          <a:r>
            <a:rPr lang="en-US" dirty="0" smtClean="0"/>
            <a:t>, </a:t>
          </a:r>
          <a:endParaRPr lang="en-US" dirty="0"/>
        </a:p>
      </dgm:t>
    </dgm:pt>
    <dgm:pt modelId="{77462FF0-47F0-934A-85C6-85AA540D68C7}" type="parTrans" cxnId="{B021347A-FD29-5A45-8456-7FB6DDF17492}">
      <dgm:prSet/>
      <dgm:spPr/>
      <dgm:t>
        <a:bodyPr/>
        <a:lstStyle/>
        <a:p>
          <a:endParaRPr lang="en-US"/>
        </a:p>
      </dgm:t>
    </dgm:pt>
    <dgm:pt modelId="{5AFC89E5-ED42-4D43-90D2-1937541F9545}" type="sibTrans" cxnId="{B021347A-FD29-5A45-8456-7FB6DDF17492}">
      <dgm:prSet/>
      <dgm:spPr/>
      <dgm:t>
        <a:bodyPr/>
        <a:lstStyle/>
        <a:p>
          <a:endParaRPr lang="en-US"/>
        </a:p>
      </dgm:t>
    </dgm:pt>
    <dgm:pt modelId="{AC0B9F8E-655F-8249-BD01-B2948317AA61}">
      <dgm:prSet/>
      <dgm:spPr/>
      <dgm:t>
        <a:bodyPr/>
        <a:lstStyle/>
        <a:p>
          <a:pPr rtl="0"/>
          <a:r>
            <a:rPr lang="en-US" i="1" dirty="0" smtClean="0"/>
            <a:t>The Humpty Dumpty Scale</a:t>
          </a:r>
          <a:r>
            <a:rPr lang="en-US" dirty="0" smtClean="0"/>
            <a:t> </a:t>
          </a:r>
          <a:r>
            <a:rPr lang="en-US" dirty="0" err="1" smtClean="0"/>
            <a:t>untuk</a:t>
          </a:r>
          <a:r>
            <a:rPr lang="en-US" dirty="0" smtClean="0"/>
            <a:t> </a:t>
          </a:r>
          <a:r>
            <a:rPr lang="en-US" dirty="0" err="1" smtClean="0"/>
            <a:t>pasien</a:t>
          </a:r>
          <a:r>
            <a:rPr lang="en-US" dirty="0" smtClean="0"/>
            <a:t> </a:t>
          </a:r>
          <a:r>
            <a:rPr lang="en-US" dirty="0" err="1" smtClean="0"/>
            <a:t>anak</a:t>
          </a:r>
          <a:r>
            <a:rPr lang="en-US" dirty="0" smtClean="0"/>
            <a:t>. </a:t>
          </a:r>
          <a:endParaRPr lang="en-US" dirty="0"/>
        </a:p>
      </dgm:t>
    </dgm:pt>
    <dgm:pt modelId="{B56BEE21-4534-104B-B968-58DE9C056F44}" type="parTrans" cxnId="{666358C5-652E-8741-AACB-DD22E2C35401}">
      <dgm:prSet/>
      <dgm:spPr/>
      <dgm:t>
        <a:bodyPr/>
        <a:lstStyle/>
        <a:p>
          <a:endParaRPr lang="en-US"/>
        </a:p>
      </dgm:t>
    </dgm:pt>
    <dgm:pt modelId="{D4281F68-4A49-5E4F-9F39-66D3383DD3C0}" type="sibTrans" cxnId="{666358C5-652E-8741-AACB-DD22E2C35401}">
      <dgm:prSet/>
      <dgm:spPr/>
      <dgm:t>
        <a:bodyPr/>
        <a:lstStyle/>
        <a:p>
          <a:endParaRPr lang="en-US"/>
        </a:p>
      </dgm:t>
    </dgm:pt>
    <dgm:pt modelId="{F9A76146-9F47-214C-BDE9-BD38EFEF1293}">
      <dgm:prSet/>
      <dgm:spPr/>
      <dgm:t>
        <a:bodyPr/>
        <a:lstStyle/>
        <a:p>
          <a:pPr rtl="0"/>
          <a:r>
            <a:rPr lang="en-US" dirty="0" err="1" smtClean="0"/>
            <a:t>Pelaksanannya</a:t>
          </a:r>
          <a:r>
            <a:rPr lang="en-US" dirty="0" smtClean="0"/>
            <a:t>???</a:t>
          </a:r>
          <a:endParaRPr lang="en-US" dirty="0"/>
        </a:p>
      </dgm:t>
    </dgm:pt>
    <dgm:pt modelId="{B4616043-26E1-6F40-8167-946B65E98C96}" type="parTrans" cxnId="{48D29BF7-905F-D147-B707-08D68DF6F696}">
      <dgm:prSet/>
      <dgm:spPr/>
      <dgm:t>
        <a:bodyPr/>
        <a:lstStyle/>
        <a:p>
          <a:endParaRPr lang="en-US"/>
        </a:p>
      </dgm:t>
    </dgm:pt>
    <dgm:pt modelId="{9DD75665-D06C-0445-AE29-0E26245EDD3D}" type="sibTrans" cxnId="{48D29BF7-905F-D147-B707-08D68DF6F696}">
      <dgm:prSet/>
      <dgm:spPr/>
      <dgm:t>
        <a:bodyPr/>
        <a:lstStyle/>
        <a:p>
          <a:endParaRPr lang="en-US"/>
        </a:p>
      </dgm:t>
    </dgm:pt>
    <dgm:pt modelId="{61AD410D-A0BC-8943-98AD-7356E1F66E95}">
      <dgm:prSet/>
      <dgm:spPr/>
      <dgm:t>
        <a:bodyPr/>
        <a:lstStyle/>
        <a:p>
          <a:pPr rtl="0"/>
          <a:r>
            <a:rPr lang="en-US" dirty="0" err="1" smtClean="0"/>
            <a:t>Pelaksanaannya</a:t>
          </a:r>
          <a:r>
            <a:rPr lang="en-US" dirty="0" smtClean="0"/>
            <a:t>????</a:t>
          </a:r>
          <a:endParaRPr lang="en-US" dirty="0"/>
        </a:p>
      </dgm:t>
    </dgm:pt>
    <dgm:pt modelId="{C5732B98-90A0-AA4C-A609-CE1661D2919A}" type="parTrans" cxnId="{E128033F-2D57-1B45-BCDE-81330C658E47}">
      <dgm:prSet/>
      <dgm:spPr/>
      <dgm:t>
        <a:bodyPr/>
        <a:lstStyle/>
        <a:p>
          <a:endParaRPr lang="en-US"/>
        </a:p>
      </dgm:t>
    </dgm:pt>
    <dgm:pt modelId="{CCF054F4-4B3A-734B-93A8-32C260F761F8}" type="sibTrans" cxnId="{E128033F-2D57-1B45-BCDE-81330C658E47}">
      <dgm:prSet/>
      <dgm:spPr/>
      <dgm:t>
        <a:bodyPr/>
        <a:lstStyle/>
        <a:p>
          <a:endParaRPr lang="en-US"/>
        </a:p>
      </dgm:t>
    </dgm:pt>
    <dgm:pt modelId="{89AE4229-5169-3749-BDF4-B80EF3CDBC74}">
      <dgm:prSet/>
      <dgm:spPr/>
      <dgm:t>
        <a:bodyPr/>
        <a:lstStyle/>
        <a:p>
          <a:pPr rtl="0"/>
          <a:r>
            <a:rPr lang="en-US" dirty="0" err="1" smtClean="0"/>
            <a:t>Pelaksanaannya</a:t>
          </a:r>
          <a:r>
            <a:rPr lang="en-US" dirty="0" smtClean="0"/>
            <a:t>???</a:t>
          </a:r>
          <a:endParaRPr lang="en-US" dirty="0"/>
        </a:p>
      </dgm:t>
    </dgm:pt>
    <dgm:pt modelId="{D401B884-C98C-BA42-B6B8-EE791C1BC52F}" type="parTrans" cxnId="{3E690216-7B21-DD46-919C-D5BC4A2EF131}">
      <dgm:prSet/>
      <dgm:spPr/>
      <dgm:t>
        <a:bodyPr/>
        <a:lstStyle/>
        <a:p>
          <a:endParaRPr lang="en-US"/>
        </a:p>
      </dgm:t>
    </dgm:pt>
    <dgm:pt modelId="{D1FC5903-AC83-3846-AE72-1FA66DD63E06}" type="sibTrans" cxnId="{3E690216-7B21-DD46-919C-D5BC4A2EF131}">
      <dgm:prSet/>
      <dgm:spPr/>
      <dgm:t>
        <a:bodyPr/>
        <a:lstStyle/>
        <a:p>
          <a:endParaRPr lang="en-US"/>
        </a:p>
      </dgm:t>
    </dgm:pt>
    <dgm:pt modelId="{2DFC69A9-F7A9-964E-B058-05C3D929BC05}" type="pres">
      <dgm:prSet presAssocID="{4BA5DDC1-B292-3B40-AA58-CD83B0AD11D9}" presName="hierChild1" presStyleCnt="0">
        <dgm:presLayoutVars>
          <dgm:orgChart val="1"/>
          <dgm:chPref val="1"/>
          <dgm:dir/>
          <dgm:animOne val="branch"/>
          <dgm:animLvl val="lvl"/>
          <dgm:resizeHandles/>
        </dgm:presLayoutVars>
      </dgm:prSet>
      <dgm:spPr/>
    </dgm:pt>
    <dgm:pt modelId="{C542D39D-19D1-944A-B0AE-0A08D69A77F1}" type="pres">
      <dgm:prSet presAssocID="{28275A39-EF49-274F-9CB3-93319D6FE016}" presName="hierRoot1" presStyleCnt="0">
        <dgm:presLayoutVars>
          <dgm:hierBranch val="init"/>
        </dgm:presLayoutVars>
      </dgm:prSet>
      <dgm:spPr/>
    </dgm:pt>
    <dgm:pt modelId="{BBE5B94C-C4EE-B641-91DC-4BAA834B087B}" type="pres">
      <dgm:prSet presAssocID="{28275A39-EF49-274F-9CB3-93319D6FE016}" presName="rootComposite1" presStyleCnt="0"/>
      <dgm:spPr/>
    </dgm:pt>
    <dgm:pt modelId="{F89D5028-C9F1-854B-A4FC-44547C29FDC9}" type="pres">
      <dgm:prSet presAssocID="{28275A39-EF49-274F-9CB3-93319D6FE016}" presName="rootText1" presStyleLbl="node0" presStyleIdx="0" presStyleCnt="1">
        <dgm:presLayoutVars>
          <dgm:chPref val="3"/>
        </dgm:presLayoutVars>
      </dgm:prSet>
      <dgm:spPr/>
    </dgm:pt>
    <dgm:pt modelId="{047503EB-7327-1B4D-B458-6EE018347710}" type="pres">
      <dgm:prSet presAssocID="{28275A39-EF49-274F-9CB3-93319D6FE016}" presName="rootConnector1" presStyleLbl="node1" presStyleIdx="0" presStyleCnt="0"/>
      <dgm:spPr/>
    </dgm:pt>
    <dgm:pt modelId="{D0F2323B-55C8-8646-A256-0E56795836DE}" type="pres">
      <dgm:prSet presAssocID="{28275A39-EF49-274F-9CB3-93319D6FE016}" presName="hierChild2" presStyleCnt="0"/>
      <dgm:spPr/>
    </dgm:pt>
    <dgm:pt modelId="{1F689689-B3E5-4346-B565-4136B2D72701}" type="pres">
      <dgm:prSet presAssocID="{64446D67-832A-0740-AF2B-96A089817F69}" presName="Name37" presStyleLbl="parChTrans1D2" presStyleIdx="0" presStyleCnt="3"/>
      <dgm:spPr/>
    </dgm:pt>
    <dgm:pt modelId="{8A8E1DDA-AD55-AC4D-B731-95FCCE4F0267}" type="pres">
      <dgm:prSet presAssocID="{B18C79C9-45EA-2845-BC24-0644940310EA}" presName="hierRoot2" presStyleCnt="0">
        <dgm:presLayoutVars>
          <dgm:hierBranch val="init"/>
        </dgm:presLayoutVars>
      </dgm:prSet>
      <dgm:spPr/>
    </dgm:pt>
    <dgm:pt modelId="{9E485695-5039-C943-AB08-49765F67D4BA}" type="pres">
      <dgm:prSet presAssocID="{B18C79C9-45EA-2845-BC24-0644940310EA}" presName="rootComposite" presStyleCnt="0"/>
      <dgm:spPr/>
    </dgm:pt>
    <dgm:pt modelId="{579293AB-12DD-844B-875B-5F796D8AC0BD}" type="pres">
      <dgm:prSet presAssocID="{B18C79C9-45EA-2845-BC24-0644940310EA}" presName="rootText" presStyleLbl="node2" presStyleIdx="0" presStyleCnt="3">
        <dgm:presLayoutVars>
          <dgm:chPref val="3"/>
        </dgm:presLayoutVars>
      </dgm:prSet>
      <dgm:spPr/>
    </dgm:pt>
    <dgm:pt modelId="{D1408D23-6B0E-BA47-BF24-D3B84502DF6B}" type="pres">
      <dgm:prSet presAssocID="{B18C79C9-45EA-2845-BC24-0644940310EA}" presName="rootConnector" presStyleLbl="node2" presStyleIdx="0" presStyleCnt="3"/>
      <dgm:spPr/>
    </dgm:pt>
    <dgm:pt modelId="{546AA54A-F7B4-6142-9C6A-8F7F1DCA7DF6}" type="pres">
      <dgm:prSet presAssocID="{B18C79C9-45EA-2845-BC24-0644940310EA}" presName="hierChild4" presStyleCnt="0"/>
      <dgm:spPr/>
    </dgm:pt>
    <dgm:pt modelId="{28CA6481-B403-D045-BC0F-DC0A457DB3FF}" type="pres">
      <dgm:prSet presAssocID="{D401B884-C98C-BA42-B6B8-EE791C1BC52F}" presName="Name37" presStyleLbl="parChTrans1D3" presStyleIdx="0" presStyleCnt="3"/>
      <dgm:spPr/>
    </dgm:pt>
    <dgm:pt modelId="{E0303A54-21F7-7A43-985C-BAA838F7C63F}" type="pres">
      <dgm:prSet presAssocID="{89AE4229-5169-3749-BDF4-B80EF3CDBC74}" presName="hierRoot2" presStyleCnt="0">
        <dgm:presLayoutVars>
          <dgm:hierBranch val="init"/>
        </dgm:presLayoutVars>
      </dgm:prSet>
      <dgm:spPr/>
    </dgm:pt>
    <dgm:pt modelId="{94C42806-6483-6C49-A5B0-1EE5A9AC41D5}" type="pres">
      <dgm:prSet presAssocID="{89AE4229-5169-3749-BDF4-B80EF3CDBC74}" presName="rootComposite" presStyleCnt="0"/>
      <dgm:spPr/>
    </dgm:pt>
    <dgm:pt modelId="{F66C5D1B-213A-E041-BD78-FED8BCC71AF7}" type="pres">
      <dgm:prSet presAssocID="{89AE4229-5169-3749-BDF4-B80EF3CDBC74}" presName="rootText" presStyleLbl="node3" presStyleIdx="0" presStyleCnt="3">
        <dgm:presLayoutVars>
          <dgm:chPref val="3"/>
        </dgm:presLayoutVars>
      </dgm:prSet>
      <dgm:spPr/>
    </dgm:pt>
    <dgm:pt modelId="{8A97D3A6-9274-8144-943A-5C70FE664AC6}" type="pres">
      <dgm:prSet presAssocID="{89AE4229-5169-3749-BDF4-B80EF3CDBC74}" presName="rootConnector" presStyleLbl="node3" presStyleIdx="0" presStyleCnt="3"/>
      <dgm:spPr/>
    </dgm:pt>
    <dgm:pt modelId="{C76B45CC-C92E-5C47-B51B-C5916E81A20C}" type="pres">
      <dgm:prSet presAssocID="{89AE4229-5169-3749-BDF4-B80EF3CDBC74}" presName="hierChild4" presStyleCnt="0"/>
      <dgm:spPr/>
    </dgm:pt>
    <dgm:pt modelId="{68DCF206-5098-5F40-8882-9E3876BADFB0}" type="pres">
      <dgm:prSet presAssocID="{89AE4229-5169-3749-BDF4-B80EF3CDBC74}" presName="hierChild5" presStyleCnt="0"/>
      <dgm:spPr/>
    </dgm:pt>
    <dgm:pt modelId="{FB57BB5C-8936-D343-8C7F-2452A4E21292}" type="pres">
      <dgm:prSet presAssocID="{B18C79C9-45EA-2845-BC24-0644940310EA}" presName="hierChild5" presStyleCnt="0"/>
      <dgm:spPr/>
    </dgm:pt>
    <dgm:pt modelId="{9D082146-88A3-B149-B76B-571253615695}" type="pres">
      <dgm:prSet presAssocID="{77462FF0-47F0-934A-85C6-85AA540D68C7}" presName="Name37" presStyleLbl="parChTrans1D2" presStyleIdx="1" presStyleCnt="3"/>
      <dgm:spPr/>
    </dgm:pt>
    <dgm:pt modelId="{4602A53F-EBBE-2C4D-9363-DBFDEE29C7CF}" type="pres">
      <dgm:prSet presAssocID="{1C7D1A75-DE7A-AD43-AECE-37791DE4C63D}" presName="hierRoot2" presStyleCnt="0">
        <dgm:presLayoutVars>
          <dgm:hierBranch val="init"/>
        </dgm:presLayoutVars>
      </dgm:prSet>
      <dgm:spPr/>
    </dgm:pt>
    <dgm:pt modelId="{0FAFF414-D737-5742-98F3-19A9DE8736D5}" type="pres">
      <dgm:prSet presAssocID="{1C7D1A75-DE7A-AD43-AECE-37791DE4C63D}" presName="rootComposite" presStyleCnt="0"/>
      <dgm:spPr/>
    </dgm:pt>
    <dgm:pt modelId="{5F86981E-F5CE-1749-9018-5BC8D4BC5813}" type="pres">
      <dgm:prSet presAssocID="{1C7D1A75-DE7A-AD43-AECE-37791DE4C63D}" presName="rootText" presStyleLbl="node2" presStyleIdx="1" presStyleCnt="3">
        <dgm:presLayoutVars>
          <dgm:chPref val="3"/>
        </dgm:presLayoutVars>
      </dgm:prSet>
      <dgm:spPr/>
    </dgm:pt>
    <dgm:pt modelId="{D94971D3-B690-D84F-BABD-9A6B621A7EA4}" type="pres">
      <dgm:prSet presAssocID="{1C7D1A75-DE7A-AD43-AECE-37791DE4C63D}" presName="rootConnector" presStyleLbl="node2" presStyleIdx="1" presStyleCnt="3"/>
      <dgm:spPr/>
    </dgm:pt>
    <dgm:pt modelId="{2314C50D-E5E7-E94F-9603-324C6DD718DD}" type="pres">
      <dgm:prSet presAssocID="{1C7D1A75-DE7A-AD43-AECE-37791DE4C63D}" presName="hierChild4" presStyleCnt="0"/>
      <dgm:spPr/>
    </dgm:pt>
    <dgm:pt modelId="{2CF3EA01-C047-1146-BBEC-266666B73141}" type="pres">
      <dgm:prSet presAssocID="{C5732B98-90A0-AA4C-A609-CE1661D2919A}" presName="Name37" presStyleLbl="parChTrans1D3" presStyleIdx="1" presStyleCnt="3"/>
      <dgm:spPr/>
    </dgm:pt>
    <dgm:pt modelId="{88CB460B-B647-9C4A-A84F-FFA219C32235}" type="pres">
      <dgm:prSet presAssocID="{61AD410D-A0BC-8943-98AD-7356E1F66E95}" presName="hierRoot2" presStyleCnt="0">
        <dgm:presLayoutVars>
          <dgm:hierBranch val="init"/>
        </dgm:presLayoutVars>
      </dgm:prSet>
      <dgm:spPr/>
    </dgm:pt>
    <dgm:pt modelId="{E419E10D-64D1-5F46-B738-0E4B3CF74EEE}" type="pres">
      <dgm:prSet presAssocID="{61AD410D-A0BC-8943-98AD-7356E1F66E95}" presName="rootComposite" presStyleCnt="0"/>
      <dgm:spPr/>
    </dgm:pt>
    <dgm:pt modelId="{398B363F-2B0D-2649-8D73-BD8A3174D104}" type="pres">
      <dgm:prSet presAssocID="{61AD410D-A0BC-8943-98AD-7356E1F66E95}" presName="rootText" presStyleLbl="node3" presStyleIdx="1" presStyleCnt="3">
        <dgm:presLayoutVars>
          <dgm:chPref val="3"/>
        </dgm:presLayoutVars>
      </dgm:prSet>
      <dgm:spPr/>
    </dgm:pt>
    <dgm:pt modelId="{E71032E8-CE09-D348-8BE4-B6EB80EFD3C6}" type="pres">
      <dgm:prSet presAssocID="{61AD410D-A0BC-8943-98AD-7356E1F66E95}" presName="rootConnector" presStyleLbl="node3" presStyleIdx="1" presStyleCnt="3"/>
      <dgm:spPr/>
    </dgm:pt>
    <dgm:pt modelId="{9AADA0C3-1B9C-FE40-9F88-7A909B3D9D70}" type="pres">
      <dgm:prSet presAssocID="{61AD410D-A0BC-8943-98AD-7356E1F66E95}" presName="hierChild4" presStyleCnt="0"/>
      <dgm:spPr/>
    </dgm:pt>
    <dgm:pt modelId="{25D3432C-40DA-EF47-9804-ABF71FACD781}" type="pres">
      <dgm:prSet presAssocID="{61AD410D-A0BC-8943-98AD-7356E1F66E95}" presName="hierChild5" presStyleCnt="0"/>
      <dgm:spPr/>
    </dgm:pt>
    <dgm:pt modelId="{C127D68C-73EF-9E40-BB00-CB77CA3B2C49}" type="pres">
      <dgm:prSet presAssocID="{1C7D1A75-DE7A-AD43-AECE-37791DE4C63D}" presName="hierChild5" presStyleCnt="0"/>
      <dgm:spPr/>
    </dgm:pt>
    <dgm:pt modelId="{8D0705D7-18D6-174F-8F45-07277397334C}" type="pres">
      <dgm:prSet presAssocID="{B56BEE21-4534-104B-B968-58DE9C056F44}" presName="Name37" presStyleLbl="parChTrans1D2" presStyleIdx="2" presStyleCnt="3"/>
      <dgm:spPr/>
    </dgm:pt>
    <dgm:pt modelId="{AB3E6973-C868-A044-AFE2-EF44EBE458D0}" type="pres">
      <dgm:prSet presAssocID="{AC0B9F8E-655F-8249-BD01-B2948317AA61}" presName="hierRoot2" presStyleCnt="0">
        <dgm:presLayoutVars>
          <dgm:hierBranch val="init"/>
        </dgm:presLayoutVars>
      </dgm:prSet>
      <dgm:spPr/>
    </dgm:pt>
    <dgm:pt modelId="{FBA6F4C8-34D4-0A4A-84AB-36A72D083CF0}" type="pres">
      <dgm:prSet presAssocID="{AC0B9F8E-655F-8249-BD01-B2948317AA61}" presName="rootComposite" presStyleCnt="0"/>
      <dgm:spPr/>
    </dgm:pt>
    <dgm:pt modelId="{566460B9-21BE-B949-BB56-C5271E9E2C07}" type="pres">
      <dgm:prSet presAssocID="{AC0B9F8E-655F-8249-BD01-B2948317AA61}" presName="rootText" presStyleLbl="node2" presStyleIdx="2" presStyleCnt="3">
        <dgm:presLayoutVars>
          <dgm:chPref val="3"/>
        </dgm:presLayoutVars>
      </dgm:prSet>
      <dgm:spPr/>
    </dgm:pt>
    <dgm:pt modelId="{3322842A-DF26-554B-9727-DABC26C029DB}" type="pres">
      <dgm:prSet presAssocID="{AC0B9F8E-655F-8249-BD01-B2948317AA61}" presName="rootConnector" presStyleLbl="node2" presStyleIdx="2" presStyleCnt="3"/>
      <dgm:spPr/>
    </dgm:pt>
    <dgm:pt modelId="{D073CD60-02C9-A44A-BE8E-E8054EC7DBCA}" type="pres">
      <dgm:prSet presAssocID="{AC0B9F8E-655F-8249-BD01-B2948317AA61}" presName="hierChild4" presStyleCnt="0"/>
      <dgm:spPr/>
    </dgm:pt>
    <dgm:pt modelId="{D1C3F828-068A-3148-8279-E78E11752B68}" type="pres">
      <dgm:prSet presAssocID="{B4616043-26E1-6F40-8167-946B65E98C96}" presName="Name37" presStyleLbl="parChTrans1D3" presStyleIdx="2" presStyleCnt="3"/>
      <dgm:spPr/>
    </dgm:pt>
    <dgm:pt modelId="{C4A63C15-EB9E-1442-87BC-B9AE29234D37}" type="pres">
      <dgm:prSet presAssocID="{F9A76146-9F47-214C-BDE9-BD38EFEF1293}" presName="hierRoot2" presStyleCnt="0">
        <dgm:presLayoutVars>
          <dgm:hierBranch val="init"/>
        </dgm:presLayoutVars>
      </dgm:prSet>
      <dgm:spPr/>
    </dgm:pt>
    <dgm:pt modelId="{CA72B5E5-B046-064D-9CAB-6C819C265B59}" type="pres">
      <dgm:prSet presAssocID="{F9A76146-9F47-214C-BDE9-BD38EFEF1293}" presName="rootComposite" presStyleCnt="0"/>
      <dgm:spPr/>
    </dgm:pt>
    <dgm:pt modelId="{368B90C5-6421-1C4C-A027-755C499502AC}" type="pres">
      <dgm:prSet presAssocID="{F9A76146-9F47-214C-BDE9-BD38EFEF1293}" presName="rootText" presStyleLbl="node3" presStyleIdx="2" presStyleCnt="3">
        <dgm:presLayoutVars>
          <dgm:chPref val="3"/>
        </dgm:presLayoutVars>
      </dgm:prSet>
      <dgm:spPr/>
    </dgm:pt>
    <dgm:pt modelId="{FE57B9C1-0D71-704A-A871-4F63D0A58316}" type="pres">
      <dgm:prSet presAssocID="{F9A76146-9F47-214C-BDE9-BD38EFEF1293}" presName="rootConnector" presStyleLbl="node3" presStyleIdx="2" presStyleCnt="3"/>
      <dgm:spPr/>
    </dgm:pt>
    <dgm:pt modelId="{6EB97B2D-1033-8944-ACFE-7CA99C31AF6E}" type="pres">
      <dgm:prSet presAssocID="{F9A76146-9F47-214C-BDE9-BD38EFEF1293}" presName="hierChild4" presStyleCnt="0"/>
      <dgm:spPr/>
    </dgm:pt>
    <dgm:pt modelId="{D014B8B4-7ADE-614D-A5FC-40ED2E68EA8F}" type="pres">
      <dgm:prSet presAssocID="{F9A76146-9F47-214C-BDE9-BD38EFEF1293}" presName="hierChild5" presStyleCnt="0"/>
      <dgm:spPr/>
    </dgm:pt>
    <dgm:pt modelId="{F31544B5-22F1-804D-BDF1-4720FBBBC0D7}" type="pres">
      <dgm:prSet presAssocID="{AC0B9F8E-655F-8249-BD01-B2948317AA61}" presName="hierChild5" presStyleCnt="0"/>
      <dgm:spPr/>
    </dgm:pt>
    <dgm:pt modelId="{D17D8531-ADBC-824A-A332-897A1D1BBF25}" type="pres">
      <dgm:prSet presAssocID="{28275A39-EF49-274F-9CB3-93319D6FE016}" presName="hierChild3" presStyleCnt="0"/>
      <dgm:spPr/>
    </dgm:pt>
  </dgm:ptLst>
  <dgm:cxnLst>
    <dgm:cxn modelId="{FF587CCA-BEB5-CC45-AC7B-DFD42516047A}" type="presOf" srcId="{28275A39-EF49-274F-9CB3-93319D6FE016}" destId="{F89D5028-C9F1-854B-A4FC-44547C29FDC9}" srcOrd="0" destOrd="0" presId="urn:microsoft.com/office/officeart/2005/8/layout/orgChart1"/>
    <dgm:cxn modelId="{C538F6DC-499D-7B4A-8273-AA92E219D633}" type="presOf" srcId="{77462FF0-47F0-934A-85C6-85AA540D68C7}" destId="{9D082146-88A3-B149-B76B-571253615695}" srcOrd="0" destOrd="0" presId="urn:microsoft.com/office/officeart/2005/8/layout/orgChart1"/>
    <dgm:cxn modelId="{8C820435-7820-EC45-9C67-552AD7F37689}" type="presOf" srcId="{B18C79C9-45EA-2845-BC24-0644940310EA}" destId="{D1408D23-6B0E-BA47-BF24-D3B84502DF6B}" srcOrd="1" destOrd="0" presId="urn:microsoft.com/office/officeart/2005/8/layout/orgChart1"/>
    <dgm:cxn modelId="{DA4E6A25-5D8A-0846-8A6C-8DC4F2DCF946}" type="presOf" srcId="{89AE4229-5169-3749-BDF4-B80EF3CDBC74}" destId="{F66C5D1B-213A-E041-BD78-FED8BCC71AF7}" srcOrd="0" destOrd="0" presId="urn:microsoft.com/office/officeart/2005/8/layout/orgChart1"/>
    <dgm:cxn modelId="{42FF739D-1702-B840-B9C2-790433EE020B}" type="presOf" srcId="{64446D67-832A-0740-AF2B-96A089817F69}" destId="{1F689689-B3E5-4346-B565-4136B2D72701}" srcOrd="0" destOrd="0" presId="urn:microsoft.com/office/officeart/2005/8/layout/orgChart1"/>
    <dgm:cxn modelId="{7B67BB44-8612-2344-83A6-6851FA896490}" type="presOf" srcId="{D401B884-C98C-BA42-B6B8-EE791C1BC52F}" destId="{28CA6481-B403-D045-BC0F-DC0A457DB3FF}" srcOrd="0" destOrd="0" presId="urn:microsoft.com/office/officeart/2005/8/layout/orgChart1"/>
    <dgm:cxn modelId="{4CF40AD2-0B1F-B44D-A446-5ECE812C30CE}" type="presOf" srcId="{C5732B98-90A0-AA4C-A609-CE1661D2919A}" destId="{2CF3EA01-C047-1146-BBEC-266666B73141}" srcOrd="0" destOrd="0" presId="urn:microsoft.com/office/officeart/2005/8/layout/orgChart1"/>
    <dgm:cxn modelId="{2123753D-1448-314B-9052-C0DAD8DB0290}" type="presOf" srcId="{1C7D1A75-DE7A-AD43-AECE-37791DE4C63D}" destId="{D94971D3-B690-D84F-BABD-9A6B621A7EA4}" srcOrd="1" destOrd="0" presId="urn:microsoft.com/office/officeart/2005/8/layout/orgChart1"/>
    <dgm:cxn modelId="{DF3AB1CD-1232-5E40-9AAD-26CCFE9A3E09}" type="presOf" srcId="{F9A76146-9F47-214C-BDE9-BD38EFEF1293}" destId="{FE57B9C1-0D71-704A-A871-4F63D0A58316}" srcOrd="1" destOrd="0" presId="urn:microsoft.com/office/officeart/2005/8/layout/orgChart1"/>
    <dgm:cxn modelId="{48D29BF7-905F-D147-B707-08D68DF6F696}" srcId="{AC0B9F8E-655F-8249-BD01-B2948317AA61}" destId="{F9A76146-9F47-214C-BDE9-BD38EFEF1293}" srcOrd="0" destOrd="0" parTransId="{B4616043-26E1-6F40-8167-946B65E98C96}" sibTransId="{9DD75665-D06C-0445-AE29-0E26245EDD3D}"/>
    <dgm:cxn modelId="{8C40D3C0-12DF-8F4C-8491-E844AC510001}" type="presOf" srcId="{AC0B9F8E-655F-8249-BD01-B2948317AA61}" destId="{3322842A-DF26-554B-9727-DABC26C029DB}" srcOrd="1" destOrd="0" presId="urn:microsoft.com/office/officeart/2005/8/layout/orgChart1"/>
    <dgm:cxn modelId="{4EA4F358-7AE8-6E44-8451-F496F8BDC338}" type="presOf" srcId="{61AD410D-A0BC-8943-98AD-7356E1F66E95}" destId="{398B363F-2B0D-2649-8D73-BD8A3174D104}" srcOrd="0" destOrd="0" presId="urn:microsoft.com/office/officeart/2005/8/layout/orgChart1"/>
    <dgm:cxn modelId="{98A8E95C-AD47-5F4D-BB2B-9305C489BC0E}" type="presOf" srcId="{B56BEE21-4534-104B-B968-58DE9C056F44}" destId="{8D0705D7-18D6-174F-8F45-07277397334C}" srcOrd="0" destOrd="0" presId="urn:microsoft.com/office/officeart/2005/8/layout/orgChart1"/>
    <dgm:cxn modelId="{666358C5-652E-8741-AACB-DD22E2C35401}" srcId="{28275A39-EF49-274F-9CB3-93319D6FE016}" destId="{AC0B9F8E-655F-8249-BD01-B2948317AA61}" srcOrd="2" destOrd="0" parTransId="{B56BEE21-4534-104B-B968-58DE9C056F44}" sibTransId="{D4281F68-4A49-5E4F-9F39-66D3383DD3C0}"/>
    <dgm:cxn modelId="{3E690216-7B21-DD46-919C-D5BC4A2EF131}" srcId="{B18C79C9-45EA-2845-BC24-0644940310EA}" destId="{89AE4229-5169-3749-BDF4-B80EF3CDBC74}" srcOrd="0" destOrd="0" parTransId="{D401B884-C98C-BA42-B6B8-EE791C1BC52F}" sibTransId="{D1FC5903-AC83-3846-AE72-1FA66DD63E06}"/>
    <dgm:cxn modelId="{1E1116FB-08E0-094C-8234-3E1885247153}" type="presOf" srcId="{1C7D1A75-DE7A-AD43-AECE-37791DE4C63D}" destId="{5F86981E-F5CE-1749-9018-5BC8D4BC5813}" srcOrd="0" destOrd="0" presId="urn:microsoft.com/office/officeart/2005/8/layout/orgChart1"/>
    <dgm:cxn modelId="{76AF0185-D64C-6C41-B5AE-3698672EF2A7}" srcId="{4BA5DDC1-B292-3B40-AA58-CD83B0AD11D9}" destId="{28275A39-EF49-274F-9CB3-93319D6FE016}" srcOrd="0" destOrd="0" parTransId="{26A0AB11-6F87-E94D-977E-756F6D9A53E7}" sibTransId="{B3715F59-DC2A-4E4A-9A8E-9070B77E2E90}"/>
    <dgm:cxn modelId="{8392AB78-3B9C-724D-919A-49A3107BCDE2}" type="presOf" srcId="{89AE4229-5169-3749-BDF4-B80EF3CDBC74}" destId="{8A97D3A6-9274-8144-943A-5C70FE664AC6}" srcOrd="1" destOrd="0" presId="urn:microsoft.com/office/officeart/2005/8/layout/orgChart1"/>
    <dgm:cxn modelId="{9DCC6862-B447-AB4C-90C6-D61FDF22F2E3}" type="presOf" srcId="{B4616043-26E1-6F40-8167-946B65E98C96}" destId="{D1C3F828-068A-3148-8279-E78E11752B68}" srcOrd="0" destOrd="0" presId="urn:microsoft.com/office/officeart/2005/8/layout/orgChart1"/>
    <dgm:cxn modelId="{B021347A-FD29-5A45-8456-7FB6DDF17492}" srcId="{28275A39-EF49-274F-9CB3-93319D6FE016}" destId="{1C7D1A75-DE7A-AD43-AECE-37791DE4C63D}" srcOrd="1" destOrd="0" parTransId="{77462FF0-47F0-934A-85C6-85AA540D68C7}" sibTransId="{5AFC89E5-ED42-4D43-90D2-1937541F9545}"/>
    <dgm:cxn modelId="{179A2817-0F7A-CF48-8AE3-D0E763879784}" type="presOf" srcId="{B18C79C9-45EA-2845-BC24-0644940310EA}" destId="{579293AB-12DD-844B-875B-5F796D8AC0BD}" srcOrd="0" destOrd="0" presId="urn:microsoft.com/office/officeart/2005/8/layout/orgChart1"/>
    <dgm:cxn modelId="{0EB64C5E-1D0B-9842-BDE4-05432EA83ABF}" type="presOf" srcId="{61AD410D-A0BC-8943-98AD-7356E1F66E95}" destId="{E71032E8-CE09-D348-8BE4-B6EB80EFD3C6}" srcOrd="1" destOrd="0" presId="urn:microsoft.com/office/officeart/2005/8/layout/orgChart1"/>
    <dgm:cxn modelId="{68749D45-1E75-4D4A-BDD6-5F97FD75E5D2}" type="presOf" srcId="{AC0B9F8E-655F-8249-BD01-B2948317AA61}" destId="{566460B9-21BE-B949-BB56-C5271E9E2C07}" srcOrd="0" destOrd="0" presId="urn:microsoft.com/office/officeart/2005/8/layout/orgChart1"/>
    <dgm:cxn modelId="{3305DA91-84AE-0E45-B326-0FCDCFD1CA66}" type="presOf" srcId="{28275A39-EF49-274F-9CB3-93319D6FE016}" destId="{047503EB-7327-1B4D-B458-6EE018347710}" srcOrd="1" destOrd="0" presId="urn:microsoft.com/office/officeart/2005/8/layout/orgChart1"/>
    <dgm:cxn modelId="{E128033F-2D57-1B45-BCDE-81330C658E47}" srcId="{1C7D1A75-DE7A-AD43-AECE-37791DE4C63D}" destId="{61AD410D-A0BC-8943-98AD-7356E1F66E95}" srcOrd="0" destOrd="0" parTransId="{C5732B98-90A0-AA4C-A609-CE1661D2919A}" sibTransId="{CCF054F4-4B3A-734B-93A8-32C260F761F8}"/>
    <dgm:cxn modelId="{0BF3C308-4E25-4F43-9C64-BDC374A447F3}" type="presOf" srcId="{F9A76146-9F47-214C-BDE9-BD38EFEF1293}" destId="{368B90C5-6421-1C4C-A027-755C499502AC}" srcOrd="0" destOrd="0" presId="urn:microsoft.com/office/officeart/2005/8/layout/orgChart1"/>
    <dgm:cxn modelId="{47E7393D-66D0-BB4E-9DEA-5D498EBA85FE}" type="presOf" srcId="{4BA5DDC1-B292-3B40-AA58-CD83B0AD11D9}" destId="{2DFC69A9-F7A9-964E-B058-05C3D929BC05}" srcOrd="0" destOrd="0" presId="urn:microsoft.com/office/officeart/2005/8/layout/orgChart1"/>
    <dgm:cxn modelId="{AEF6E6BB-FF3D-3F41-9121-715064FE2C3C}" srcId="{28275A39-EF49-274F-9CB3-93319D6FE016}" destId="{B18C79C9-45EA-2845-BC24-0644940310EA}" srcOrd="0" destOrd="0" parTransId="{64446D67-832A-0740-AF2B-96A089817F69}" sibTransId="{42BD65C9-3455-7D44-AB71-886EA7EABE9D}"/>
    <dgm:cxn modelId="{CC1C5447-1596-674C-AEAB-53B6FECAABF9}" type="presParOf" srcId="{2DFC69A9-F7A9-964E-B058-05C3D929BC05}" destId="{C542D39D-19D1-944A-B0AE-0A08D69A77F1}" srcOrd="0" destOrd="0" presId="urn:microsoft.com/office/officeart/2005/8/layout/orgChart1"/>
    <dgm:cxn modelId="{9E42E980-BB9F-8749-B77B-2E37EA483E6F}" type="presParOf" srcId="{C542D39D-19D1-944A-B0AE-0A08D69A77F1}" destId="{BBE5B94C-C4EE-B641-91DC-4BAA834B087B}" srcOrd="0" destOrd="0" presId="urn:microsoft.com/office/officeart/2005/8/layout/orgChart1"/>
    <dgm:cxn modelId="{776D43CA-EED7-7C48-8808-D264CEBA7A5B}" type="presParOf" srcId="{BBE5B94C-C4EE-B641-91DC-4BAA834B087B}" destId="{F89D5028-C9F1-854B-A4FC-44547C29FDC9}" srcOrd="0" destOrd="0" presId="urn:microsoft.com/office/officeart/2005/8/layout/orgChart1"/>
    <dgm:cxn modelId="{5B33E1A5-3BFB-F546-A24A-7C84CB73735E}" type="presParOf" srcId="{BBE5B94C-C4EE-B641-91DC-4BAA834B087B}" destId="{047503EB-7327-1B4D-B458-6EE018347710}" srcOrd="1" destOrd="0" presId="urn:microsoft.com/office/officeart/2005/8/layout/orgChart1"/>
    <dgm:cxn modelId="{A3BC08F5-EA0B-204A-BB05-6B21040C0641}" type="presParOf" srcId="{C542D39D-19D1-944A-B0AE-0A08D69A77F1}" destId="{D0F2323B-55C8-8646-A256-0E56795836DE}" srcOrd="1" destOrd="0" presId="urn:microsoft.com/office/officeart/2005/8/layout/orgChart1"/>
    <dgm:cxn modelId="{3990F517-AD5D-2F4A-92E1-E3E1E2EB9B18}" type="presParOf" srcId="{D0F2323B-55C8-8646-A256-0E56795836DE}" destId="{1F689689-B3E5-4346-B565-4136B2D72701}" srcOrd="0" destOrd="0" presId="urn:microsoft.com/office/officeart/2005/8/layout/orgChart1"/>
    <dgm:cxn modelId="{250BE058-A896-624C-8F0D-95A376D5C4E1}" type="presParOf" srcId="{D0F2323B-55C8-8646-A256-0E56795836DE}" destId="{8A8E1DDA-AD55-AC4D-B731-95FCCE4F0267}" srcOrd="1" destOrd="0" presId="urn:microsoft.com/office/officeart/2005/8/layout/orgChart1"/>
    <dgm:cxn modelId="{EBAE3CF7-FBDC-5E44-9213-C13EF375B385}" type="presParOf" srcId="{8A8E1DDA-AD55-AC4D-B731-95FCCE4F0267}" destId="{9E485695-5039-C943-AB08-49765F67D4BA}" srcOrd="0" destOrd="0" presId="urn:microsoft.com/office/officeart/2005/8/layout/orgChart1"/>
    <dgm:cxn modelId="{5C1A648E-1D4D-E84D-90B7-02105C9EEFA3}" type="presParOf" srcId="{9E485695-5039-C943-AB08-49765F67D4BA}" destId="{579293AB-12DD-844B-875B-5F796D8AC0BD}" srcOrd="0" destOrd="0" presId="urn:microsoft.com/office/officeart/2005/8/layout/orgChart1"/>
    <dgm:cxn modelId="{FC40A978-042E-D947-9A41-2D3AEAFA352A}" type="presParOf" srcId="{9E485695-5039-C943-AB08-49765F67D4BA}" destId="{D1408D23-6B0E-BA47-BF24-D3B84502DF6B}" srcOrd="1" destOrd="0" presId="urn:microsoft.com/office/officeart/2005/8/layout/orgChart1"/>
    <dgm:cxn modelId="{34337CF8-BBAF-0148-BF1B-B228D68548AE}" type="presParOf" srcId="{8A8E1DDA-AD55-AC4D-B731-95FCCE4F0267}" destId="{546AA54A-F7B4-6142-9C6A-8F7F1DCA7DF6}" srcOrd="1" destOrd="0" presId="urn:microsoft.com/office/officeart/2005/8/layout/orgChart1"/>
    <dgm:cxn modelId="{63E62387-28F3-C142-BDE4-34FA29E76D88}" type="presParOf" srcId="{546AA54A-F7B4-6142-9C6A-8F7F1DCA7DF6}" destId="{28CA6481-B403-D045-BC0F-DC0A457DB3FF}" srcOrd="0" destOrd="0" presId="urn:microsoft.com/office/officeart/2005/8/layout/orgChart1"/>
    <dgm:cxn modelId="{C6D6A084-7D96-B644-B5BE-55B3FFD009B3}" type="presParOf" srcId="{546AA54A-F7B4-6142-9C6A-8F7F1DCA7DF6}" destId="{E0303A54-21F7-7A43-985C-BAA838F7C63F}" srcOrd="1" destOrd="0" presId="urn:microsoft.com/office/officeart/2005/8/layout/orgChart1"/>
    <dgm:cxn modelId="{62D4F4E7-B9A6-C943-A97A-83E1886B0345}" type="presParOf" srcId="{E0303A54-21F7-7A43-985C-BAA838F7C63F}" destId="{94C42806-6483-6C49-A5B0-1EE5A9AC41D5}" srcOrd="0" destOrd="0" presId="urn:microsoft.com/office/officeart/2005/8/layout/orgChart1"/>
    <dgm:cxn modelId="{BC6633A2-1B26-4143-94A0-90CB20213272}" type="presParOf" srcId="{94C42806-6483-6C49-A5B0-1EE5A9AC41D5}" destId="{F66C5D1B-213A-E041-BD78-FED8BCC71AF7}" srcOrd="0" destOrd="0" presId="urn:microsoft.com/office/officeart/2005/8/layout/orgChart1"/>
    <dgm:cxn modelId="{606B847F-2F02-5D48-A53A-13189BD4A27A}" type="presParOf" srcId="{94C42806-6483-6C49-A5B0-1EE5A9AC41D5}" destId="{8A97D3A6-9274-8144-943A-5C70FE664AC6}" srcOrd="1" destOrd="0" presId="urn:microsoft.com/office/officeart/2005/8/layout/orgChart1"/>
    <dgm:cxn modelId="{B5D336CE-4D71-6845-968B-A760173FF3DD}" type="presParOf" srcId="{E0303A54-21F7-7A43-985C-BAA838F7C63F}" destId="{C76B45CC-C92E-5C47-B51B-C5916E81A20C}" srcOrd="1" destOrd="0" presId="urn:microsoft.com/office/officeart/2005/8/layout/orgChart1"/>
    <dgm:cxn modelId="{A8FE1DBE-4DAA-FE42-8E99-1749259A873B}" type="presParOf" srcId="{E0303A54-21F7-7A43-985C-BAA838F7C63F}" destId="{68DCF206-5098-5F40-8882-9E3876BADFB0}" srcOrd="2" destOrd="0" presId="urn:microsoft.com/office/officeart/2005/8/layout/orgChart1"/>
    <dgm:cxn modelId="{820D1C19-5AC1-1145-B933-6F83948B0D23}" type="presParOf" srcId="{8A8E1DDA-AD55-AC4D-B731-95FCCE4F0267}" destId="{FB57BB5C-8936-D343-8C7F-2452A4E21292}" srcOrd="2" destOrd="0" presId="urn:microsoft.com/office/officeart/2005/8/layout/orgChart1"/>
    <dgm:cxn modelId="{D95C6EA6-B05C-EC4F-B939-A074B85BBA11}" type="presParOf" srcId="{D0F2323B-55C8-8646-A256-0E56795836DE}" destId="{9D082146-88A3-B149-B76B-571253615695}" srcOrd="2" destOrd="0" presId="urn:microsoft.com/office/officeart/2005/8/layout/orgChart1"/>
    <dgm:cxn modelId="{17474D69-6916-D048-BA6C-962EF42D0D3D}" type="presParOf" srcId="{D0F2323B-55C8-8646-A256-0E56795836DE}" destId="{4602A53F-EBBE-2C4D-9363-DBFDEE29C7CF}" srcOrd="3" destOrd="0" presId="urn:microsoft.com/office/officeart/2005/8/layout/orgChart1"/>
    <dgm:cxn modelId="{B10D3A6E-012A-0341-A1B9-A95B3E4F505F}" type="presParOf" srcId="{4602A53F-EBBE-2C4D-9363-DBFDEE29C7CF}" destId="{0FAFF414-D737-5742-98F3-19A9DE8736D5}" srcOrd="0" destOrd="0" presId="urn:microsoft.com/office/officeart/2005/8/layout/orgChart1"/>
    <dgm:cxn modelId="{441661C7-DB3F-D947-AB6E-DA9B19C4679C}" type="presParOf" srcId="{0FAFF414-D737-5742-98F3-19A9DE8736D5}" destId="{5F86981E-F5CE-1749-9018-5BC8D4BC5813}" srcOrd="0" destOrd="0" presId="urn:microsoft.com/office/officeart/2005/8/layout/orgChart1"/>
    <dgm:cxn modelId="{CD40BF94-BDF4-A841-9E5F-A129F927BABC}" type="presParOf" srcId="{0FAFF414-D737-5742-98F3-19A9DE8736D5}" destId="{D94971D3-B690-D84F-BABD-9A6B621A7EA4}" srcOrd="1" destOrd="0" presId="urn:microsoft.com/office/officeart/2005/8/layout/orgChart1"/>
    <dgm:cxn modelId="{E4C1EBAC-94F1-5A4C-ADD0-B7AA5224B8E0}" type="presParOf" srcId="{4602A53F-EBBE-2C4D-9363-DBFDEE29C7CF}" destId="{2314C50D-E5E7-E94F-9603-324C6DD718DD}" srcOrd="1" destOrd="0" presId="urn:microsoft.com/office/officeart/2005/8/layout/orgChart1"/>
    <dgm:cxn modelId="{CB802E25-AD77-C64E-A3A7-A9D5BD56AB20}" type="presParOf" srcId="{2314C50D-E5E7-E94F-9603-324C6DD718DD}" destId="{2CF3EA01-C047-1146-BBEC-266666B73141}" srcOrd="0" destOrd="0" presId="urn:microsoft.com/office/officeart/2005/8/layout/orgChart1"/>
    <dgm:cxn modelId="{D2F1C9B6-8D54-D746-993C-8A888D5E86BE}" type="presParOf" srcId="{2314C50D-E5E7-E94F-9603-324C6DD718DD}" destId="{88CB460B-B647-9C4A-A84F-FFA219C32235}" srcOrd="1" destOrd="0" presId="urn:microsoft.com/office/officeart/2005/8/layout/orgChart1"/>
    <dgm:cxn modelId="{7117B72C-F3DA-A84C-8A71-1B5A8131085B}" type="presParOf" srcId="{88CB460B-B647-9C4A-A84F-FFA219C32235}" destId="{E419E10D-64D1-5F46-B738-0E4B3CF74EEE}" srcOrd="0" destOrd="0" presId="urn:microsoft.com/office/officeart/2005/8/layout/orgChart1"/>
    <dgm:cxn modelId="{E9F83540-D257-3B40-9501-C1B02AF053DE}" type="presParOf" srcId="{E419E10D-64D1-5F46-B738-0E4B3CF74EEE}" destId="{398B363F-2B0D-2649-8D73-BD8A3174D104}" srcOrd="0" destOrd="0" presId="urn:microsoft.com/office/officeart/2005/8/layout/orgChart1"/>
    <dgm:cxn modelId="{0E7B223C-26B7-954C-97F7-E26577CF93B6}" type="presParOf" srcId="{E419E10D-64D1-5F46-B738-0E4B3CF74EEE}" destId="{E71032E8-CE09-D348-8BE4-B6EB80EFD3C6}" srcOrd="1" destOrd="0" presId="urn:microsoft.com/office/officeart/2005/8/layout/orgChart1"/>
    <dgm:cxn modelId="{B273D29A-B8B0-C04E-BF6C-1546C51BC46E}" type="presParOf" srcId="{88CB460B-B647-9C4A-A84F-FFA219C32235}" destId="{9AADA0C3-1B9C-FE40-9F88-7A909B3D9D70}" srcOrd="1" destOrd="0" presId="urn:microsoft.com/office/officeart/2005/8/layout/orgChart1"/>
    <dgm:cxn modelId="{06E80B4F-0CDC-FE4A-8BE3-B845FE071382}" type="presParOf" srcId="{88CB460B-B647-9C4A-A84F-FFA219C32235}" destId="{25D3432C-40DA-EF47-9804-ABF71FACD781}" srcOrd="2" destOrd="0" presId="urn:microsoft.com/office/officeart/2005/8/layout/orgChart1"/>
    <dgm:cxn modelId="{5998B561-E563-B44E-A6E5-30EB2FF29367}" type="presParOf" srcId="{4602A53F-EBBE-2C4D-9363-DBFDEE29C7CF}" destId="{C127D68C-73EF-9E40-BB00-CB77CA3B2C49}" srcOrd="2" destOrd="0" presId="urn:microsoft.com/office/officeart/2005/8/layout/orgChart1"/>
    <dgm:cxn modelId="{354C9F18-2B22-7F4E-BEEC-383E3758B824}" type="presParOf" srcId="{D0F2323B-55C8-8646-A256-0E56795836DE}" destId="{8D0705D7-18D6-174F-8F45-07277397334C}" srcOrd="4" destOrd="0" presId="urn:microsoft.com/office/officeart/2005/8/layout/orgChart1"/>
    <dgm:cxn modelId="{42E0235A-FD54-3F46-9CC7-6DB49C6A6AA4}" type="presParOf" srcId="{D0F2323B-55C8-8646-A256-0E56795836DE}" destId="{AB3E6973-C868-A044-AFE2-EF44EBE458D0}" srcOrd="5" destOrd="0" presId="urn:microsoft.com/office/officeart/2005/8/layout/orgChart1"/>
    <dgm:cxn modelId="{A84B05C3-0D80-994F-9D70-B7BA31701A84}" type="presParOf" srcId="{AB3E6973-C868-A044-AFE2-EF44EBE458D0}" destId="{FBA6F4C8-34D4-0A4A-84AB-36A72D083CF0}" srcOrd="0" destOrd="0" presId="urn:microsoft.com/office/officeart/2005/8/layout/orgChart1"/>
    <dgm:cxn modelId="{5DB7194D-56E1-5642-BCB6-CF368CD5FCCF}" type="presParOf" srcId="{FBA6F4C8-34D4-0A4A-84AB-36A72D083CF0}" destId="{566460B9-21BE-B949-BB56-C5271E9E2C07}" srcOrd="0" destOrd="0" presId="urn:microsoft.com/office/officeart/2005/8/layout/orgChart1"/>
    <dgm:cxn modelId="{5F7468A9-B244-AF47-BB7F-45623980126F}" type="presParOf" srcId="{FBA6F4C8-34D4-0A4A-84AB-36A72D083CF0}" destId="{3322842A-DF26-554B-9727-DABC26C029DB}" srcOrd="1" destOrd="0" presId="urn:microsoft.com/office/officeart/2005/8/layout/orgChart1"/>
    <dgm:cxn modelId="{2B607231-93DB-AB4E-BCCA-8D06425D858A}" type="presParOf" srcId="{AB3E6973-C868-A044-AFE2-EF44EBE458D0}" destId="{D073CD60-02C9-A44A-BE8E-E8054EC7DBCA}" srcOrd="1" destOrd="0" presId="urn:microsoft.com/office/officeart/2005/8/layout/orgChart1"/>
    <dgm:cxn modelId="{562DB2BC-E4A9-EE45-8FA4-F058CC74D23D}" type="presParOf" srcId="{D073CD60-02C9-A44A-BE8E-E8054EC7DBCA}" destId="{D1C3F828-068A-3148-8279-E78E11752B68}" srcOrd="0" destOrd="0" presId="urn:microsoft.com/office/officeart/2005/8/layout/orgChart1"/>
    <dgm:cxn modelId="{94D251A1-F7DA-4244-8B43-30532EA8A44D}" type="presParOf" srcId="{D073CD60-02C9-A44A-BE8E-E8054EC7DBCA}" destId="{C4A63C15-EB9E-1442-87BC-B9AE29234D37}" srcOrd="1" destOrd="0" presId="urn:microsoft.com/office/officeart/2005/8/layout/orgChart1"/>
    <dgm:cxn modelId="{447CF3E1-1262-7C4A-99B8-77C9DE14C315}" type="presParOf" srcId="{C4A63C15-EB9E-1442-87BC-B9AE29234D37}" destId="{CA72B5E5-B046-064D-9CAB-6C819C265B59}" srcOrd="0" destOrd="0" presId="urn:microsoft.com/office/officeart/2005/8/layout/orgChart1"/>
    <dgm:cxn modelId="{FBF23986-2E38-E747-86E0-C9467CB91ABA}" type="presParOf" srcId="{CA72B5E5-B046-064D-9CAB-6C819C265B59}" destId="{368B90C5-6421-1C4C-A027-755C499502AC}" srcOrd="0" destOrd="0" presId="urn:microsoft.com/office/officeart/2005/8/layout/orgChart1"/>
    <dgm:cxn modelId="{116AF97A-7776-EE49-8786-99F169A3C59E}" type="presParOf" srcId="{CA72B5E5-B046-064D-9CAB-6C819C265B59}" destId="{FE57B9C1-0D71-704A-A871-4F63D0A58316}" srcOrd="1" destOrd="0" presId="urn:microsoft.com/office/officeart/2005/8/layout/orgChart1"/>
    <dgm:cxn modelId="{0DC85E42-EE67-1240-8151-811751D1E761}" type="presParOf" srcId="{C4A63C15-EB9E-1442-87BC-B9AE29234D37}" destId="{6EB97B2D-1033-8944-ACFE-7CA99C31AF6E}" srcOrd="1" destOrd="0" presId="urn:microsoft.com/office/officeart/2005/8/layout/orgChart1"/>
    <dgm:cxn modelId="{5347D56B-657E-3F42-AE0F-C43C6D8F70D2}" type="presParOf" srcId="{C4A63C15-EB9E-1442-87BC-B9AE29234D37}" destId="{D014B8B4-7ADE-614D-A5FC-40ED2E68EA8F}" srcOrd="2" destOrd="0" presId="urn:microsoft.com/office/officeart/2005/8/layout/orgChart1"/>
    <dgm:cxn modelId="{C687C036-6386-A344-BF7D-ED641780AB37}" type="presParOf" srcId="{AB3E6973-C868-A044-AFE2-EF44EBE458D0}" destId="{F31544B5-22F1-804D-BDF1-4720FBBBC0D7}" srcOrd="2" destOrd="0" presId="urn:microsoft.com/office/officeart/2005/8/layout/orgChart1"/>
    <dgm:cxn modelId="{8E644174-B9D3-034A-BC66-A5DF064EAAB1}" type="presParOf" srcId="{C542D39D-19D1-944A-B0AE-0A08D69A77F1}" destId="{D17D8531-ADBC-824A-A332-897A1D1BBF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5921B-2DB9-404B-8074-AA06A613174E}">
      <dsp:nvSpPr>
        <dsp:cNvPr id="0" name=""/>
        <dsp:cNvSpPr/>
      </dsp:nvSpPr>
      <dsp:spPr>
        <a:xfrm>
          <a:off x="0" y="0"/>
          <a:ext cx="6758202" cy="1191591"/>
        </a:xfrm>
        <a:prstGeom prst="roundRect">
          <a:avLst>
            <a:gd name="adj" fmla="val 1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 </a:t>
          </a:r>
          <a:r>
            <a:rPr lang="en-US" sz="1300" kern="1200" dirty="0" err="1" smtClean="0"/>
            <a:t>Jatuh</a:t>
          </a:r>
          <a:r>
            <a:rPr lang="en-US" sz="1300" kern="1200" dirty="0" smtClean="0"/>
            <a:t> </a:t>
          </a:r>
          <a:r>
            <a:rPr lang="en-US" sz="1300" kern="1200" dirty="0" err="1" smtClean="0"/>
            <a:t>adalah</a:t>
          </a:r>
          <a:r>
            <a:rPr lang="en-US" sz="1300" kern="1200" dirty="0" smtClean="0"/>
            <a:t> </a:t>
          </a:r>
          <a:r>
            <a:rPr lang="en-US" sz="1300" kern="1200" dirty="0" err="1" smtClean="0"/>
            <a:t>kejadian</a:t>
          </a:r>
          <a:r>
            <a:rPr lang="en-US" sz="1300" kern="1200" dirty="0" smtClean="0"/>
            <a:t> </a:t>
          </a:r>
          <a:r>
            <a:rPr lang="en-US" sz="1300" kern="1200" dirty="0" err="1" smtClean="0"/>
            <a:t>tiba-tiba</a:t>
          </a:r>
          <a:r>
            <a:rPr lang="en-US" sz="1300" kern="1200" dirty="0" smtClean="0"/>
            <a:t>, </a:t>
          </a:r>
          <a:r>
            <a:rPr lang="en-US" sz="1300" kern="1200" dirty="0" err="1" smtClean="0"/>
            <a:t>tidak</a:t>
          </a:r>
          <a:r>
            <a:rPr lang="en-US" sz="1300" kern="1200" dirty="0" smtClean="0"/>
            <a:t> </a:t>
          </a:r>
          <a:r>
            <a:rPr lang="en-US" sz="1300" kern="1200" dirty="0" err="1" smtClean="0"/>
            <a:t>disengaja</a:t>
          </a:r>
          <a:r>
            <a:rPr lang="en-US" sz="1300" kern="1200" dirty="0" smtClean="0"/>
            <a:t> yang </a:t>
          </a:r>
          <a:r>
            <a:rPr lang="en-US" sz="1300" kern="1200" dirty="0" err="1" smtClean="0"/>
            <a:t>menyebabkan</a:t>
          </a:r>
          <a:r>
            <a:rPr lang="en-US" sz="1300" kern="1200" dirty="0" smtClean="0"/>
            <a:t> </a:t>
          </a:r>
          <a:r>
            <a:rPr lang="en-US" sz="1300" kern="1200" dirty="0" err="1" smtClean="0"/>
            <a:t>perubahan</a:t>
          </a:r>
          <a:r>
            <a:rPr lang="en-US" sz="1300" kern="1200" dirty="0" smtClean="0"/>
            <a:t> </a:t>
          </a:r>
          <a:r>
            <a:rPr lang="en-US" sz="1300" kern="1200" dirty="0" err="1" smtClean="0"/>
            <a:t>posisi</a:t>
          </a:r>
          <a:r>
            <a:rPr lang="en-US" sz="1300" kern="1200" dirty="0" smtClean="0"/>
            <a:t> </a:t>
          </a:r>
          <a:r>
            <a:rPr lang="en-US" sz="1300" kern="1200" dirty="0" err="1" smtClean="0"/>
            <a:t>seseorang</a:t>
          </a:r>
          <a:r>
            <a:rPr lang="en-US" sz="1300" kern="1200" dirty="0" smtClean="0"/>
            <a:t> </a:t>
          </a:r>
          <a:r>
            <a:rPr lang="en-US" sz="1300" kern="1200" dirty="0" err="1" smtClean="0"/>
            <a:t>berada</a:t>
          </a:r>
          <a:r>
            <a:rPr lang="en-US" sz="1300" kern="1200" dirty="0" smtClean="0"/>
            <a:t> di area yang </a:t>
          </a:r>
          <a:r>
            <a:rPr lang="en-US" sz="1300" kern="1200" dirty="0" err="1" smtClean="0"/>
            <a:t>lebih</a:t>
          </a:r>
          <a:r>
            <a:rPr lang="en-US" sz="1300" kern="1200" dirty="0" smtClean="0"/>
            <a:t> </a:t>
          </a:r>
          <a:r>
            <a:rPr lang="en-US" sz="1300" kern="1200" dirty="0" err="1" smtClean="0"/>
            <a:t>rendah</a:t>
          </a:r>
          <a:r>
            <a:rPr lang="en-US" sz="1300" kern="1200" dirty="0" smtClean="0"/>
            <a:t>, </a:t>
          </a:r>
          <a:r>
            <a:rPr lang="en-US" sz="1300" kern="1200" dirty="0" err="1" smtClean="0"/>
            <a:t>pada</a:t>
          </a:r>
          <a:r>
            <a:rPr lang="en-US" sz="1300" kern="1200" dirty="0" smtClean="0"/>
            <a:t> </a:t>
          </a:r>
          <a:r>
            <a:rPr lang="en-US" sz="1300" kern="1200" dirty="0" err="1" smtClean="0"/>
            <a:t>suatu</a:t>
          </a:r>
          <a:r>
            <a:rPr lang="en-US" sz="1300" kern="1200" dirty="0" smtClean="0"/>
            <a:t> </a:t>
          </a:r>
          <a:r>
            <a:rPr lang="en-US" sz="1300" kern="1200" dirty="0" err="1" smtClean="0"/>
            <a:t>objek</a:t>
          </a:r>
          <a:r>
            <a:rPr lang="en-US" sz="1300" kern="1200" dirty="0" smtClean="0"/>
            <a:t>, di </a:t>
          </a:r>
          <a:r>
            <a:rPr lang="en-US" sz="1300" kern="1200" dirty="0" err="1" smtClean="0"/>
            <a:t>lantai</a:t>
          </a:r>
          <a:r>
            <a:rPr lang="en-US" sz="1300" kern="1200" dirty="0" smtClean="0"/>
            <a:t> </a:t>
          </a:r>
          <a:r>
            <a:rPr lang="en-US" sz="1300" kern="1200" dirty="0" err="1" smtClean="0"/>
            <a:t>atau</a:t>
          </a:r>
          <a:r>
            <a:rPr lang="en-US" sz="1300" kern="1200" dirty="0" smtClean="0"/>
            <a:t> di </a:t>
          </a:r>
          <a:r>
            <a:rPr lang="en-US" sz="1300" kern="1200" dirty="0" err="1" smtClean="0"/>
            <a:t>rumput</a:t>
          </a:r>
          <a:r>
            <a:rPr lang="en-US" sz="1300" kern="1200" dirty="0" smtClean="0"/>
            <a:t> </a:t>
          </a:r>
          <a:r>
            <a:rPr lang="en-US" sz="1300" kern="1200" dirty="0" err="1" smtClean="0"/>
            <a:t>atau</a:t>
          </a:r>
          <a:r>
            <a:rPr lang="en-US" sz="1300" kern="1200" dirty="0" smtClean="0"/>
            <a:t> di </a:t>
          </a:r>
          <a:r>
            <a:rPr lang="en-US" sz="1300" kern="1200" dirty="0" err="1" smtClean="0"/>
            <a:t>tanah</a:t>
          </a:r>
          <a:r>
            <a:rPr lang="en-US" sz="1300" kern="1200" dirty="0" smtClean="0"/>
            <a:t>, </a:t>
          </a:r>
          <a:r>
            <a:rPr lang="en-US" sz="1300" kern="1200" dirty="0" err="1" smtClean="0"/>
            <a:t>selain</a:t>
          </a:r>
          <a:r>
            <a:rPr lang="en-US" sz="1300" kern="1200" dirty="0" smtClean="0"/>
            <a:t> </a:t>
          </a:r>
          <a:r>
            <a:rPr lang="en-US" sz="1300" kern="1200" dirty="0" err="1" smtClean="0"/>
            <a:t>akibat</a:t>
          </a:r>
          <a:r>
            <a:rPr lang="en-US" sz="1300" kern="1200" dirty="0" smtClean="0"/>
            <a:t> </a:t>
          </a:r>
          <a:r>
            <a:rPr lang="en-US" sz="1300" kern="1200" dirty="0" err="1" smtClean="0"/>
            <a:t>dari</a:t>
          </a:r>
          <a:r>
            <a:rPr lang="en-US" sz="1300" kern="1200" dirty="0" smtClean="0"/>
            <a:t> </a:t>
          </a:r>
          <a:r>
            <a:rPr lang="en-US" sz="1300" kern="1200" dirty="0" err="1" smtClean="0"/>
            <a:t>serangan</a:t>
          </a:r>
          <a:r>
            <a:rPr lang="en-US" sz="1300" kern="1200" dirty="0" smtClean="0"/>
            <a:t> </a:t>
          </a:r>
          <a:r>
            <a:rPr lang="en-US" sz="1300" kern="1200" dirty="0" err="1" smtClean="0"/>
            <a:t>paralisis</a:t>
          </a:r>
          <a:r>
            <a:rPr lang="en-US" sz="1300" kern="1200" dirty="0" smtClean="0"/>
            <a:t>, </a:t>
          </a:r>
          <a:r>
            <a:rPr lang="en-US" sz="1300" kern="1200" dirty="0" err="1" smtClean="0"/>
            <a:t>epilepsi</a:t>
          </a:r>
          <a:r>
            <a:rPr lang="en-US" sz="1300" kern="1200" dirty="0" smtClean="0"/>
            <a:t> </a:t>
          </a:r>
          <a:r>
            <a:rPr lang="en-US" sz="1300" kern="1200" dirty="0" err="1" smtClean="0"/>
            <a:t>atau</a:t>
          </a:r>
          <a:r>
            <a:rPr lang="en-US" sz="1300" kern="1200" dirty="0" smtClean="0"/>
            <a:t> </a:t>
          </a:r>
          <a:r>
            <a:rPr lang="en-US" sz="1300" kern="1200" dirty="0" err="1" smtClean="0"/>
            <a:t>kekuatan</a:t>
          </a:r>
          <a:r>
            <a:rPr lang="en-US" sz="1300" kern="1200" dirty="0" smtClean="0"/>
            <a:t> di </a:t>
          </a:r>
          <a:r>
            <a:rPr lang="en-US" sz="1300" kern="1200" dirty="0" err="1" smtClean="0"/>
            <a:t>luar</a:t>
          </a:r>
          <a:r>
            <a:rPr lang="en-US" sz="1300" kern="1200" dirty="0" smtClean="0"/>
            <a:t> </a:t>
          </a:r>
          <a:r>
            <a:rPr lang="en-US" sz="1300" kern="1200" dirty="0" err="1" smtClean="0"/>
            <a:t>batas</a:t>
          </a:r>
          <a:r>
            <a:rPr lang="en-US" sz="1300" kern="1200" dirty="0" smtClean="0"/>
            <a:t>”. </a:t>
          </a:r>
          <a:r>
            <a:rPr lang="en-US" sz="1300" kern="1200" dirty="0" err="1" smtClean="0"/>
            <a:t>Tinetti</a:t>
          </a:r>
          <a:r>
            <a:rPr lang="en-US" sz="1300" kern="1200" dirty="0" smtClean="0"/>
            <a:t>, et al. (1997, </a:t>
          </a:r>
          <a:r>
            <a:rPr lang="en-US" sz="1300" kern="1200" dirty="0" err="1" smtClean="0"/>
            <a:t>dalam</a:t>
          </a:r>
          <a:r>
            <a:rPr lang="en-US" sz="1300" kern="1200" dirty="0" smtClean="0"/>
            <a:t> </a:t>
          </a:r>
          <a:r>
            <a:rPr lang="en-US" sz="1300" kern="1200" dirty="0" err="1" smtClean="0"/>
            <a:t>Feder</a:t>
          </a:r>
          <a:r>
            <a:rPr lang="en-US" sz="1300" kern="1200" dirty="0" smtClean="0"/>
            <a:t>, 2000) </a:t>
          </a:r>
          <a:endParaRPr lang="en-US" sz="1300" kern="1200" dirty="0"/>
        </a:p>
      </dsp:txBody>
      <dsp:txXfrm>
        <a:off x="34901" y="34901"/>
        <a:ext cx="5371692" cy="1121789"/>
      </dsp:txXfrm>
    </dsp:sp>
    <dsp:sp modelId="{BF5919B4-5534-C549-B1A5-3D9890AD2241}">
      <dsp:nvSpPr>
        <dsp:cNvPr id="0" name=""/>
        <dsp:cNvSpPr/>
      </dsp:nvSpPr>
      <dsp:spPr>
        <a:xfrm>
          <a:off x="565999" y="1408243"/>
          <a:ext cx="6758202" cy="1191591"/>
        </a:xfrm>
        <a:prstGeom prst="roundRect">
          <a:avLst>
            <a:gd name="adj" fmla="val 10000"/>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smtClean="0"/>
            <a:t>“Jatuh sebagai suatu kejadian yang dilaporkan oleh penderita atau saksi mata yang melihat kejadian dan mengakibatkan seseorang mendadak terbaring atau terduduk di lantai dengan atau tanpa kehilangan kesadaran atau luka” , Reuben (1996, dalam Darmojo, 2004) . </a:t>
          </a:r>
          <a:endParaRPr lang="en-US" sz="1300" kern="1200"/>
        </a:p>
      </dsp:txBody>
      <dsp:txXfrm>
        <a:off x="600900" y="1443144"/>
        <a:ext cx="5347866" cy="1121789"/>
      </dsp:txXfrm>
    </dsp:sp>
    <dsp:sp modelId="{F25B2D12-D44F-A448-8815-D081667B97CF}">
      <dsp:nvSpPr>
        <dsp:cNvPr id="0" name=""/>
        <dsp:cNvSpPr/>
      </dsp:nvSpPr>
      <dsp:spPr>
        <a:xfrm>
          <a:off x="1123551" y="2816487"/>
          <a:ext cx="6758202" cy="1191591"/>
        </a:xfrm>
        <a:prstGeom prst="roundRect">
          <a:avLst>
            <a:gd name="adj" fmla="val 10000"/>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glow rad="50800">
            <a:schemeClr val="accent4">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4">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smtClean="0"/>
            <a:t>“Jatuh adalah kejadian yang tidak disengaja yang mengakibatkan lansia terbaring di lantai atau berada pada tingkat yang lebih rendah” (Kellogg International Work Group, 1987 dalam Newton, 2003).</a:t>
          </a:r>
          <a:endParaRPr lang="en-US" sz="1300" kern="1200"/>
        </a:p>
      </dsp:txBody>
      <dsp:txXfrm>
        <a:off x="1158452" y="2851388"/>
        <a:ext cx="5356314" cy="1121789"/>
      </dsp:txXfrm>
    </dsp:sp>
    <dsp:sp modelId="{36683515-BF52-0D49-A0C4-B29A9F0A203A}">
      <dsp:nvSpPr>
        <dsp:cNvPr id="0" name=""/>
        <dsp:cNvSpPr/>
      </dsp:nvSpPr>
      <dsp:spPr>
        <a:xfrm>
          <a:off x="1689550" y="4224731"/>
          <a:ext cx="6758202" cy="1191591"/>
        </a:xfrm>
        <a:prstGeom prst="roundRect">
          <a:avLst>
            <a:gd name="adj" fmla="val 10000"/>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glow rad="50800">
            <a:schemeClr val="accent5">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5">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smtClean="0"/>
            <a:t>Disimpulkan bahwa jatuh adalah kejadian tiba-tiba dan tidak disengaja yang mengakibatkan seseorang terbaring atau terduduk di lantai. </a:t>
          </a:r>
          <a:endParaRPr lang="en-US" sz="1300" kern="1200"/>
        </a:p>
      </dsp:txBody>
      <dsp:txXfrm>
        <a:off x="1724451" y="4259632"/>
        <a:ext cx="5347866" cy="1121789"/>
      </dsp:txXfrm>
    </dsp:sp>
    <dsp:sp modelId="{0C7407FC-F241-5E43-A31E-63734755AD90}">
      <dsp:nvSpPr>
        <dsp:cNvPr id="0" name=""/>
        <dsp:cNvSpPr/>
      </dsp:nvSpPr>
      <dsp:spPr>
        <a:xfrm>
          <a:off x="5983668" y="912650"/>
          <a:ext cx="774534" cy="774534"/>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2">
              <a:tint val="40000"/>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157938" y="912650"/>
        <a:ext cx="425994" cy="582837"/>
      </dsp:txXfrm>
    </dsp:sp>
    <dsp:sp modelId="{5AF1F0F2-D42D-EC44-A62C-EC74119E9C75}">
      <dsp:nvSpPr>
        <dsp:cNvPr id="0" name=""/>
        <dsp:cNvSpPr/>
      </dsp:nvSpPr>
      <dsp:spPr>
        <a:xfrm>
          <a:off x="6549667" y="2320894"/>
          <a:ext cx="774534" cy="774534"/>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3">
              <a:tint val="40000"/>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723937" y="2320894"/>
        <a:ext cx="425994" cy="582837"/>
      </dsp:txXfrm>
    </dsp:sp>
    <dsp:sp modelId="{0CA5887F-75AC-194C-82CE-FB1177064ADF}">
      <dsp:nvSpPr>
        <dsp:cNvPr id="0" name=""/>
        <dsp:cNvSpPr/>
      </dsp:nvSpPr>
      <dsp:spPr>
        <a:xfrm>
          <a:off x="7107219" y="3729138"/>
          <a:ext cx="774534" cy="774534"/>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4">
              <a:tint val="40000"/>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7281489" y="3729138"/>
        <a:ext cx="425994" cy="5828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04139-811D-E94F-ABDD-5363C0D73E99}">
      <dsp:nvSpPr>
        <dsp:cNvPr id="0" name=""/>
        <dsp:cNvSpPr/>
      </dsp:nvSpPr>
      <dsp:spPr>
        <a:xfrm>
          <a:off x="0" y="106659"/>
          <a:ext cx="8413262" cy="455715"/>
        </a:xfrm>
        <a:prstGeom prst="round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accent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kern="1200" smtClean="0"/>
            <a:t>Intrinsik / fisik / berhubungan dengan kondisi pasien !</a:t>
          </a:r>
          <a:endParaRPr lang="en-US" sz="1900" kern="1200"/>
        </a:p>
      </dsp:txBody>
      <dsp:txXfrm>
        <a:off x="22246" y="128905"/>
        <a:ext cx="8368770" cy="411223"/>
      </dsp:txXfrm>
    </dsp:sp>
    <dsp:sp modelId="{1339A76A-F685-D942-A5C8-53A25B14B8B7}">
      <dsp:nvSpPr>
        <dsp:cNvPr id="0" name=""/>
        <dsp:cNvSpPr/>
      </dsp:nvSpPr>
      <dsp:spPr>
        <a:xfrm>
          <a:off x="0" y="562374"/>
          <a:ext cx="8413262" cy="17698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121" tIns="24130" rIns="135128" bIns="24130" numCol="1" spcCol="1270" anchor="t" anchorCtr="0">
          <a:noAutofit/>
        </a:bodyPr>
        <a:lstStyle/>
        <a:p>
          <a:pPr marL="114300" lvl="1" indent="-114300" algn="l" defTabSz="666750" rtl="0">
            <a:lnSpc>
              <a:spcPct val="90000"/>
            </a:lnSpc>
            <a:spcBef>
              <a:spcPct val="0"/>
            </a:spcBef>
            <a:spcAft>
              <a:spcPct val="20000"/>
            </a:spcAft>
            <a:buChar char="••"/>
          </a:pPr>
          <a:r>
            <a:rPr lang="en-US" sz="1500" kern="1200" smtClean="0"/>
            <a:t>Riiwayat jatuh sebelumnya</a:t>
          </a:r>
          <a:endParaRPr lang="en-US" sz="1500" kern="1200"/>
        </a:p>
        <a:p>
          <a:pPr marL="114300" lvl="1" indent="-114300" algn="l" defTabSz="666750" rtl="0">
            <a:lnSpc>
              <a:spcPct val="90000"/>
            </a:lnSpc>
            <a:spcBef>
              <a:spcPct val="0"/>
            </a:spcBef>
            <a:spcAft>
              <a:spcPct val="20000"/>
            </a:spcAft>
            <a:buChar char="••"/>
          </a:pPr>
          <a:r>
            <a:rPr lang="en-US" sz="1500" kern="1200" smtClean="0"/>
            <a:t>Inkontinensia</a:t>
          </a:r>
          <a:endParaRPr lang="en-US" sz="1500" kern="1200"/>
        </a:p>
        <a:p>
          <a:pPr marL="114300" lvl="1" indent="-114300" algn="l" defTabSz="666750" rtl="0">
            <a:lnSpc>
              <a:spcPct val="90000"/>
            </a:lnSpc>
            <a:spcBef>
              <a:spcPct val="0"/>
            </a:spcBef>
            <a:spcAft>
              <a:spcPct val="20000"/>
            </a:spcAft>
            <a:buChar char="••"/>
          </a:pPr>
          <a:r>
            <a:rPr lang="en-US" sz="1500" kern="1200" smtClean="0"/>
            <a:t>Gangguan kognitif / psikologis</a:t>
          </a:r>
          <a:endParaRPr lang="en-US" sz="1500" kern="1200"/>
        </a:p>
        <a:p>
          <a:pPr marL="114300" lvl="1" indent="-114300" algn="l" defTabSz="666750" rtl="0">
            <a:lnSpc>
              <a:spcPct val="90000"/>
            </a:lnSpc>
            <a:spcBef>
              <a:spcPct val="0"/>
            </a:spcBef>
            <a:spcAft>
              <a:spcPct val="20000"/>
            </a:spcAft>
            <a:buChar char="••"/>
          </a:pPr>
          <a:r>
            <a:rPr lang="en-US" sz="1500" kern="1200" smtClean="0"/>
            <a:t>Usia &gt; 65 tahun</a:t>
          </a:r>
          <a:endParaRPr lang="en-US" sz="1500" kern="1200"/>
        </a:p>
        <a:p>
          <a:pPr marL="114300" lvl="1" indent="-114300" algn="l" defTabSz="666750" rtl="0">
            <a:lnSpc>
              <a:spcPct val="90000"/>
            </a:lnSpc>
            <a:spcBef>
              <a:spcPct val="0"/>
            </a:spcBef>
            <a:spcAft>
              <a:spcPct val="20000"/>
            </a:spcAft>
            <a:buChar char="••"/>
          </a:pPr>
          <a:r>
            <a:rPr lang="en-US" sz="1500" kern="1200" smtClean="0"/>
            <a:t>Osteoporosis</a:t>
          </a:r>
          <a:endParaRPr lang="en-US" sz="1500" kern="1200"/>
        </a:p>
        <a:p>
          <a:pPr marL="114300" lvl="1" indent="-114300" algn="l" defTabSz="666750" rtl="0">
            <a:lnSpc>
              <a:spcPct val="90000"/>
            </a:lnSpc>
            <a:spcBef>
              <a:spcPct val="0"/>
            </a:spcBef>
            <a:spcAft>
              <a:spcPct val="20000"/>
            </a:spcAft>
            <a:buChar char="••"/>
          </a:pPr>
          <a:r>
            <a:rPr lang="en-US" sz="1500" kern="1200" smtClean="0"/>
            <a:t>Status kesehatan buruk </a:t>
          </a:r>
          <a:endParaRPr lang="en-US" sz="1500" kern="1200"/>
        </a:p>
        <a:p>
          <a:pPr marL="114300" lvl="1" indent="-114300" algn="l" defTabSz="666750" rtl="0">
            <a:lnSpc>
              <a:spcPct val="90000"/>
            </a:lnSpc>
            <a:spcBef>
              <a:spcPct val="0"/>
            </a:spcBef>
            <a:spcAft>
              <a:spcPct val="20000"/>
            </a:spcAft>
            <a:buChar char="••"/>
          </a:pPr>
          <a:r>
            <a:rPr lang="en-US" sz="1500" kern="1200" smtClean="0"/>
            <a:t>Gangguan muskuloskletal</a:t>
          </a:r>
          <a:endParaRPr lang="en-US" sz="1500" kern="1200"/>
        </a:p>
      </dsp:txBody>
      <dsp:txXfrm>
        <a:off x="0" y="562374"/>
        <a:ext cx="8413262" cy="1769849"/>
      </dsp:txXfrm>
    </dsp:sp>
    <dsp:sp modelId="{442DC0FC-C91A-974F-9546-1D2BBA3C8EC8}">
      <dsp:nvSpPr>
        <dsp:cNvPr id="0" name=""/>
        <dsp:cNvSpPr/>
      </dsp:nvSpPr>
      <dsp:spPr>
        <a:xfrm>
          <a:off x="0" y="2332224"/>
          <a:ext cx="8413262" cy="455715"/>
        </a:xfrm>
        <a:prstGeom prst="round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accent3">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kern="1200" smtClean="0"/>
            <a:t>Ekstrinsik / lingkungan !</a:t>
          </a:r>
          <a:endParaRPr lang="en-US" sz="1900" kern="1200"/>
        </a:p>
      </dsp:txBody>
      <dsp:txXfrm>
        <a:off x="22246" y="2354470"/>
        <a:ext cx="8368770" cy="411223"/>
      </dsp:txXfrm>
    </dsp:sp>
    <dsp:sp modelId="{D55391C6-76CE-A340-B736-F6CCD617DBE1}">
      <dsp:nvSpPr>
        <dsp:cNvPr id="0" name=""/>
        <dsp:cNvSpPr/>
      </dsp:nvSpPr>
      <dsp:spPr>
        <a:xfrm>
          <a:off x="0" y="2787939"/>
          <a:ext cx="8413262" cy="228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121" tIns="24130" rIns="135128" bIns="24130" numCol="1" spcCol="1270" anchor="t" anchorCtr="0">
          <a:noAutofit/>
        </a:bodyPr>
        <a:lstStyle/>
        <a:p>
          <a:pPr marL="114300" lvl="1" indent="-114300" algn="l" defTabSz="666750" rtl="0">
            <a:lnSpc>
              <a:spcPct val="90000"/>
            </a:lnSpc>
            <a:spcBef>
              <a:spcPct val="0"/>
            </a:spcBef>
            <a:spcAft>
              <a:spcPct val="20000"/>
            </a:spcAft>
            <a:buChar char="••"/>
          </a:pPr>
          <a:r>
            <a:rPr lang="en-US" sz="1500" kern="1200" smtClean="0"/>
            <a:t>Lantai basah / silau, ruang berantakan, pencahayaan kurang, handrail tidak </a:t>
          </a:r>
          <a:endParaRPr lang="en-US" sz="1500" kern="1200"/>
        </a:p>
        <a:p>
          <a:pPr marL="114300" lvl="1" indent="-114300" algn="l" defTabSz="666750" rtl="0">
            <a:lnSpc>
              <a:spcPct val="90000"/>
            </a:lnSpc>
            <a:spcBef>
              <a:spcPct val="0"/>
            </a:spcBef>
            <a:spcAft>
              <a:spcPct val="20000"/>
            </a:spcAft>
            <a:buChar char="••"/>
          </a:pPr>
          <a:r>
            <a:rPr lang="en-US" sz="1500" kern="1200" smtClean="0"/>
            <a:t>adekuat, kabel lepas.</a:t>
          </a:r>
          <a:endParaRPr lang="en-US" sz="1500" kern="1200"/>
        </a:p>
        <a:p>
          <a:pPr marL="114300" lvl="1" indent="-114300" algn="l" defTabSz="666750" rtl="0">
            <a:lnSpc>
              <a:spcPct val="90000"/>
            </a:lnSpc>
            <a:spcBef>
              <a:spcPct val="0"/>
            </a:spcBef>
            <a:spcAft>
              <a:spcPct val="20000"/>
            </a:spcAft>
            <a:buChar char="••"/>
          </a:pPr>
          <a:r>
            <a:rPr lang="en-US" sz="1500" kern="1200" smtClean="0"/>
            <a:t>Alas kaki tidak pas</a:t>
          </a:r>
          <a:endParaRPr lang="en-US" sz="1500" kern="1200"/>
        </a:p>
        <a:p>
          <a:pPr marL="114300" lvl="1" indent="-114300" algn="l" defTabSz="666750" rtl="0">
            <a:lnSpc>
              <a:spcPct val="90000"/>
            </a:lnSpc>
            <a:spcBef>
              <a:spcPct val="0"/>
            </a:spcBef>
            <a:spcAft>
              <a:spcPct val="20000"/>
            </a:spcAft>
            <a:buChar char="••"/>
          </a:pPr>
          <a:r>
            <a:rPr lang="en-US" sz="1500" kern="1200" smtClean="0"/>
            <a:t>Dudukan toilet rendah</a:t>
          </a:r>
          <a:endParaRPr lang="en-US" sz="1500" kern="1200"/>
        </a:p>
        <a:p>
          <a:pPr marL="114300" lvl="1" indent="-114300" algn="l" defTabSz="666750" rtl="0">
            <a:lnSpc>
              <a:spcPct val="90000"/>
            </a:lnSpc>
            <a:spcBef>
              <a:spcPct val="0"/>
            </a:spcBef>
            <a:spcAft>
              <a:spcPct val="20000"/>
            </a:spcAft>
            <a:buChar char="••"/>
          </a:pPr>
          <a:r>
            <a:rPr lang="en-US" sz="1500" kern="1200" smtClean="0"/>
            <a:t>Kursi dan tempat tidur beroda</a:t>
          </a:r>
          <a:endParaRPr lang="en-US" sz="1500" kern="1200"/>
        </a:p>
        <a:p>
          <a:pPr marL="114300" lvl="1" indent="-114300" algn="l" defTabSz="666750" rtl="0">
            <a:lnSpc>
              <a:spcPct val="90000"/>
            </a:lnSpc>
            <a:spcBef>
              <a:spcPct val="0"/>
            </a:spcBef>
            <a:spcAft>
              <a:spcPct val="20000"/>
            </a:spcAft>
            <a:buChar char="••"/>
          </a:pPr>
          <a:r>
            <a:rPr lang="en-US" sz="1500" kern="1200" smtClean="0"/>
            <a:t>Rawat inap berkepanjangan</a:t>
          </a:r>
          <a:endParaRPr lang="en-US" sz="1500" kern="1200"/>
        </a:p>
        <a:p>
          <a:pPr marL="114300" lvl="1" indent="-114300" algn="l" defTabSz="666750" rtl="0">
            <a:lnSpc>
              <a:spcPct val="90000"/>
            </a:lnSpc>
            <a:spcBef>
              <a:spcPct val="0"/>
            </a:spcBef>
            <a:spcAft>
              <a:spcPct val="20000"/>
            </a:spcAft>
            <a:buChar char="••"/>
          </a:pPr>
          <a:r>
            <a:rPr lang="en-US" sz="1500" kern="1200" smtClean="0"/>
            <a:t>Peralatan yang tidak aman</a:t>
          </a:r>
          <a:endParaRPr lang="en-US" sz="1500" kern="1200"/>
        </a:p>
        <a:p>
          <a:pPr marL="114300" lvl="1" indent="-114300" algn="l" defTabSz="666750" rtl="0">
            <a:lnSpc>
              <a:spcPct val="90000"/>
            </a:lnSpc>
            <a:spcBef>
              <a:spcPct val="0"/>
            </a:spcBef>
            <a:spcAft>
              <a:spcPct val="20000"/>
            </a:spcAft>
            <a:buChar char="••"/>
          </a:pPr>
          <a:r>
            <a:rPr lang="en-US" sz="1500" kern="1200" smtClean="0"/>
            <a:t>Peralatan rusak </a:t>
          </a:r>
          <a:endParaRPr lang="en-US" sz="1500" kern="1200"/>
        </a:p>
        <a:p>
          <a:pPr marL="114300" lvl="1" indent="-114300" algn="l" defTabSz="666750" rtl="0">
            <a:lnSpc>
              <a:spcPct val="90000"/>
            </a:lnSpc>
            <a:spcBef>
              <a:spcPct val="0"/>
            </a:spcBef>
            <a:spcAft>
              <a:spcPct val="20000"/>
            </a:spcAft>
            <a:buChar char="••"/>
          </a:pPr>
          <a:r>
            <a:rPr lang="en-US" sz="1500" kern="1200" smtClean="0"/>
            <a:t>Tempat tidur ditinggalkan dalam posisi tinggi</a:t>
          </a:r>
          <a:endParaRPr lang="en-US" sz="1500" kern="1200"/>
        </a:p>
      </dsp:txBody>
      <dsp:txXfrm>
        <a:off x="0" y="2787939"/>
        <a:ext cx="8413262" cy="2281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26CFC-816F-BF4C-B8E0-A91886886B58}">
      <dsp:nvSpPr>
        <dsp:cNvPr id="0" name=""/>
        <dsp:cNvSpPr/>
      </dsp:nvSpPr>
      <dsp:spPr>
        <a:xfrm rot="5400000">
          <a:off x="4742770" y="-1566721"/>
          <a:ext cx="1706714" cy="526694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US" sz="2100" kern="1200" smtClean="0"/>
            <a:t>Pengkajian resiko jatuh harus dilakukan dan harus sudah dilakukan sejak di bagian penerimaan dan dilakukan ulang setiap 24 jam.</a:t>
          </a:r>
          <a:endParaRPr lang="en-US" sz="2100" kern="1200"/>
        </a:p>
      </dsp:txBody>
      <dsp:txXfrm rot="-5400000">
        <a:off x="2962656" y="296708"/>
        <a:ext cx="5183629" cy="1540084"/>
      </dsp:txXfrm>
    </dsp:sp>
    <dsp:sp modelId="{73FE05D7-9012-4B4D-80D6-6990B6073579}">
      <dsp:nvSpPr>
        <dsp:cNvPr id="0" name=""/>
        <dsp:cNvSpPr/>
      </dsp:nvSpPr>
      <dsp:spPr>
        <a:xfrm>
          <a:off x="0" y="53"/>
          <a:ext cx="2962656" cy="2133393"/>
        </a:xfrm>
        <a:prstGeom prst="round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accent2">
              <a:hueOff val="0"/>
              <a:satOff val="0"/>
              <a:lumOff val="0"/>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n-US" sz="2100" kern="1200" smtClean="0"/>
            <a:t>Melakukan pengkajian resiko jatuh</a:t>
          </a:r>
          <a:endParaRPr lang="en-US" sz="2100" kern="1200"/>
        </a:p>
      </dsp:txBody>
      <dsp:txXfrm>
        <a:off x="104144" y="104197"/>
        <a:ext cx="2754368" cy="1925105"/>
      </dsp:txXfrm>
    </dsp:sp>
    <dsp:sp modelId="{20AC7499-E00C-E249-86FB-875686B5FD6E}">
      <dsp:nvSpPr>
        <dsp:cNvPr id="0" name=""/>
        <dsp:cNvSpPr/>
      </dsp:nvSpPr>
      <dsp:spPr>
        <a:xfrm rot="5400000">
          <a:off x="4742770" y="673340"/>
          <a:ext cx="1706714" cy="5266944"/>
        </a:xfrm>
        <a:prstGeom prst="round2SameRect">
          <a:avLst/>
        </a:prstGeom>
        <a:solidFill>
          <a:schemeClr val="accent2">
            <a:tint val="40000"/>
            <a:alpha val="90000"/>
            <a:hueOff val="2981188"/>
            <a:satOff val="-18174"/>
            <a:lumOff val="-1177"/>
            <a:alphaOff val="0"/>
          </a:schemeClr>
        </a:solidFill>
        <a:ln w="9525" cap="flat" cmpd="sng" algn="ctr">
          <a:solidFill>
            <a:schemeClr val="accent2">
              <a:tint val="40000"/>
              <a:alpha val="90000"/>
              <a:hueOff val="2981188"/>
              <a:satOff val="-18174"/>
              <a:lumOff val="-117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err="1" smtClean="0"/>
            <a:t>maka</a:t>
          </a:r>
          <a:r>
            <a:rPr lang="en-US" sz="2100" kern="1200" dirty="0" smtClean="0"/>
            <a:t> </a:t>
          </a:r>
          <a:r>
            <a:rPr lang="en-US" sz="2100" kern="1200" dirty="0" err="1" smtClean="0"/>
            <a:t>perawat</a:t>
          </a:r>
          <a:r>
            <a:rPr lang="en-US" sz="2100" kern="1200" dirty="0" smtClean="0"/>
            <a:t> </a:t>
          </a:r>
          <a:r>
            <a:rPr lang="en-US" sz="2100" kern="1200" dirty="0" err="1" smtClean="0"/>
            <a:t>bisa</a:t>
          </a:r>
          <a:r>
            <a:rPr lang="en-US" sz="2100" kern="1200" dirty="0" smtClean="0"/>
            <a:t> </a:t>
          </a:r>
          <a:r>
            <a:rPr lang="en-US" sz="2100" kern="1200" dirty="0" err="1" smtClean="0"/>
            <a:t>menentukan</a:t>
          </a:r>
          <a:r>
            <a:rPr lang="en-US" sz="2100" kern="1200" dirty="0" smtClean="0"/>
            <a:t> </a:t>
          </a:r>
          <a:r>
            <a:rPr lang="en-US" sz="2100" kern="1200" dirty="0" err="1" smtClean="0"/>
            <a:t>intervensi</a:t>
          </a:r>
          <a:r>
            <a:rPr lang="en-US" sz="2100" kern="1200" dirty="0" smtClean="0"/>
            <a:t> yang </a:t>
          </a:r>
          <a:r>
            <a:rPr lang="en-US" sz="2100" kern="1200" dirty="0" err="1" smtClean="0"/>
            <a:t>akan</a:t>
          </a:r>
          <a:r>
            <a:rPr lang="en-US" sz="2100" kern="1200" dirty="0" smtClean="0"/>
            <a:t> </a:t>
          </a:r>
          <a:r>
            <a:rPr lang="en-US" sz="2100" kern="1200" dirty="0" err="1" smtClean="0"/>
            <a:t>dilakukan</a:t>
          </a:r>
          <a:r>
            <a:rPr lang="en-US" sz="2100" kern="1200" dirty="0" smtClean="0"/>
            <a:t> </a:t>
          </a:r>
          <a:r>
            <a:rPr lang="en-US" sz="2100" kern="1200" dirty="0" err="1" smtClean="0"/>
            <a:t>dan</a:t>
          </a:r>
          <a:r>
            <a:rPr lang="en-US" sz="2100" kern="1200" dirty="0" smtClean="0"/>
            <a:t> </a:t>
          </a:r>
          <a:r>
            <a:rPr lang="en-US" sz="2100" kern="1200" dirty="0" err="1" smtClean="0"/>
            <a:t>disesuaikan</a:t>
          </a:r>
          <a:r>
            <a:rPr lang="en-US" sz="2100" kern="1200" dirty="0" smtClean="0"/>
            <a:t> </a:t>
          </a:r>
          <a:r>
            <a:rPr lang="en-US" sz="2100" kern="1200" dirty="0" err="1" smtClean="0"/>
            <a:t>dengan</a:t>
          </a:r>
          <a:r>
            <a:rPr lang="en-US" sz="2100" kern="1200" dirty="0" smtClean="0"/>
            <a:t> </a:t>
          </a:r>
          <a:r>
            <a:rPr lang="en-US" sz="2100" kern="1200" dirty="0" err="1" smtClean="0"/>
            <a:t>kondisi</a:t>
          </a:r>
          <a:r>
            <a:rPr lang="en-US" sz="2100" kern="1200" dirty="0" smtClean="0"/>
            <a:t> </a:t>
          </a:r>
          <a:r>
            <a:rPr lang="en-US" sz="2100" kern="1200" dirty="0" err="1" smtClean="0"/>
            <a:t>pasien</a:t>
          </a:r>
          <a:r>
            <a:rPr lang="en-US" sz="2100" kern="1200" dirty="0" smtClean="0"/>
            <a:t> </a:t>
          </a:r>
          <a:endParaRPr lang="en-US" sz="2100" kern="1200" dirty="0"/>
        </a:p>
      </dsp:txBody>
      <dsp:txXfrm rot="-5400000">
        <a:off x="2962656" y="2536770"/>
        <a:ext cx="5183629" cy="1540084"/>
      </dsp:txXfrm>
    </dsp:sp>
    <dsp:sp modelId="{B8D64AB3-C63F-534D-970B-20AA53994438}">
      <dsp:nvSpPr>
        <dsp:cNvPr id="0" name=""/>
        <dsp:cNvSpPr/>
      </dsp:nvSpPr>
      <dsp:spPr>
        <a:xfrm>
          <a:off x="0" y="2240116"/>
          <a:ext cx="2962656" cy="2133393"/>
        </a:xfrm>
        <a:prstGeom prst="roundRect">
          <a:avLst/>
        </a:prstGeom>
        <a:gradFill rotWithShape="0">
          <a:gsLst>
            <a:gs pos="0">
              <a:schemeClr val="accent2">
                <a:hueOff val="2817853"/>
                <a:satOff val="-20162"/>
                <a:lumOff val="-1177"/>
                <a:alphaOff val="0"/>
                <a:tint val="73000"/>
                <a:shade val="100000"/>
                <a:satMod val="150000"/>
              </a:schemeClr>
            </a:gs>
            <a:gs pos="25000">
              <a:schemeClr val="accent2">
                <a:hueOff val="2817853"/>
                <a:satOff val="-20162"/>
                <a:lumOff val="-1177"/>
                <a:alphaOff val="0"/>
                <a:tint val="96000"/>
                <a:shade val="80000"/>
                <a:satMod val="105000"/>
              </a:schemeClr>
            </a:gs>
            <a:gs pos="38000">
              <a:schemeClr val="accent2">
                <a:hueOff val="2817853"/>
                <a:satOff val="-20162"/>
                <a:lumOff val="-1177"/>
                <a:alphaOff val="0"/>
                <a:tint val="96000"/>
                <a:shade val="59000"/>
                <a:satMod val="120000"/>
              </a:schemeClr>
            </a:gs>
            <a:gs pos="55000">
              <a:schemeClr val="accent2">
                <a:hueOff val="2817853"/>
                <a:satOff val="-20162"/>
                <a:lumOff val="-1177"/>
                <a:alphaOff val="0"/>
                <a:tint val="100000"/>
                <a:shade val="57000"/>
                <a:satMod val="120000"/>
              </a:schemeClr>
            </a:gs>
            <a:gs pos="80000">
              <a:schemeClr val="accent2">
                <a:hueOff val="2817853"/>
                <a:satOff val="-20162"/>
                <a:lumOff val="-1177"/>
                <a:alphaOff val="0"/>
                <a:tint val="100000"/>
                <a:shade val="56000"/>
                <a:satMod val="145000"/>
              </a:schemeClr>
            </a:gs>
            <a:gs pos="88000">
              <a:schemeClr val="accent2">
                <a:hueOff val="2817853"/>
                <a:satOff val="-20162"/>
                <a:lumOff val="-1177"/>
                <a:alphaOff val="0"/>
                <a:tint val="100000"/>
                <a:shade val="63000"/>
                <a:satMod val="160000"/>
              </a:schemeClr>
            </a:gs>
            <a:gs pos="100000">
              <a:schemeClr val="accent2">
                <a:hueOff val="2817853"/>
                <a:satOff val="-20162"/>
                <a:lumOff val="-1177"/>
                <a:alphaOff val="0"/>
                <a:tint val="99000"/>
                <a:shade val="100000"/>
                <a:satMod val="155000"/>
              </a:schemeClr>
            </a:gs>
          </a:gsLst>
          <a:lin ang="5400000" scaled="0"/>
        </a:gradFill>
        <a:ln>
          <a:noFill/>
        </a:ln>
        <a:effectLst/>
        <a:scene3d>
          <a:camera prst="orthographicFront">
            <a:rot lat="0" lon="0" rev="0"/>
          </a:camera>
          <a:lightRig rig="glow" dir="tl">
            <a:rot lat="0" lon="0" rev="1800000"/>
          </a:lightRig>
        </a:scene3d>
        <a:sp3d contourW="10160" prstMaterial="dkEdge">
          <a:bevelT w="0" h="0" prst="angle"/>
          <a:contourClr>
            <a:schemeClr val="accent2">
              <a:hueOff val="2817853"/>
              <a:satOff val="-20162"/>
              <a:lumOff val="-1177"/>
              <a:alphaOff val="0"/>
              <a:shade val="30000"/>
              <a:satMod val="15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l" defTabSz="933450" rtl="0">
            <a:lnSpc>
              <a:spcPct val="90000"/>
            </a:lnSpc>
            <a:spcBef>
              <a:spcPct val="0"/>
            </a:spcBef>
            <a:spcAft>
              <a:spcPct val="35000"/>
            </a:spcAft>
          </a:pPr>
          <a:r>
            <a:rPr lang="en-US" sz="2100" kern="1200" dirty="0" err="1" smtClean="0"/>
            <a:t>Jika</a:t>
          </a:r>
          <a:r>
            <a:rPr lang="en-US" sz="2100" kern="1200" dirty="0" smtClean="0"/>
            <a:t> </a:t>
          </a:r>
          <a:r>
            <a:rPr lang="en-US" sz="2100" kern="1200" dirty="0" err="1" smtClean="0"/>
            <a:t>hasil</a:t>
          </a:r>
          <a:r>
            <a:rPr lang="en-US" sz="2100" kern="1200" dirty="0" smtClean="0"/>
            <a:t> </a:t>
          </a:r>
          <a:r>
            <a:rPr lang="en-US" sz="2100" kern="1200" dirty="0" err="1" smtClean="0"/>
            <a:t>pengkajian</a:t>
          </a:r>
          <a:r>
            <a:rPr lang="en-US" sz="2100" kern="1200" dirty="0" smtClean="0"/>
            <a:t> </a:t>
          </a:r>
          <a:r>
            <a:rPr lang="en-US" sz="2100" kern="1200" dirty="0" err="1" smtClean="0"/>
            <a:t>menunjukkan</a:t>
          </a:r>
          <a:r>
            <a:rPr lang="en-US" sz="2100" kern="1200" dirty="0" smtClean="0"/>
            <a:t> </a:t>
          </a:r>
          <a:r>
            <a:rPr lang="en-US" sz="2100" kern="1200" dirty="0" err="1" smtClean="0"/>
            <a:t>pasien</a:t>
          </a:r>
          <a:r>
            <a:rPr lang="en-US" sz="2100" kern="1200" dirty="0" smtClean="0"/>
            <a:t> </a:t>
          </a:r>
          <a:r>
            <a:rPr lang="en-US" sz="2100" kern="1200" dirty="0" err="1" smtClean="0"/>
            <a:t>mempunyai</a:t>
          </a:r>
          <a:r>
            <a:rPr lang="en-US" sz="2100" kern="1200" dirty="0" smtClean="0"/>
            <a:t> </a:t>
          </a:r>
          <a:r>
            <a:rPr lang="en-US" sz="2100" kern="1200" dirty="0" err="1" smtClean="0"/>
            <a:t>nilai</a:t>
          </a:r>
          <a:r>
            <a:rPr lang="en-US" sz="2100" kern="1200" dirty="0" smtClean="0"/>
            <a:t> </a:t>
          </a:r>
          <a:r>
            <a:rPr lang="en-US" sz="2100" kern="1200" dirty="0" err="1" smtClean="0"/>
            <a:t>atau</a:t>
          </a:r>
          <a:r>
            <a:rPr lang="en-US" sz="2100" kern="1200" dirty="0" smtClean="0"/>
            <a:t> </a:t>
          </a:r>
          <a:r>
            <a:rPr lang="en-US" sz="2100" kern="1200" dirty="0" err="1" smtClean="0"/>
            <a:t>skor</a:t>
          </a:r>
          <a:r>
            <a:rPr lang="en-US" sz="2100" kern="1200" dirty="0" smtClean="0"/>
            <a:t> </a:t>
          </a:r>
          <a:r>
            <a:rPr lang="en-US" sz="2100" kern="1200" dirty="0" err="1" smtClean="0"/>
            <a:t>risiko</a:t>
          </a:r>
          <a:r>
            <a:rPr lang="en-US" sz="2100" kern="1200" dirty="0" smtClean="0"/>
            <a:t> </a:t>
          </a:r>
          <a:r>
            <a:rPr lang="en-US" sz="2100" kern="1200" dirty="0" err="1" smtClean="0"/>
            <a:t>jatuh</a:t>
          </a:r>
          <a:r>
            <a:rPr lang="en-US" sz="2100" kern="1200" dirty="0" smtClean="0"/>
            <a:t>, </a:t>
          </a:r>
          <a:endParaRPr lang="en-US" sz="2100" kern="1200" dirty="0"/>
        </a:p>
      </dsp:txBody>
      <dsp:txXfrm>
        <a:off x="104144" y="2344260"/>
        <a:ext cx="2754368" cy="19251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98BB3-EFC2-CB48-95F3-8F3A0DC10165}">
      <dsp:nvSpPr>
        <dsp:cNvPr id="0" name=""/>
        <dsp:cNvSpPr/>
      </dsp:nvSpPr>
      <dsp:spPr>
        <a:xfrm>
          <a:off x="2495369" y="663700"/>
          <a:ext cx="511131" cy="91440"/>
        </a:xfrm>
        <a:custGeom>
          <a:avLst/>
          <a:gdLst/>
          <a:ahLst/>
          <a:cxnLst/>
          <a:rect l="0" t="0" r="0" b="0"/>
          <a:pathLst>
            <a:path>
              <a:moveTo>
                <a:pt x="0" y="45720"/>
              </a:moveTo>
              <a:lnTo>
                <a:pt x="511131"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37391" y="706711"/>
        <a:ext cx="27086" cy="5417"/>
      </dsp:txXfrm>
    </dsp:sp>
    <dsp:sp modelId="{23E30C6A-50F7-6242-825B-FB673A8DC62D}">
      <dsp:nvSpPr>
        <dsp:cNvPr id="0" name=""/>
        <dsp:cNvSpPr/>
      </dsp:nvSpPr>
      <dsp:spPr>
        <a:xfrm>
          <a:off x="141815" y="2814"/>
          <a:ext cx="2355353" cy="1413212"/>
        </a:xfrm>
        <a:prstGeom prst="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Memasang stiker tanda risiko jatuh di depan pintu kamar pasien untuk pasien dengan skor MORSE &gt;25</a:t>
          </a:r>
          <a:endParaRPr lang="en-US" sz="1300" kern="1200"/>
        </a:p>
      </dsp:txBody>
      <dsp:txXfrm>
        <a:off x="141815" y="2814"/>
        <a:ext cx="2355353" cy="1413212"/>
      </dsp:txXfrm>
    </dsp:sp>
    <dsp:sp modelId="{A9D65668-79D0-C54A-A595-08AC22FEE8CA}">
      <dsp:nvSpPr>
        <dsp:cNvPr id="0" name=""/>
        <dsp:cNvSpPr/>
      </dsp:nvSpPr>
      <dsp:spPr>
        <a:xfrm>
          <a:off x="5392454" y="663700"/>
          <a:ext cx="511131" cy="91440"/>
        </a:xfrm>
        <a:custGeom>
          <a:avLst/>
          <a:gdLst/>
          <a:ahLst/>
          <a:cxnLst/>
          <a:rect l="0" t="0" r="0" b="0"/>
          <a:pathLst>
            <a:path>
              <a:moveTo>
                <a:pt x="0" y="45720"/>
              </a:moveTo>
              <a:lnTo>
                <a:pt x="511131"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34476" y="706711"/>
        <a:ext cx="27086" cy="5417"/>
      </dsp:txXfrm>
    </dsp:sp>
    <dsp:sp modelId="{43278F0B-626C-2F48-94DD-F42C7F53A154}">
      <dsp:nvSpPr>
        <dsp:cNvPr id="0" name=""/>
        <dsp:cNvSpPr/>
      </dsp:nvSpPr>
      <dsp:spPr>
        <a:xfrm>
          <a:off x="3038900" y="2814"/>
          <a:ext cx="2355353" cy="1413212"/>
        </a:xfrm>
        <a:prstGeom prst="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Memasang stiker tambahan risiko jatuh di depan pintu kamar pasien dengan riwayat jatuh sebelumnya</a:t>
          </a:r>
          <a:endParaRPr lang="en-US" sz="1300" kern="1200"/>
        </a:p>
      </dsp:txBody>
      <dsp:txXfrm>
        <a:off x="3038900" y="2814"/>
        <a:ext cx="2355353" cy="1413212"/>
      </dsp:txXfrm>
    </dsp:sp>
    <dsp:sp modelId="{D55BA607-173A-B74C-A147-E8B9A8D5C506}">
      <dsp:nvSpPr>
        <dsp:cNvPr id="0" name=""/>
        <dsp:cNvSpPr/>
      </dsp:nvSpPr>
      <dsp:spPr>
        <a:xfrm>
          <a:off x="1319492" y="1414226"/>
          <a:ext cx="5794170" cy="511131"/>
        </a:xfrm>
        <a:custGeom>
          <a:avLst/>
          <a:gdLst/>
          <a:ahLst/>
          <a:cxnLst/>
          <a:rect l="0" t="0" r="0" b="0"/>
          <a:pathLst>
            <a:path>
              <a:moveTo>
                <a:pt x="5794170" y="0"/>
              </a:moveTo>
              <a:lnTo>
                <a:pt x="5794170" y="272665"/>
              </a:lnTo>
              <a:lnTo>
                <a:pt x="0" y="272665"/>
              </a:lnTo>
              <a:lnTo>
                <a:pt x="0" y="511131"/>
              </a:lnTo>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71091" y="1667083"/>
        <a:ext cx="290972" cy="5417"/>
      </dsp:txXfrm>
    </dsp:sp>
    <dsp:sp modelId="{B68E323D-CFFE-F24B-B2E3-AA41C1BD5BFE}">
      <dsp:nvSpPr>
        <dsp:cNvPr id="0" name=""/>
        <dsp:cNvSpPr/>
      </dsp:nvSpPr>
      <dsp:spPr>
        <a:xfrm>
          <a:off x="5935985" y="2814"/>
          <a:ext cx="2355353" cy="1413212"/>
        </a:xfrm>
        <a:prstGeom prst="rect">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Memasang gelang kuning sebagai identifikasi pasien dengan risiko jatuh</a:t>
          </a:r>
          <a:endParaRPr lang="en-US" sz="1300" kern="1200"/>
        </a:p>
      </dsp:txBody>
      <dsp:txXfrm>
        <a:off x="5935985" y="2814"/>
        <a:ext cx="2355353" cy="1413212"/>
      </dsp:txXfrm>
    </dsp:sp>
    <dsp:sp modelId="{BCEC2266-4010-9242-90CC-FC79D6039914}">
      <dsp:nvSpPr>
        <dsp:cNvPr id="0" name=""/>
        <dsp:cNvSpPr/>
      </dsp:nvSpPr>
      <dsp:spPr>
        <a:xfrm>
          <a:off x="2495369" y="2618644"/>
          <a:ext cx="511131" cy="91440"/>
        </a:xfrm>
        <a:custGeom>
          <a:avLst/>
          <a:gdLst/>
          <a:ahLst/>
          <a:cxnLst/>
          <a:rect l="0" t="0" r="0" b="0"/>
          <a:pathLst>
            <a:path>
              <a:moveTo>
                <a:pt x="0" y="45720"/>
              </a:moveTo>
              <a:lnTo>
                <a:pt x="511131" y="45720"/>
              </a:lnTo>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37391" y="2661655"/>
        <a:ext cx="27086" cy="5417"/>
      </dsp:txXfrm>
    </dsp:sp>
    <dsp:sp modelId="{37E37BAB-2988-D143-8007-6A171C0AE582}">
      <dsp:nvSpPr>
        <dsp:cNvPr id="0" name=""/>
        <dsp:cNvSpPr/>
      </dsp:nvSpPr>
      <dsp:spPr>
        <a:xfrm>
          <a:off x="141815" y="1957757"/>
          <a:ext cx="2355353" cy="1413212"/>
        </a:xfrm>
        <a:prstGeom prst="rect">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Menempatkan pasien risiko jatuh di ruangan yang berdekatan satu sama lain agar memudahkan proses observasi rutin</a:t>
          </a:r>
          <a:endParaRPr lang="en-US" sz="1300" kern="1200"/>
        </a:p>
      </dsp:txBody>
      <dsp:txXfrm>
        <a:off x="141815" y="1957757"/>
        <a:ext cx="2355353" cy="1413212"/>
      </dsp:txXfrm>
    </dsp:sp>
    <dsp:sp modelId="{75094A98-79DA-3649-90C8-81CEA3344BF6}">
      <dsp:nvSpPr>
        <dsp:cNvPr id="0" name=""/>
        <dsp:cNvSpPr/>
      </dsp:nvSpPr>
      <dsp:spPr>
        <a:xfrm>
          <a:off x="5392454" y="2618644"/>
          <a:ext cx="511131" cy="91440"/>
        </a:xfrm>
        <a:custGeom>
          <a:avLst/>
          <a:gdLst/>
          <a:ahLst/>
          <a:cxnLst/>
          <a:rect l="0" t="0" r="0" b="0"/>
          <a:pathLst>
            <a:path>
              <a:moveTo>
                <a:pt x="0" y="45720"/>
              </a:moveTo>
              <a:lnTo>
                <a:pt x="511131" y="45720"/>
              </a:lnTo>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34476" y="2661655"/>
        <a:ext cx="27086" cy="5417"/>
      </dsp:txXfrm>
    </dsp:sp>
    <dsp:sp modelId="{EBCEEFA9-15C4-714D-89D6-38AAA099D927}">
      <dsp:nvSpPr>
        <dsp:cNvPr id="0" name=""/>
        <dsp:cNvSpPr/>
      </dsp:nvSpPr>
      <dsp:spPr>
        <a:xfrm>
          <a:off x="3038900" y="1957757"/>
          <a:ext cx="2355353" cy="1413212"/>
        </a:xfrm>
        <a:prstGeom prst="rect">
          <a:avLst/>
        </a:prstGeom>
        <a:gradFill rotWithShape="0">
          <a:gsLst>
            <a:gs pos="0">
              <a:schemeClr val="accent6">
                <a:hueOff val="0"/>
                <a:satOff val="0"/>
                <a:lumOff val="0"/>
                <a:alphaOff val="0"/>
                <a:tint val="73000"/>
                <a:shade val="100000"/>
                <a:satMod val="150000"/>
              </a:schemeClr>
            </a:gs>
            <a:gs pos="25000">
              <a:schemeClr val="accent6">
                <a:hueOff val="0"/>
                <a:satOff val="0"/>
                <a:lumOff val="0"/>
                <a:alphaOff val="0"/>
                <a:tint val="96000"/>
                <a:shade val="80000"/>
                <a:satMod val="105000"/>
              </a:schemeClr>
            </a:gs>
            <a:gs pos="38000">
              <a:schemeClr val="accent6">
                <a:hueOff val="0"/>
                <a:satOff val="0"/>
                <a:lumOff val="0"/>
                <a:alphaOff val="0"/>
                <a:tint val="96000"/>
                <a:shade val="59000"/>
                <a:satMod val="120000"/>
              </a:schemeClr>
            </a:gs>
            <a:gs pos="55000">
              <a:schemeClr val="accent6">
                <a:hueOff val="0"/>
                <a:satOff val="0"/>
                <a:lumOff val="0"/>
                <a:alphaOff val="0"/>
                <a:tint val="100000"/>
                <a:shade val="57000"/>
                <a:satMod val="120000"/>
              </a:schemeClr>
            </a:gs>
            <a:gs pos="80000">
              <a:schemeClr val="accent6">
                <a:hueOff val="0"/>
                <a:satOff val="0"/>
                <a:lumOff val="0"/>
                <a:alphaOff val="0"/>
                <a:tint val="100000"/>
                <a:shade val="56000"/>
                <a:satMod val="145000"/>
              </a:schemeClr>
            </a:gs>
            <a:gs pos="88000">
              <a:schemeClr val="accent6">
                <a:hueOff val="0"/>
                <a:satOff val="0"/>
                <a:lumOff val="0"/>
                <a:alphaOff val="0"/>
                <a:tint val="100000"/>
                <a:shade val="63000"/>
                <a:satMod val="160000"/>
              </a:schemeClr>
            </a:gs>
            <a:gs pos="100000">
              <a:schemeClr val="accent6">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Menempatkan pasien risiko jatuh di ruangan yang dekat dengan nurse station</a:t>
          </a:r>
          <a:endParaRPr lang="en-US" sz="1300" kern="1200"/>
        </a:p>
      </dsp:txBody>
      <dsp:txXfrm>
        <a:off x="3038900" y="1957757"/>
        <a:ext cx="2355353" cy="1413212"/>
      </dsp:txXfrm>
    </dsp:sp>
    <dsp:sp modelId="{E8AD3A45-5312-B54B-880A-13BCC5C7466B}">
      <dsp:nvSpPr>
        <dsp:cNvPr id="0" name=""/>
        <dsp:cNvSpPr/>
      </dsp:nvSpPr>
      <dsp:spPr>
        <a:xfrm>
          <a:off x="1319492" y="3369170"/>
          <a:ext cx="5794170" cy="511131"/>
        </a:xfrm>
        <a:custGeom>
          <a:avLst/>
          <a:gdLst/>
          <a:ahLst/>
          <a:cxnLst/>
          <a:rect l="0" t="0" r="0" b="0"/>
          <a:pathLst>
            <a:path>
              <a:moveTo>
                <a:pt x="5794170" y="0"/>
              </a:moveTo>
              <a:lnTo>
                <a:pt x="5794170" y="272665"/>
              </a:lnTo>
              <a:lnTo>
                <a:pt x="0" y="272665"/>
              </a:lnTo>
              <a:lnTo>
                <a:pt x="0" y="511131"/>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71091" y="3622027"/>
        <a:ext cx="290972" cy="5417"/>
      </dsp:txXfrm>
    </dsp:sp>
    <dsp:sp modelId="{57E64E3C-12A9-D041-A75A-D8021961B15A}">
      <dsp:nvSpPr>
        <dsp:cNvPr id="0" name=""/>
        <dsp:cNvSpPr/>
      </dsp:nvSpPr>
      <dsp:spPr>
        <a:xfrm>
          <a:off x="5935985" y="1957757"/>
          <a:ext cx="2355353" cy="1413212"/>
        </a:xfrm>
        <a:prstGeom prst="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Melibatkan keluarga sebagai </a:t>
          </a:r>
          <a:r>
            <a:rPr lang="en-US" sz="1300" i="1" kern="1200" smtClean="0"/>
            <a:t>caregivers</a:t>
          </a:r>
          <a:r>
            <a:rPr lang="en-US" sz="1300" kern="1200" smtClean="0"/>
            <a:t> dan menyarankan keluarga untuk selalu menemani 24 jam penuh setiap hari</a:t>
          </a:r>
          <a:endParaRPr lang="en-US" sz="1300" kern="1200"/>
        </a:p>
      </dsp:txBody>
      <dsp:txXfrm>
        <a:off x="5935985" y="1957757"/>
        <a:ext cx="2355353" cy="1413212"/>
      </dsp:txXfrm>
    </dsp:sp>
    <dsp:sp modelId="{C4797EDE-98D0-F74E-8275-FFF53551E306}">
      <dsp:nvSpPr>
        <dsp:cNvPr id="0" name=""/>
        <dsp:cNvSpPr/>
      </dsp:nvSpPr>
      <dsp:spPr>
        <a:xfrm>
          <a:off x="2495369" y="4573587"/>
          <a:ext cx="511131" cy="91440"/>
        </a:xfrm>
        <a:custGeom>
          <a:avLst/>
          <a:gdLst/>
          <a:ahLst/>
          <a:cxnLst/>
          <a:rect l="0" t="0" r="0" b="0"/>
          <a:pathLst>
            <a:path>
              <a:moveTo>
                <a:pt x="0" y="45720"/>
              </a:moveTo>
              <a:lnTo>
                <a:pt x="511131"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37391" y="4616599"/>
        <a:ext cx="27086" cy="5417"/>
      </dsp:txXfrm>
    </dsp:sp>
    <dsp:sp modelId="{0CB9DB6F-6B14-0149-812F-4BD911D95D07}">
      <dsp:nvSpPr>
        <dsp:cNvPr id="0" name=""/>
        <dsp:cNvSpPr/>
      </dsp:nvSpPr>
      <dsp:spPr>
        <a:xfrm>
          <a:off x="141815" y="3912701"/>
          <a:ext cx="2355353" cy="1413212"/>
        </a:xfrm>
        <a:prstGeom prst="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Menggunakan metode “</a:t>
          </a:r>
          <a:r>
            <a:rPr lang="en-US" sz="1300" i="1" kern="1200" smtClean="0"/>
            <a:t>one-on-one sitters</a:t>
          </a:r>
          <a:r>
            <a:rPr lang="en-US" sz="1300" kern="1200" smtClean="0"/>
            <a:t>” jika diperlukan</a:t>
          </a:r>
          <a:endParaRPr lang="en-US" sz="1300" kern="1200"/>
        </a:p>
      </dsp:txBody>
      <dsp:txXfrm>
        <a:off x="141815" y="3912701"/>
        <a:ext cx="2355353" cy="1413212"/>
      </dsp:txXfrm>
    </dsp:sp>
    <dsp:sp modelId="{F0E19115-4EFF-0043-9184-4956246FF082}">
      <dsp:nvSpPr>
        <dsp:cNvPr id="0" name=""/>
        <dsp:cNvSpPr/>
      </dsp:nvSpPr>
      <dsp:spPr>
        <a:xfrm>
          <a:off x="5392454" y="4573587"/>
          <a:ext cx="511131" cy="91440"/>
        </a:xfrm>
        <a:custGeom>
          <a:avLst/>
          <a:gdLst/>
          <a:ahLst/>
          <a:cxnLst/>
          <a:rect l="0" t="0" r="0" b="0"/>
          <a:pathLst>
            <a:path>
              <a:moveTo>
                <a:pt x="0" y="45720"/>
              </a:moveTo>
              <a:lnTo>
                <a:pt x="511131" y="45720"/>
              </a:lnTo>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34476" y="4616599"/>
        <a:ext cx="27086" cy="5417"/>
      </dsp:txXfrm>
    </dsp:sp>
    <dsp:sp modelId="{1BEFB769-DD4E-8841-8FF3-C9705D267E4F}">
      <dsp:nvSpPr>
        <dsp:cNvPr id="0" name=""/>
        <dsp:cNvSpPr/>
      </dsp:nvSpPr>
      <dsp:spPr>
        <a:xfrm>
          <a:off x="3038900" y="3912701"/>
          <a:ext cx="2355353" cy="1413212"/>
        </a:xfrm>
        <a:prstGeom prst="rect">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Perawat berkeliling setiap jam, menawarkan bantuan ke kamar mandi sesuai yang dijadwalkan dan membantu memenuhi kebutuhan hidrasi</a:t>
          </a:r>
          <a:endParaRPr lang="en-US" sz="1300" kern="1200"/>
        </a:p>
      </dsp:txBody>
      <dsp:txXfrm>
        <a:off x="3038900" y="3912701"/>
        <a:ext cx="2355353" cy="1413212"/>
      </dsp:txXfrm>
    </dsp:sp>
    <dsp:sp modelId="{EDCC4FE8-A978-C442-B25C-96F7E62C8340}">
      <dsp:nvSpPr>
        <dsp:cNvPr id="0" name=""/>
        <dsp:cNvSpPr/>
      </dsp:nvSpPr>
      <dsp:spPr>
        <a:xfrm>
          <a:off x="5935985" y="3912701"/>
          <a:ext cx="2355353" cy="1413212"/>
        </a:xfrm>
        <a:prstGeom prst="rect">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kern="1200" smtClean="0"/>
            <a:t>Memastikan penerangan kamar dan kamar mandi sudah adekuat</a:t>
          </a:r>
          <a:endParaRPr lang="en-US" sz="1300" kern="1200"/>
        </a:p>
      </dsp:txBody>
      <dsp:txXfrm>
        <a:off x="5935985" y="3912701"/>
        <a:ext cx="2355353" cy="14132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85120-3C3B-3B4B-AE89-5728FFDC9BF8}">
      <dsp:nvSpPr>
        <dsp:cNvPr id="0" name=""/>
        <dsp:cNvSpPr/>
      </dsp:nvSpPr>
      <dsp:spPr>
        <a:xfrm>
          <a:off x="7544" y="575396"/>
          <a:ext cx="2254921" cy="1352952"/>
        </a:xfrm>
        <a:prstGeom prst="roundRect">
          <a:avLst>
            <a:gd name="adj" fmla="val 1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Melakukan pengkajian risiko jatuh</a:t>
          </a:r>
          <a:endParaRPr lang="en-US" sz="1600" kern="1200"/>
        </a:p>
      </dsp:txBody>
      <dsp:txXfrm>
        <a:off x="47171" y="615023"/>
        <a:ext cx="2175667" cy="1273698"/>
      </dsp:txXfrm>
    </dsp:sp>
    <dsp:sp modelId="{5B8A6262-9918-C64E-BC55-18539A19AB74}">
      <dsp:nvSpPr>
        <dsp:cNvPr id="0" name=""/>
        <dsp:cNvSpPr/>
      </dsp:nvSpPr>
      <dsp:spPr>
        <a:xfrm>
          <a:off x="2460899" y="972262"/>
          <a:ext cx="478043" cy="559220"/>
        </a:xfrm>
        <a:prstGeom prst="rightArrow">
          <a:avLst>
            <a:gd name="adj1" fmla="val 60000"/>
            <a:gd name="adj2" fmla="val 5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460899" y="1084106"/>
        <a:ext cx="334630" cy="335532"/>
      </dsp:txXfrm>
    </dsp:sp>
    <dsp:sp modelId="{B86A35B5-C7CA-4F4A-8366-7647FD34865A}">
      <dsp:nvSpPr>
        <dsp:cNvPr id="0" name=""/>
        <dsp:cNvSpPr/>
      </dsp:nvSpPr>
      <dsp:spPr>
        <a:xfrm>
          <a:off x="3164434" y="575396"/>
          <a:ext cx="2254921" cy="1352952"/>
        </a:xfrm>
        <a:prstGeom prst="roundRect">
          <a:avLst>
            <a:gd name="adj" fmla="val 10000"/>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Memberikan penanda bagi pasien dengan risiko jatuh</a:t>
          </a:r>
          <a:endParaRPr lang="en-US" sz="1600" kern="1200"/>
        </a:p>
      </dsp:txBody>
      <dsp:txXfrm>
        <a:off x="3204061" y="615023"/>
        <a:ext cx="2175667" cy="1273698"/>
      </dsp:txXfrm>
    </dsp:sp>
    <dsp:sp modelId="{89C75033-8EE3-D246-81C0-F2F4CC1FC1A3}">
      <dsp:nvSpPr>
        <dsp:cNvPr id="0" name=""/>
        <dsp:cNvSpPr/>
      </dsp:nvSpPr>
      <dsp:spPr>
        <a:xfrm>
          <a:off x="5617789" y="972262"/>
          <a:ext cx="478043" cy="559220"/>
        </a:xfrm>
        <a:prstGeom prst="rightArrow">
          <a:avLst>
            <a:gd name="adj1" fmla="val 60000"/>
            <a:gd name="adj2" fmla="val 50000"/>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5617789" y="1084106"/>
        <a:ext cx="334630" cy="335532"/>
      </dsp:txXfrm>
    </dsp:sp>
    <dsp:sp modelId="{BEF0B7CC-C00A-E549-8A8C-283F5657A211}">
      <dsp:nvSpPr>
        <dsp:cNvPr id="0" name=""/>
        <dsp:cNvSpPr/>
      </dsp:nvSpPr>
      <dsp:spPr>
        <a:xfrm>
          <a:off x="6321324" y="575396"/>
          <a:ext cx="2254921" cy="1352952"/>
        </a:xfrm>
        <a:prstGeom prst="roundRect">
          <a:avLst>
            <a:gd name="adj" fmla="val 10000"/>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glow rad="50800">
            <a:schemeClr val="accent4">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4">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Memberikan edukasi kepada pasien dan keluarga terkait risiko jatuh</a:t>
          </a:r>
          <a:endParaRPr lang="en-US" sz="1600" kern="1200"/>
        </a:p>
      </dsp:txBody>
      <dsp:txXfrm>
        <a:off x="6360951" y="615023"/>
        <a:ext cx="2175667" cy="1273698"/>
      </dsp:txXfrm>
    </dsp:sp>
    <dsp:sp modelId="{6C3C23CB-D1CC-E847-81A2-041DA689ED07}">
      <dsp:nvSpPr>
        <dsp:cNvPr id="0" name=""/>
        <dsp:cNvSpPr/>
      </dsp:nvSpPr>
      <dsp:spPr>
        <a:xfrm rot="5400000">
          <a:off x="7209764" y="2086194"/>
          <a:ext cx="478043" cy="559220"/>
        </a:xfrm>
        <a:prstGeom prst="rightArrow">
          <a:avLst>
            <a:gd name="adj1" fmla="val 60000"/>
            <a:gd name="adj2" fmla="val 50000"/>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glow rad="50800">
            <a:schemeClr val="accent4">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4">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5400000">
        <a:off x="7281020" y="2126783"/>
        <a:ext cx="335532" cy="334630"/>
      </dsp:txXfrm>
    </dsp:sp>
    <dsp:sp modelId="{0590AC54-9AD7-4D47-8129-B5C89BA61838}">
      <dsp:nvSpPr>
        <dsp:cNvPr id="0" name=""/>
        <dsp:cNvSpPr/>
      </dsp:nvSpPr>
      <dsp:spPr>
        <a:xfrm>
          <a:off x="6321324" y="2830318"/>
          <a:ext cx="2254921" cy="1352952"/>
        </a:xfrm>
        <a:prstGeom prst="roundRect">
          <a:avLst>
            <a:gd name="adj" fmla="val 10000"/>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glow rad="50800">
            <a:schemeClr val="accent5">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5">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Pemantauan keliling </a:t>
          </a:r>
          <a:endParaRPr lang="en-US" sz="1600" kern="1200"/>
        </a:p>
      </dsp:txBody>
      <dsp:txXfrm>
        <a:off x="6360951" y="2869945"/>
        <a:ext cx="2175667" cy="1273698"/>
      </dsp:txXfrm>
    </dsp:sp>
    <dsp:sp modelId="{AC0D280D-8C37-D24E-9F9F-CD7AAA7EC222}">
      <dsp:nvSpPr>
        <dsp:cNvPr id="0" name=""/>
        <dsp:cNvSpPr/>
      </dsp:nvSpPr>
      <dsp:spPr>
        <a:xfrm rot="10800000">
          <a:off x="5644848" y="3227184"/>
          <a:ext cx="478043" cy="559220"/>
        </a:xfrm>
        <a:prstGeom prst="rightArrow">
          <a:avLst>
            <a:gd name="adj1" fmla="val 60000"/>
            <a:gd name="adj2" fmla="val 50000"/>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glow rad="50800">
            <a:schemeClr val="accent5">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5">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5788261" y="3339028"/>
        <a:ext cx="334630" cy="335532"/>
      </dsp:txXfrm>
    </dsp:sp>
    <dsp:sp modelId="{AC723203-B814-8547-9B0D-450B123C80AF}">
      <dsp:nvSpPr>
        <dsp:cNvPr id="0" name=""/>
        <dsp:cNvSpPr/>
      </dsp:nvSpPr>
      <dsp:spPr>
        <a:xfrm>
          <a:off x="3164434" y="2830318"/>
          <a:ext cx="2254921" cy="1352952"/>
        </a:xfrm>
        <a:prstGeom prst="roundRect">
          <a:avLst>
            <a:gd name="adj" fmla="val 10000"/>
          </a:avLst>
        </a:prstGeom>
        <a:gradFill rotWithShape="0">
          <a:gsLst>
            <a:gs pos="0">
              <a:schemeClr val="accent6">
                <a:hueOff val="0"/>
                <a:satOff val="0"/>
                <a:lumOff val="0"/>
                <a:alphaOff val="0"/>
                <a:tint val="73000"/>
                <a:shade val="100000"/>
                <a:satMod val="150000"/>
              </a:schemeClr>
            </a:gs>
            <a:gs pos="25000">
              <a:schemeClr val="accent6">
                <a:hueOff val="0"/>
                <a:satOff val="0"/>
                <a:lumOff val="0"/>
                <a:alphaOff val="0"/>
                <a:tint val="96000"/>
                <a:shade val="80000"/>
                <a:satMod val="105000"/>
              </a:schemeClr>
            </a:gs>
            <a:gs pos="38000">
              <a:schemeClr val="accent6">
                <a:hueOff val="0"/>
                <a:satOff val="0"/>
                <a:lumOff val="0"/>
                <a:alphaOff val="0"/>
                <a:tint val="96000"/>
                <a:shade val="59000"/>
                <a:satMod val="120000"/>
              </a:schemeClr>
            </a:gs>
            <a:gs pos="55000">
              <a:schemeClr val="accent6">
                <a:hueOff val="0"/>
                <a:satOff val="0"/>
                <a:lumOff val="0"/>
                <a:alphaOff val="0"/>
                <a:tint val="100000"/>
                <a:shade val="57000"/>
                <a:satMod val="120000"/>
              </a:schemeClr>
            </a:gs>
            <a:gs pos="80000">
              <a:schemeClr val="accent6">
                <a:hueOff val="0"/>
                <a:satOff val="0"/>
                <a:lumOff val="0"/>
                <a:alphaOff val="0"/>
                <a:tint val="100000"/>
                <a:shade val="56000"/>
                <a:satMod val="145000"/>
              </a:schemeClr>
            </a:gs>
            <a:gs pos="88000">
              <a:schemeClr val="accent6">
                <a:hueOff val="0"/>
                <a:satOff val="0"/>
                <a:lumOff val="0"/>
                <a:alphaOff val="0"/>
                <a:tint val="100000"/>
                <a:shade val="63000"/>
                <a:satMod val="160000"/>
              </a:schemeClr>
            </a:gs>
            <a:gs pos="100000">
              <a:schemeClr val="accent6">
                <a:hueOff val="0"/>
                <a:satOff val="0"/>
                <a:lumOff val="0"/>
                <a:alphaOff val="0"/>
                <a:tint val="99000"/>
                <a:shade val="100000"/>
                <a:satMod val="155000"/>
              </a:schemeClr>
            </a:gs>
          </a:gsLst>
          <a:lin ang="5400000" scaled="0"/>
        </a:gradFill>
        <a:ln>
          <a:noFill/>
        </a:ln>
        <a:effectLst>
          <a:glow rad="50800">
            <a:schemeClr val="accent6">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6">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Memasang alarm di </a:t>
          </a:r>
          <a:r>
            <a:rPr lang="en-US" sz="1600" i="1" kern="1200" smtClean="0"/>
            <a:t>bed-exit</a:t>
          </a:r>
          <a:endParaRPr lang="en-US" sz="1600" kern="1200"/>
        </a:p>
      </dsp:txBody>
      <dsp:txXfrm>
        <a:off x="3204061" y="2869945"/>
        <a:ext cx="2175667" cy="1273698"/>
      </dsp:txXfrm>
    </dsp:sp>
    <dsp:sp modelId="{473996BB-82F7-A847-ADF3-F3A9B9E0DED9}">
      <dsp:nvSpPr>
        <dsp:cNvPr id="0" name=""/>
        <dsp:cNvSpPr/>
      </dsp:nvSpPr>
      <dsp:spPr>
        <a:xfrm rot="10800000">
          <a:off x="2487958" y="3227184"/>
          <a:ext cx="478043" cy="559220"/>
        </a:xfrm>
        <a:prstGeom prst="rightArrow">
          <a:avLst>
            <a:gd name="adj1" fmla="val 60000"/>
            <a:gd name="adj2" fmla="val 50000"/>
          </a:avLst>
        </a:prstGeom>
        <a:gradFill rotWithShape="0">
          <a:gsLst>
            <a:gs pos="0">
              <a:schemeClr val="accent6">
                <a:hueOff val="0"/>
                <a:satOff val="0"/>
                <a:lumOff val="0"/>
                <a:alphaOff val="0"/>
                <a:tint val="73000"/>
                <a:shade val="100000"/>
                <a:satMod val="150000"/>
              </a:schemeClr>
            </a:gs>
            <a:gs pos="25000">
              <a:schemeClr val="accent6">
                <a:hueOff val="0"/>
                <a:satOff val="0"/>
                <a:lumOff val="0"/>
                <a:alphaOff val="0"/>
                <a:tint val="96000"/>
                <a:shade val="80000"/>
                <a:satMod val="105000"/>
              </a:schemeClr>
            </a:gs>
            <a:gs pos="38000">
              <a:schemeClr val="accent6">
                <a:hueOff val="0"/>
                <a:satOff val="0"/>
                <a:lumOff val="0"/>
                <a:alphaOff val="0"/>
                <a:tint val="96000"/>
                <a:shade val="59000"/>
                <a:satMod val="120000"/>
              </a:schemeClr>
            </a:gs>
            <a:gs pos="55000">
              <a:schemeClr val="accent6">
                <a:hueOff val="0"/>
                <a:satOff val="0"/>
                <a:lumOff val="0"/>
                <a:alphaOff val="0"/>
                <a:tint val="100000"/>
                <a:shade val="57000"/>
                <a:satMod val="120000"/>
              </a:schemeClr>
            </a:gs>
            <a:gs pos="80000">
              <a:schemeClr val="accent6">
                <a:hueOff val="0"/>
                <a:satOff val="0"/>
                <a:lumOff val="0"/>
                <a:alphaOff val="0"/>
                <a:tint val="100000"/>
                <a:shade val="56000"/>
                <a:satMod val="145000"/>
              </a:schemeClr>
            </a:gs>
            <a:gs pos="88000">
              <a:schemeClr val="accent6">
                <a:hueOff val="0"/>
                <a:satOff val="0"/>
                <a:lumOff val="0"/>
                <a:alphaOff val="0"/>
                <a:tint val="100000"/>
                <a:shade val="63000"/>
                <a:satMod val="160000"/>
              </a:schemeClr>
            </a:gs>
            <a:gs pos="100000">
              <a:schemeClr val="accent6">
                <a:hueOff val="0"/>
                <a:satOff val="0"/>
                <a:lumOff val="0"/>
                <a:alphaOff val="0"/>
                <a:tint val="99000"/>
                <a:shade val="100000"/>
                <a:satMod val="155000"/>
              </a:schemeClr>
            </a:gs>
          </a:gsLst>
          <a:lin ang="5400000" scaled="0"/>
        </a:gradFill>
        <a:ln>
          <a:noFill/>
        </a:ln>
        <a:effectLst>
          <a:glow rad="50800">
            <a:schemeClr val="accent6">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6">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631371" y="3339028"/>
        <a:ext cx="334630" cy="335532"/>
      </dsp:txXfrm>
    </dsp:sp>
    <dsp:sp modelId="{D27CB6E0-B10B-1E43-BF19-F08837C0C1C2}">
      <dsp:nvSpPr>
        <dsp:cNvPr id="0" name=""/>
        <dsp:cNvSpPr/>
      </dsp:nvSpPr>
      <dsp:spPr>
        <a:xfrm>
          <a:off x="7544" y="2830318"/>
          <a:ext cx="2254921" cy="1352952"/>
        </a:xfrm>
        <a:prstGeom prst="roundRect">
          <a:avLst>
            <a:gd name="adj" fmla="val 1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err="1" smtClean="0"/>
            <a:t>Melakukan</a:t>
          </a:r>
          <a:r>
            <a:rPr lang="en-US" sz="1600" kern="1200" dirty="0" smtClean="0"/>
            <a:t> </a:t>
          </a:r>
          <a:r>
            <a:rPr lang="en-US" sz="1600" kern="1200" dirty="0" err="1" smtClean="0"/>
            <a:t>evaluasi</a:t>
          </a:r>
          <a:r>
            <a:rPr lang="en-US" sz="1600" kern="1200" dirty="0" smtClean="0"/>
            <a:t> </a:t>
          </a:r>
          <a:r>
            <a:rPr lang="en-US" sz="1600" i="1" kern="1200" dirty="0" smtClean="0"/>
            <a:t>post-fall</a:t>
          </a:r>
          <a:endParaRPr lang="en-US" sz="1600" kern="1200" dirty="0"/>
        </a:p>
      </dsp:txBody>
      <dsp:txXfrm>
        <a:off x="47171" y="2869945"/>
        <a:ext cx="2175667" cy="12736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C3F828-068A-3148-8279-E78E11752B68}">
      <dsp:nvSpPr>
        <dsp:cNvPr id="0" name=""/>
        <dsp:cNvSpPr/>
      </dsp:nvSpPr>
      <dsp:spPr>
        <a:xfrm>
          <a:off x="5809367" y="3722060"/>
          <a:ext cx="345552" cy="1059695"/>
        </a:xfrm>
        <a:custGeom>
          <a:avLst/>
          <a:gdLst/>
          <a:ahLst/>
          <a:cxnLst/>
          <a:rect l="0" t="0" r="0" b="0"/>
          <a:pathLst>
            <a:path>
              <a:moveTo>
                <a:pt x="0" y="0"/>
              </a:moveTo>
              <a:lnTo>
                <a:pt x="0" y="1059695"/>
              </a:lnTo>
              <a:lnTo>
                <a:pt x="345552" y="105969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0705D7-18D6-174F-8F45-07277397334C}">
      <dsp:nvSpPr>
        <dsp:cNvPr id="0" name=""/>
        <dsp:cNvSpPr/>
      </dsp:nvSpPr>
      <dsp:spPr>
        <a:xfrm>
          <a:off x="3943382" y="2086444"/>
          <a:ext cx="2787459" cy="483773"/>
        </a:xfrm>
        <a:custGeom>
          <a:avLst/>
          <a:gdLst/>
          <a:ahLst/>
          <a:cxnLst/>
          <a:rect l="0" t="0" r="0" b="0"/>
          <a:pathLst>
            <a:path>
              <a:moveTo>
                <a:pt x="0" y="0"/>
              </a:moveTo>
              <a:lnTo>
                <a:pt x="0" y="241886"/>
              </a:lnTo>
              <a:lnTo>
                <a:pt x="2787459" y="241886"/>
              </a:lnTo>
              <a:lnTo>
                <a:pt x="2787459" y="4837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F3EA01-C047-1146-BBEC-266666B73141}">
      <dsp:nvSpPr>
        <dsp:cNvPr id="0" name=""/>
        <dsp:cNvSpPr/>
      </dsp:nvSpPr>
      <dsp:spPr>
        <a:xfrm>
          <a:off x="3021908" y="3722060"/>
          <a:ext cx="345552" cy="1059695"/>
        </a:xfrm>
        <a:custGeom>
          <a:avLst/>
          <a:gdLst/>
          <a:ahLst/>
          <a:cxnLst/>
          <a:rect l="0" t="0" r="0" b="0"/>
          <a:pathLst>
            <a:path>
              <a:moveTo>
                <a:pt x="0" y="0"/>
              </a:moveTo>
              <a:lnTo>
                <a:pt x="0" y="1059695"/>
              </a:lnTo>
              <a:lnTo>
                <a:pt x="345552" y="105969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082146-88A3-B149-B76B-571253615695}">
      <dsp:nvSpPr>
        <dsp:cNvPr id="0" name=""/>
        <dsp:cNvSpPr/>
      </dsp:nvSpPr>
      <dsp:spPr>
        <a:xfrm>
          <a:off x="3897662" y="2086444"/>
          <a:ext cx="91440" cy="483773"/>
        </a:xfrm>
        <a:custGeom>
          <a:avLst/>
          <a:gdLst/>
          <a:ahLst/>
          <a:cxnLst/>
          <a:rect l="0" t="0" r="0" b="0"/>
          <a:pathLst>
            <a:path>
              <a:moveTo>
                <a:pt x="45720" y="0"/>
              </a:moveTo>
              <a:lnTo>
                <a:pt x="45720" y="4837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A6481-B403-D045-BC0F-DC0A457DB3FF}">
      <dsp:nvSpPr>
        <dsp:cNvPr id="0" name=""/>
        <dsp:cNvSpPr/>
      </dsp:nvSpPr>
      <dsp:spPr>
        <a:xfrm>
          <a:off x="234449" y="3722060"/>
          <a:ext cx="345552" cy="1059695"/>
        </a:xfrm>
        <a:custGeom>
          <a:avLst/>
          <a:gdLst/>
          <a:ahLst/>
          <a:cxnLst/>
          <a:rect l="0" t="0" r="0" b="0"/>
          <a:pathLst>
            <a:path>
              <a:moveTo>
                <a:pt x="0" y="0"/>
              </a:moveTo>
              <a:lnTo>
                <a:pt x="0" y="1059695"/>
              </a:lnTo>
              <a:lnTo>
                <a:pt x="345552" y="105969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689689-B3E5-4346-B565-4136B2D72701}">
      <dsp:nvSpPr>
        <dsp:cNvPr id="0" name=""/>
        <dsp:cNvSpPr/>
      </dsp:nvSpPr>
      <dsp:spPr>
        <a:xfrm>
          <a:off x="1155923" y="2086444"/>
          <a:ext cx="2787459" cy="483773"/>
        </a:xfrm>
        <a:custGeom>
          <a:avLst/>
          <a:gdLst/>
          <a:ahLst/>
          <a:cxnLst/>
          <a:rect l="0" t="0" r="0" b="0"/>
          <a:pathLst>
            <a:path>
              <a:moveTo>
                <a:pt x="2787459" y="0"/>
              </a:moveTo>
              <a:lnTo>
                <a:pt x="2787459" y="241886"/>
              </a:lnTo>
              <a:lnTo>
                <a:pt x="0" y="241886"/>
              </a:lnTo>
              <a:lnTo>
                <a:pt x="0" y="4837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9D5028-C9F1-854B-A4FC-44547C29FDC9}">
      <dsp:nvSpPr>
        <dsp:cNvPr id="0" name=""/>
        <dsp:cNvSpPr/>
      </dsp:nvSpPr>
      <dsp:spPr>
        <a:xfrm>
          <a:off x="2791539" y="934601"/>
          <a:ext cx="2303685" cy="1151842"/>
        </a:xfrm>
        <a:prstGeom prst="rect">
          <a:avLst/>
        </a:prstGeom>
        <a:gradFill rotWithShape="0">
          <a:gsLst>
            <a:gs pos="0">
              <a:schemeClr val="accent1">
                <a:hueOff val="0"/>
                <a:satOff val="0"/>
                <a:lumOff val="0"/>
                <a:alphaOff val="0"/>
                <a:tint val="73000"/>
                <a:shade val="100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tint val="100000"/>
                <a:shade val="57000"/>
                <a:satMod val="120000"/>
              </a:schemeClr>
            </a:gs>
            <a:gs pos="80000">
              <a:schemeClr val="accent1">
                <a:hueOff val="0"/>
                <a:satOff val="0"/>
                <a:lumOff val="0"/>
                <a:alphaOff val="0"/>
                <a:tint val="100000"/>
                <a:shade val="56000"/>
                <a:satMod val="145000"/>
              </a:schemeClr>
            </a:gs>
            <a:gs pos="88000">
              <a:schemeClr val="accent1">
                <a:hueOff val="0"/>
                <a:satOff val="0"/>
                <a:lumOff val="0"/>
                <a:alphaOff val="0"/>
                <a:tint val="100000"/>
                <a:shade val="63000"/>
                <a:satMod val="160000"/>
              </a:schemeClr>
            </a:gs>
            <a:gs pos="100000">
              <a:schemeClr val="accent1">
                <a:hueOff val="0"/>
                <a:satOff val="0"/>
                <a:lumOff val="0"/>
                <a:alphaOff val="0"/>
                <a:tint val="99000"/>
                <a:shade val="100000"/>
                <a:satMod val="155000"/>
              </a:schemeClr>
            </a:gs>
          </a:gsLst>
          <a:lin ang="5400000" scaled="0"/>
        </a:gradFill>
        <a:ln>
          <a:noFill/>
        </a:ln>
        <a:effectLst>
          <a:glow rad="50800">
            <a:schemeClr val="accent1">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1">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RS PKU </a:t>
          </a:r>
          <a:r>
            <a:rPr lang="en-US" sz="1700" kern="1200" dirty="0" err="1" smtClean="0"/>
            <a:t>Gamping</a:t>
          </a:r>
          <a:r>
            <a:rPr lang="en-US" sz="1700" kern="1200" dirty="0" smtClean="0"/>
            <a:t> </a:t>
          </a:r>
          <a:r>
            <a:rPr lang="en-US" sz="1700" kern="1200" dirty="0" err="1" smtClean="0"/>
            <a:t>Menggunakan</a:t>
          </a:r>
          <a:r>
            <a:rPr lang="en-US" sz="1700" kern="1200" dirty="0" smtClean="0"/>
            <a:t> </a:t>
          </a:r>
          <a:r>
            <a:rPr lang="en-US" sz="1700" kern="1200" dirty="0" err="1" smtClean="0"/>
            <a:t>tiga</a:t>
          </a:r>
          <a:r>
            <a:rPr lang="en-US" sz="1700" kern="1200" dirty="0" smtClean="0"/>
            <a:t> </a:t>
          </a:r>
          <a:r>
            <a:rPr lang="en-US" sz="1700" kern="1200" dirty="0" err="1" smtClean="0"/>
            <a:t>jenis</a:t>
          </a:r>
          <a:r>
            <a:rPr lang="en-US" sz="1700" kern="1200" dirty="0" smtClean="0"/>
            <a:t> </a:t>
          </a:r>
          <a:r>
            <a:rPr lang="en-US" sz="1700" kern="1200" dirty="0" err="1" smtClean="0"/>
            <a:t>pengkajian</a:t>
          </a:r>
          <a:r>
            <a:rPr lang="en-US" sz="1700" kern="1200" dirty="0" smtClean="0"/>
            <a:t> </a:t>
          </a:r>
          <a:r>
            <a:rPr lang="en-US" sz="1700" kern="1200" dirty="0" err="1" smtClean="0"/>
            <a:t>risiko</a:t>
          </a:r>
          <a:r>
            <a:rPr lang="en-US" sz="1700" kern="1200" dirty="0" smtClean="0"/>
            <a:t> </a:t>
          </a:r>
          <a:r>
            <a:rPr lang="en-US" sz="1700" kern="1200" dirty="0" err="1" smtClean="0"/>
            <a:t>jatuh</a:t>
          </a:r>
          <a:endParaRPr lang="en-US" sz="1700" kern="1200" dirty="0"/>
        </a:p>
      </dsp:txBody>
      <dsp:txXfrm>
        <a:off x="2791539" y="934601"/>
        <a:ext cx="2303685" cy="1151842"/>
      </dsp:txXfrm>
    </dsp:sp>
    <dsp:sp modelId="{579293AB-12DD-844B-875B-5F796D8AC0BD}">
      <dsp:nvSpPr>
        <dsp:cNvPr id="0" name=""/>
        <dsp:cNvSpPr/>
      </dsp:nvSpPr>
      <dsp:spPr>
        <a:xfrm>
          <a:off x="4080" y="2570218"/>
          <a:ext cx="2303685" cy="1151842"/>
        </a:xfrm>
        <a:prstGeom prst="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i="1" kern="1200" dirty="0" smtClean="0"/>
            <a:t>Sydney Scoring</a:t>
          </a:r>
          <a:r>
            <a:rPr lang="en-US" sz="1700" kern="1200" dirty="0" smtClean="0"/>
            <a:t> </a:t>
          </a:r>
          <a:r>
            <a:rPr lang="en-US" sz="1700" kern="1200" dirty="0" err="1" smtClean="0"/>
            <a:t>untuk</a:t>
          </a:r>
          <a:r>
            <a:rPr lang="en-US" sz="1700" kern="1200" dirty="0" smtClean="0"/>
            <a:t> </a:t>
          </a:r>
          <a:r>
            <a:rPr lang="en-US" sz="1700" kern="1200" dirty="0" err="1" smtClean="0"/>
            <a:t>pasien</a:t>
          </a:r>
          <a:r>
            <a:rPr lang="en-US" sz="1700" kern="1200" dirty="0" smtClean="0"/>
            <a:t> </a:t>
          </a:r>
          <a:r>
            <a:rPr lang="en-US" sz="1700" kern="1200" dirty="0" err="1" smtClean="0"/>
            <a:t>lansia</a:t>
          </a:r>
          <a:r>
            <a:rPr lang="en-US" sz="1700" kern="1200" dirty="0" smtClean="0"/>
            <a:t>,</a:t>
          </a:r>
          <a:endParaRPr lang="en-US" sz="1700" kern="1200" dirty="0"/>
        </a:p>
      </dsp:txBody>
      <dsp:txXfrm>
        <a:off x="4080" y="2570218"/>
        <a:ext cx="2303685" cy="1151842"/>
      </dsp:txXfrm>
    </dsp:sp>
    <dsp:sp modelId="{F66C5D1B-213A-E041-BD78-FED8BCC71AF7}">
      <dsp:nvSpPr>
        <dsp:cNvPr id="0" name=""/>
        <dsp:cNvSpPr/>
      </dsp:nvSpPr>
      <dsp:spPr>
        <a:xfrm>
          <a:off x="580001" y="4205834"/>
          <a:ext cx="2303685" cy="1151842"/>
        </a:xfrm>
        <a:prstGeom prst="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err="1" smtClean="0"/>
            <a:t>Pelaksanaannya</a:t>
          </a:r>
          <a:r>
            <a:rPr lang="en-US" sz="1700" kern="1200" dirty="0" smtClean="0"/>
            <a:t>???</a:t>
          </a:r>
          <a:endParaRPr lang="en-US" sz="1700" kern="1200" dirty="0"/>
        </a:p>
      </dsp:txBody>
      <dsp:txXfrm>
        <a:off x="580001" y="4205834"/>
        <a:ext cx="2303685" cy="1151842"/>
      </dsp:txXfrm>
    </dsp:sp>
    <dsp:sp modelId="{5F86981E-F5CE-1749-9018-5BC8D4BC5813}">
      <dsp:nvSpPr>
        <dsp:cNvPr id="0" name=""/>
        <dsp:cNvSpPr/>
      </dsp:nvSpPr>
      <dsp:spPr>
        <a:xfrm>
          <a:off x="2791539" y="2570218"/>
          <a:ext cx="2303685" cy="1151842"/>
        </a:xfrm>
        <a:prstGeom prst="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i="1" kern="1200" dirty="0" smtClean="0"/>
            <a:t>Morse Fall Score</a:t>
          </a:r>
          <a:r>
            <a:rPr lang="en-US" sz="1700" kern="1200" dirty="0" smtClean="0"/>
            <a:t> </a:t>
          </a:r>
          <a:r>
            <a:rPr lang="en-US" sz="1700" kern="1200" dirty="0" err="1" smtClean="0"/>
            <a:t>untuk</a:t>
          </a:r>
          <a:r>
            <a:rPr lang="en-US" sz="1700" kern="1200" dirty="0" smtClean="0"/>
            <a:t> </a:t>
          </a:r>
          <a:r>
            <a:rPr lang="en-US" sz="1700" kern="1200" dirty="0" err="1" smtClean="0"/>
            <a:t>pasien</a:t>
          </a:r>
          <a:r>
            <a:rPr lang="en-US" sz="1700" kern="1200" dirty="0" smtClean="0"/>
            <a:t> </a:t>
          </a:r>
          <a:r>
            <a:rPr lang="en-US" sz="1700" kern="1200" dirty="0" err="1" smtClean="0"/>
            <a:t>dewasa</a:t>
          </a:r>
          <a:r>
            <a:rPr lang="en-US" sz="1700" kern="1200" dirty="0" smtClean="0"/>
            <a:t>, </a:t>
          </a:r>
          <a:endParaRPr lang="en-US" sz="1700" kern="1200" dirty="0"/>
        </a:p>
      </dsp:txBody>
      <dsp:txXfrm>
        <a:off x="2791539" y="2570218"/>
        <a:ext cx="2303685" cy="1151842"/>
      </dsp:txXfrm>
    </dsp:sp>
    <dsp:sp modelId="{398B363F-2B0D-2649-8D73-BD8A3174D104}">
      <dsp:nvSpPr>
        <dsp:cNvPr id="0" name=""/>
        <dsp:cNvSpPr/>
      </dsp:nvSpPr>
      <dsp:spPr>
        <a:xfrm>
          <a:off x="3367461" y="4205834"/>
          <a:ext cx="2303685" cy="1151842"/>
        </a:xfrm>
        <a:prstGeom prst="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err="1" smtClean="0"/>
            <a:t>Pelaksanaannya</a:t>
          </a:r>
          <a:r>
            <a:rPr lang="en-US" sz="1700" kern="1200" dirty="0" smtClean="0"/>
            <a:t>????</a:t>
          </a:r>
          <a:endParaRPr lang="en-US" sz="1700" kern="1200" dirty="0"/>
        </a:p>
      </dsp:txBody>
      <dsp:txXfrm>
        <a:off x="3367461" y="4205834"/>
        <a:ext cx="2303685" cy="1151842"/>
      </dsp:txXfrm>
    </dsp:sp>
    <dsp:sp modelId="{566460B9-21BE-B949-BB56-C5271E9E2C07}">
      <dsp:nvSpPr>
        <dsp:cNvPr id="0" name=""/>
        <dsp:cNvSpPr/>
      </dsp:nvSpPr>
      <dsp:spPr>
        <a:xfrm>
          <a:off x="5578998" y="2570218"/>
          <a:ext cx="2303685" cy="1151842"/>
        </a:xfrm>
        <a:prstGeom prst="rect">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i="1" kern="1200" dirty="0" smtClean="0"/>
            <a:t>The Humpty Dumpty Scale</a:t>
          </a:r>
          <a:r>
            <a:rPr lang="en-US" sz="1700" kern="1200" dirty="0" smtClean="0"/>
            <a:t> </a:t>
          </a:r>
          <a:r>
            <a:rPr lang="en-US" sz="1700" kern="1200" dirty="0" err="1" smtClean="0"/>
            <a:t>untuk</a:t>
          </a:r>
          <a:r>
            <a:rPr lang="en-US" sz="1700" kern="1200" dirty="0" smtClean="0"/>
            <a:t> </a:t>
          </a:r>
          <a:r>
            <a:rPr lang="en-US" sz="1700" kern="1200" dirty="0" err="1" smtClean="0"/>
            <a:t>pasien</a:t>
          </a:r>
          <a:r>
            <a:rPr lang="en-US" sz="1700" kern="1200" dirty="0" smtClean="0"/>
            <a:t> </a:t>
          </a:r>
          <a:r>
            <a:rPr lang="en-US" sz="1700" kern="1200" dirty="0" err="1" smtClean="0"/>
            <a:t>anak</a:t>
          </a:r>
          <a:r>
            <a:rPr lang="en-US" sz="1700" kern="1200" dirty="0" smtClean="0"/>
            <a:t>. </a:t>
          </a:r>
          <a:endParaRPr lang="en-US" sz="1700" kern="1200" dirty="0"/>
        </a:p>
      </dsp:txBody>
      <dsp:txXfrm>
        <a:off x="5578998" y="2570218"/>
        <a:ext cx="2303685" cy="1151842"/>
      </dsp:txXfrm>
    </dsp:sp>
    <dsp:sp modelId="{368B90C5-6421-1C4C-A027-755C499502AC}">
      <dsp:nvSpPr>
        <dsp:cNvPr id="0" name=""/>
        <dsp:cNvSpPr/>
      </dsp:nvSpPr>
      <dsp:spPr>
        <a:xfrm>
          <a:off x="6154920" y="4205834"/>
          <a:ext cx="2303685" cy="1151842"/>
        </a:xfrm>
        <a:prstGeom prst="rect">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err="1" smtClean="0"/>
            <a:t>Pelaksanannya</a:t>
          </a:r>
          <a:r>
            <a:rPr lang="en-US" sz="1700" kern="1200" dirty="0" smtClean="0"/>
            <a:t>???</a:t>
          </a:r>
          <a:endParaRPr lang="en-US" sz="1700" kern="1200" dirty="0"/>
        </a:p>
      </dsp:txBody>
      <dsp:txXfrm>
        <a:off x="6154920" y="4205834"/>
        <a:ext cx="2303685" cy="115184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B0872-74ED-604E-8505-8ADF34F6CD91}" type="datetimeFigureOut">
              <a:rPr lang="en-US" smtClean="0"/>
              <a:t>3/16/17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9CDBC-27E2-DE4F-BEC7-F9E4EFCAD88C}" type="slidenum">
              <a:rPr lang="en-US" smtClean="0"/>
              <a:t>‹#›</a:t>
            </a:fld>
            <a:endParaRPr lang="en-US" dirty="0"/>
          </a:p>
        </p:txBody>
      </p:sp>
    </p:spTree>
    <p:extLst>
      <p:ext uri="{BB962C8B-B14F-4D97-AF65-F5344CB8AC3E}">
        <p14:creationId xmlns:p14="http://schemas.microsoft.com/office/powerpoint/2010/main" val="12628421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29CDBC-27E2-DE4F-BEC7-F9E4EFCAD88C}" type="slidenum">
              <a:rPr lang="en-US" smtClean="0"/>
              <a:t>6</a:t>
            </a:fld>
            <a:endParaRPr lang="en-US" dirty="0"/>
          </a:p>
        </p:txBody>
      </p:sp>
    </p:spTree>
    <p:extLst>
      <p:ext uri="{BB962C8B-B14F-4D97-AF65-F5344CB8AC3E}">
        <p14:creationId xmlns:p14="http://schemas.microsoft.com/office/powerpoint/2010/main" val="3607615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pPr>
              <a:buFont typeface="Wingdings" panose="05000000000000000000" pitchFamily="2" charset="2"/>
              <a:buNone/>
            </a:pPr>
            <a:r>
              <a:rPr lang="en-US" sz="1200" i="0" dirty="0" smtClean="0"/>
              <a:t>When</a:t>
            </a:r>
            <a:r>
              <a:rPr lang="en-US" sz="1200" i="0" baseline="0" dirty="0" smtClean="0"/>
              <a:t> and how often should you do a fall risk assessment?</a:t>
            </a:r>
          </a:p>
          <a:p>
            <a:pPr>
              <a:buFont typeface="Wingdings" panose="05000000000000000000" pitchFamily="2" charset="2"/>
              <a:buNone/>
            </a:pPr>
            <a:endParaRPr lang="en-US" sz="1200" i="0" baseline="0" dirty="0" smtClean="0"/>
          </a:p>
          <a:p>
            <a:pPr>
              <a:buFont typeface="Wingdings" panose="05000000000000000000" pitchFamily="2" charset="2"/>
              <a:buNone/>
            </a:pPr>
            <a:r>
              <a:rPr lang="en-US" sz="1200" i="0" dirty="0" smtClean="0"/>
              <a:t>Initial and ongoing fall risk assessments are both important.  </a:t>
            </a:r>
          </a:p>
          <a:p>
            <a:pPr marL="0" indent="0">
              <a:buNone/>
            </a:pPr>
            <a:r>
              <a:rPr lang="en-US" sz="1200" i="0" dirty="0" smtClean="0"/>
              <a:t>Why? Because one of the only constants in healthcare… is that things are going to change, including your patients. </a:t>
            </a:r>
          </a:p>
          <a:p>
            <a:pPr marL="0" indent="0">
              <a:buNone/>
            </a:pPr>
            <a:r>
              <a:rPr lang="en-US" sz="1200" i="0" dirty="0" smtClean="0"/>
              <a:t>It is important to complete an</a:t>
            </a:r>
            <a:r>
              <a:rPr lang="en-US" sz="1200" i="0" baseline="0" dirty="0" smtClean="0"/>
              <a:t> </a:t>
            </a:r>
            <a:r>
              <a:rPr lang="en-US" sz="1200" i="0" dirty="0" smtClean="0"/>
              <a:t>initial fall risk assessment within two hours of admission. </a:t>
            </a:r>
          </a:p>
          <a:p>
            <a:pPr marL="0" indent="0">
              <a:buNone/>
            </a:pPr>
            <a:r>
              <a:rPr lang="en-US" sz="1200" i="0" dirty="0" smtClean="0"/>
              <a:t>Numerous evidence-based research indicates the earlier you assess a high risk fall, the less likely there will be an incident.</a:t>
            </a:r>
          </a:p>
          <a:p>
            <a:pPr>
              <a:buFont typeface="Wingdings" panose="05000000000000000000" pitchFamily="2" charset="2"/>
              <a:buNone/>
            </a:pPr>
            <a:r>
              <a:rPr lang="en-US" sz="1200" i="0" dirty="0" smtClean="0"/>
              <a:t>Reassess fall risk when there is a change in a patient’s condition, when there is an addition or change in medication, immediately</a:t>
            </a:r>
            <a:r>
              <a:rPr lang="en-US" sz="1200" i="0" baseline="0" dirty="0" smtClean="0"/>
              <a:t> following a fall, </a:t>
            </a:r>
            <a:r>
              <a:rPr lang="en-US" sz="1200" i="0" dirty="0" smtClean="0"/>
              <a:t>and each day or with each shift change for high-risk patients.</a:t>
            </a:r>
          </a:p>
          <a:p>
            <a:pPr marL="0" indent="0">
              <a:buNone/>
            </a:pPr>
            <a:r>
              <a:rPr lang="en-US" sz="1200" i="0" dirty="0" smtClean="0"/>
              <a:t>Any change in the patient’s condition could result in increased risk for falls, such as if the patient becomes sedated with medications or confused after surgery. This includes new medications, or changing medications and any new symptoms, such as vomiting or diarrhea.</a:t>
            </a:r>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28</a:t>
            </a:fld>
            <a:endParaRPr lang="en-US" dirty="0">
              <a:solidFill>
                <a:prstClr val="black"/>
              </a:solidFill>
              <a:latin typeface="Calibri"/>
            </a:endParaRPr>
          </a:p>
        </p:txBody>
      </p:sp>
    </p:spTree>
    <p:extLst>
      <p:ext uri="{BB962C8B-B14F-4D97-AF65-F5344CB8AC3E}">
        <p14:creationId xmlns:p14="http://schemas.microsoft.com/office/powerpoint/2010/main" val="2834368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sz="1200" i="0" baseline="0" dirty="0" smtClean="0"/>
              <a:t>You have completed a fall risk assessment on your patient.  Now what?</a:t>
            </a:r>
            <a:endParaRPr lang="en-US" sz="1200" i="0" dirty="0" smtClean="0"/>
          </a:p>
          <a:p>
            <a:endParaRPr lang="en-US" sz="1200" i="0" dirty="0" smtClean="0"/>
          </a:p>
          <a:p>
            <a:r>
              <a:rPr lang="en-US" sz="1200" i="0" dirty="0" smtClean="0"/>
              <a:t>Based on the finding of your assessment, you will develop a specific care plan for each patient.</a:t>
            </a:r>
          </a:p>
          <a:p>
            <a:r>
              <a:rPr lang="en-US" sz="1200" i="0" dirty="0" smtClean="0"/>
              <a:t>Even though we have standards of care to reduce falls, each patient is unique and has different needs and situations. Make sure to include what is most appropriate for each one of your patients in their care plan.</a:t>
            </a:r>
          </a:p>
          <a:p>
            <a:endParaRPr lang="en-US" sz="1200" i="0" dirty="0" smtClean="0"/>
          </a:p>
          <a:p>
            <a:r>
              <a:rPr lang="en-US" sz="1200" i="0" dirty="0" smtClean="0"/>
              <a:t>Remember, Follow the policy in your hospital.</a:t>
            </a:r>
          </a:p>
          <a:p>
            <a:r>
              <a:rPr lang="en-US" sz="1200" i="0" dirty="0" smtClean="0"/>
              <a:t>Learn about your hospital’s fall prevention program. Chances are …there are numerous, well-thought out protocols already in place</a:t>
            </a:r>
            <a:r>
              <a:rPr lang="en-US" sz="1200" i="0" baseline="0" dirty="0" smtClean="0"/>
              <a:t> </a:t>
            </a:r>
            <a:r>
              <a:rPr lang="en-US" sz="1200" i="0" dirty="0" smtClean="0"/>
              <a:t>to assist you with preventing your patient from falling. </a:t>
            </a:r>
          </a:p>
          <a:p>
            <a:endParaRPr lang="en-US" sz="1200" i="0" dirty="0" smtClean="0"/>
          </a:p>
          <a:p>
            <a:r>
              <a:rPr lang="en-US" sz="1200" i="0" dirty="0" smtClean="0"/>
              <a:t>Ask to be a part of a fall prevention team if you have identified a need for improvement on your unit.</a:t>
            </a:r>
          </a:p>
          <a:p>
            <a:endParaRPr lang="en-US" sz="1200" i="0" dirty="0" smtClean="0"/>
          </a:p>
          <a:p>
            <a:r>
              <a:rPr lang="en-US" sz="1200" i="0" dirty="0" smtClean="0"/>
              <a:t>Also</a:t>
            </a:r>
            <a:r>
              <a:rPr lang="en-US" sz="1200" i="0" baseline="0" dirty="0" smtClean="0"/>
              <a:t> remember, e</a:t>
            </a:r>
            <a:r>
              <a:rPr lang="en-US" sz="1200" i="0" dirty="0" smtClean="0"/>
              <a:t>ngage patients</a:t>
            </a:r>
            <a:r>
              <a:rPr lang="en-US" sz="1200" i="0" baseline="0" dirty="0" smtClean="0"/>
              <a:t> and </a:t>
            </a:r>
            <a:r>
              <a:rPr lang="en-US" sz="1200" i="0" dirty="0" smtClean="0"/>
              <a:t>families in developing the care plan.</a:t>
            </a:r>
          </a:p>
          <a:p>
            <a:r>
              <a:rPr lang="en-US" sz="1200" i="0" dirty="0" smtClean="0"/>
              <a:t>Patients and families need to know there is a risk for falling. Encourage</a:t>
            </a:r>
            <a:r>
              <a:rPr lang="en-US" sz="1200" i="0" baseline="0" dirty="0" smtClean="0"/>
              <a:t> </a:t>
            </a:r>
            <a:r>
              <a:rPr lang="en-US" sz="1200" i="0" dirty="0" smtClean="0"/>
              <a:t>them to participate in the care plan so they understand their</a:t>
            </a:r>
            <a:r>
              <a:rPr lang="en-US" sz="1200" i="0" baseline="0" dirty="0" smtClean="0"/>
              <a:t> risks. A</a:t>
            </a:r>
            <a:r>
              <a:rPr lang="en-US" sz="1200" i="0" dirty="0" smtClean="0"/>
              <a:t>rmed with education, patients</a:t>
            </a:r>
            <a:r>
              <a:rPr lang="en-US" sz="1200" i="0" baseline="0" dirty="0" smtClean="0"/>
              <a:t> and </a:t>
            </a:r>
            <a:r>
              <a:rPr lang="en-US" sz="1200" i="0" dirty="0" smtClean="0"/>
              <a:t>family members</a:t>
            </a:r>
            <a:r>
              <a:rPr lang="en-US" sz="1200" i="0" baseline="0" dirty="0" smtClean="0"/>
              <a:t> will likely </a:t>
            </a:r>
            <a:r>
              <a:rPr lang="en-US" sz="1200" i="0" dirty="0" smtClean="0"/>
              <a:t>be more compliant with the instructions they are given.</a:t>
            </a:r>
          </a:p>
          <a:p>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29</a:t>
            </a:fld>
            <a:endParaRPr lang="en-US" dirty="0">
              <a:solidFill>
                <a:prstClr val="black"/>
              </a:solidFill>
              <a:latin typeface="Calibri"/>
            </a:endParaRPr>
          </a:p>
        </p:txBody>
      </p:sp>
    </p:spTree>
    <p:extLst>
      <p:ext uri="{BB962C8B-B14F-4D97-AF65-F5344CB8AC3E}">
        <p14:creationId xmlns:p14="http://schemas.microsoft.com/office/powerpoint/2010/main" val="175993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work</a:t>
            </a:r>
            <a:r>
              <a:rPr lang="en-US" baseline="0" dirty="0" smtClean="0"/>
              <a:t> through a case study together.</a:t>
            </a:r>
            <a:endParaRPr lang="en-US" dirty="0" smtClean="0"/>
          </a:p>
          <a:p>
            <a:pPr marL="171450" indent="-171450">
              <a:buFont typeface="Arial" panose="020B0604020202020204" pitchFamily="34" charset="0"/>
              <a:buChar char="•"/>
            </a:pPr>
            <a:r>
              <a:rPr lang="en-US" dirty="0" smtClean="0"/>
              <a:t>Mrs. Saul is a 73 year old female admitted to a private room in your hospital directly from her doctor’s office with confusion, fever, and a</a:t>
            </a:r>
            <a:r>
              <a:rPr lang="en-US" baseline="0" dirty="0" smtClean="0"/>
              <a:t> </a:t>
            </a:r>
            <a:r>
              <a:rPr lang="en-US" dirty="0" smtClean="0"/>
              <a:t>urinary tract infection. </a:t>
            </a:r>
          </a:p>
          <a:p>
            <a:pPr marL="171450" indent="-171450">
              <a:buFont typeface="Arial" panose="020B0604020202020204" pitchFamily="34" charset="0"/>
              <a:buChar char="•"/>
            </a:pPr>
            <a:r>
              <a:rPr lang="en-US" dirty="0" smtClean="0"/>
              <a:t>She lives at home alone, however, her granddaughter, Skyler, checks-in every 3-4 days and is here with Mrs. Saul during your assessment. </a:t>
            </a:r>
          </a:p>
          <a:p>
            <a:pPr marL="171450" indent="-171450">
              <a:buFont typeface="Arial" panose="020B0604020202020204" pitchFamily="34" charset="0"/>
              <a:buChar char="•"/>
            </a:pPr>
            <a:r>
              <a:rPr lang="en-US" dirty="0" smtClean="0"/>
              <a:t>Mrs. Saul</a:t>
            </a:r>
            <a:r>
              <a:rPr lang="en-US" baseline="0" dirty="0" smtClean="0"/>
              <a:t> </a:t>
            </a:r>
            <a:r>
              <a:rPr lang="en-US" dirty="0" smtClean="0"/>
              <a:t>takes daily medications for high blood pressure and cholesterol, a low dose aspirin, and a multi-vitamin. </a:t>
            </a:r>
          </a:p>
          <a:p>
            <a:pPr marL="171450" indent="-171450">
              <a:buFont typeface="Arial" panose="020B0604020202020204" pitchFamily="34" charset="0"/>
              <a:buChar char="•"/>
            </a:pPr>
            <a:r>
              <a:rPr lang="en-US" dirty="0" smtClean="0"/>
              <a:t>According to Skyler, there was a previous fall at home, with no serious injuries, about 2 months ago.  </a:t>
            </a:r>
          </a:p>
          <a:p>
            <a:pPr marL="171450" indent="-171450">
              <a:buFont typeface="Arial" panose="020B0604020202020204" pitchFamily="34" charset="0"/>
              <a:buChar char="•"/>
            </a:pPr>
            <a:r>
              <a:rPr lang="en-US" dirty="0" smtClean="0"/>
              <a:t>She appears weak, dehydrated, and is unable to follow simple commands or answer basic questions. </a:t>
            </a:r>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30</a:t>
            </a:fld>
            <a:endParaRPr lang="en-US">
              <a:solidFill>
                <a:prstClr val="black"/>
              </a:solidFill>
              <a:latin typeface="Calibri"/>
            </a:endParaRPr>
          </a:p>
        </p:txBody>
      </p:sp>
    </p:spTree>
    <p:extLst>
      <p:ext uri="{BB962C8B-B14F-4D97-AF65-F5344CB8AC3E}">
        <p14:creationId xmlns:p14="http://schemas.microsoft.com/office/powerpoint/2010/main" val="2231881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Based</a:t>
            </a:r>
            <a:r>
              <a:rPr lang="en-US" baseline="0" dirty="0" smtClean="0"/>
              <a:t> on what you know about </a:t>
            </a:r>
            <a:r>
              <a:rPr lang="en-US" baseline="0" dirty="0" err="1" smtClean="0"/>
              <a:t>Mrs</a:t>
            </a:r>
            <a:r>
              <a:rPr lang="en-US" baseline="0" dirty="0" smtClean="0"/>
              <a:t> Saul, </a:t>
            </a:r>
            <a:r>
              <a:rPr lang="en-US" dirty="0" smtClean="0"/>
              <a:t>take a moment to think about which</a:t>
            </a:r>
            <a:r>
              <a:rPr lang="en-US" baseline="0" dirty="0" smtClean="0"/>
              <a:t> </a:t>
            </a:r>
            <a:r>
              <a:rPr lang="en-US" dirty="0" smtClean="0"/>
              <a:t>factors may be contributing</a:t>
            </a:r>
            <a:r>
              <a:rPr lang="en-US" baseline="0" dirty="0" smtClean="0"/>
              <a:t> to her risk for a fall</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Her history of falls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Her cognitive impairment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Her age Her current Medications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Her family situation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a:t>
            </a:r>
            <a:r>
              <a:rPr lang="en-US" baseline="0" dirty="0" smtClean="0"/>
              <a:t> d</a:t>
            </a:r>
            <a:r>
              <a:rPr lang="en-US" dirty="0" smtClean="0"/>
              <a:t>iagnosis/Symptoms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are</a:t>
            </a:r>
            <a:r>
              <a:rPr lang="en-US" baseline="0" dirty="0" smtClean="0"/>
              <a:t> all fall risk factors for Mrs. Saul.</a:t>
            </a:r>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31</a:t>
            </a:fld>
            <a:endParaRPr lang="en-US">
              <a:solidFill>
                <a:prstClr val="black"/>
              </a:solidFill>
              <a:latin typeface="Calibri"/>
            </a:endParaRPr>
          </a:p>
        </p:txBody>
      </p:sp>
    </p:spTree>
    <p:extLst>
      <p:ext uri="{BB962C8B-B14F-4D97-AF65-F5344CB8AC3E}">
        <p14:creationId xmlns:p14="http://schemas.microsoft.com/office/powerpoint/2010/main" val="13997207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information is missing? What else would you need to assess in order to determine if Mrs. Saul is a high fall risk?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gain a comprehensive picture of fall risk you will also want to ask…</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Does Mrs. Saul use a mobility aid? Does she have any current or potential balance issues?</a:t>
            </a:r>
          </a:p>
          <a:p>
            <a:pPr marL="171450" indent="-171450">
              <a:buFont typeface="Arial" panose="020B0604020202020204" pitchFamily="34" charset="0"/>
              <a:buChar char="•"/>
            </a:pPr>
            <a:r>
              <a:rPr lang="en-US" baseline="0" dirty="0" smtClean="0"/>
              <a:t>Is she having any incontinence issues?</a:t>
            </a:r>
          </a:p>
          <a:p>
            <a:pPr marL="171450" indent="-171450">
              <a:buFont typeface="Arial" panose="020B0604020202020204" pitchFamily="34" charset="0"/>
              <a:buChar char="•"/>
            </a:pPr>
            <a:r>
              <a:rPr lang="en-US" baseline="0" dirty="0" smtClean="0"/>
              <a:t>Have any new meds been started at admission? Or, have any medications or doses changed?</a:t>
            </a:r>
          </a:p>
          <a:p>
            <a:pPr marL="171450" indent="-171450">
              <a:buFont typeface="Arial" panose="020B0604020202020204" pitchFamily="34" charset="0"/>
              <a:buChar char="•"/>
            </a:pPr>
            <a:r>
              <a:rPr lang="en-US" baseline="0" dirty="0" smtClean="0"/>
              <a:t>Is Mrs. Saul connected to any IVs or monitoring equipment? Is she in a semi-private or private room?</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32</a:t>
            </a:fld>
            <a:endParaRPr lang="en-US">
              <a:solidFill>
                <a:prstClr val="black"/>
              </a:solidFill>
              <a:latin typeface="Calibri"/>
            </a:endParaRPr>
          </a:p>
        </p:txBody>
      </p:sp>
    </p:spTree>
    <p:extLst>
      <p:ext uri="{BB962C8B-B14F-4D97-AF65-F5344CB8AC3E}">
        <p14:creationId xmlns:p14="http://schemas.microsoft.com/office/powerpoint/2010/main" val="3401638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aseline="0" dirty="0" smtClean="0"/>
              <a:t>What risk factors are you noticing that would need to be considered when developing your intervention plan or care plan for </a:t>
            </a:r>
            <a:r>
              <a:rPr lang="en-US" baseline="0" dirty="0" err="1" smtClean="0"/>
              <a:t>Mrs</a:t>
            </a:r>
            <a:r>
              <a:rPr lang="en-US" baseline="0" dirty="0" smtClean="0"/>
              <a:t> Saul? </a:t>
            </a:r>
          </a:p>
          <a:p>
            <a:pPr marL="171450" indent="-171450">
              <a:buFont typeface="Arial" panose="020B0604020202020204" pitchFamily="34" charset="0"/>
              <a:buChar char="•"/>
            </a:pPr>
            <a:r>
              <a:rPr lang="en-US" baseline="0" dirty="0" smtClean="0"/>
              <a:t>Mrs. Saul inability to follow simple commands or answer questions may demonstrate delirium or potential longstanding cognitive impairment. This will likely affect her ability to understand her fall risk and remember instructions she is given. </a:t>
            </a:r>
          </a:p>
          <a:p>
            <a:pPr marL="171450" indent="-171450">
              <a:buFont typeface="Arial" panose="020B0604020202020204" pitchFamily="34" charset="0"/>
              <a:buChar char="•"/>
            </a:pPr>
            <a:r>
              <a:rPr lang="en-US" baseline="0" dirty="0" smtClean="0"/>
              <a:t>Mrs. Saul is dehydrated and on blood pressure medication, so could have dizziness, especially when trying to stand. </a:t>
            </a:r>
          </a:p>
          <a:p>
            <a:pPr marL="171450" indent="-171450">
              <a:buFont typeface="Arial" panose="020B0604020202020204" pitchFamily="34" charset="0"/>
              <a:buChar char="•"/>
            </a:pPr>
            <a:r>
              <a:rPr lang="en-US" dirty="0" smtClean="0"/>
              <a:t>Weakness may also cause balance/mobility issues. </a:t>
            </a:r>
          </a:p>
          <a:p>
            <a:pPr marL="171450" indent="-171450">
              <a:buFont typeface="Arial" panose="020B0604020202020204" pitchFamily="34" charset="0"/>
              <a:buChar char="•"/>
            </a:pPr>
            <a:r>
              <a:rPr lang="en-US" baseline="0" dirty="0" smtClean="0"/>
              <a:t>The granddaughter mentioned a</a:t>
            </a:r>
            <a:r>
              <a:rPr lang="en-US" dirty="0" smtClean="0"/>
              <a:t> recent previous fall at home</a:t>
            </a:r>
            <a:r>
              <a:rPr lang="en-US" baseline="0" dirty="0" smtClean="0"/>
              <a:t>, so that places Mrs. Saul at higher risk for another fall. </a:t>
            </a:r>
          </a:p>
          <a:p>
            <a:pPr marL="171450" indent="-171450">
              <a:buFont typeface="Arial" panose="020B0604020202020204" pitchFamily="34" charset="0"/>
              <a:buChar char="•"/>
            </a:pPr>
            <a:r>
              <a:rPr lang="en-US" baseline="0" dirty="0" smtClean="0"/>
              <a:t>Mrs. Saul lives alone and may have fallen more than the one reported incident. </a:t>
            </a:r>
          </a:p>
          <a:p>
            <a:pPr marL="171450" indent="-171450">
              <a:buFont typeface="Arial" panose="020B0604020202020204" pitchFamily="34" charset="0"/>
              <a:buChar char="•"/>
            </a:pPr>
            <a:r>
              <a:rPr lang="en-US" baseline="0" dirty="0" smtClean="0"/>
              <a:t>Since Mrs. Saul was diagnosed with a urinary tract infection, she may be experiencing frequent urination or urgency requiring her to feel the need to toilet more often. </a:t>
            </a:r>
          </a:p>
          <a:p>
            <a:pPr>
              <a:buFontTx/>
              <a:buNone/>
            </a:pPr>
            <a:endParaRPr lang="en-US" dirty="0" smtClean="0"/>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33</a:t>
            </a:fld>
            <a:endParaRPr lang="en-US">
              <a:solidFill>
                <a:prstClr val="black"/>
              </a:solidFill>
              <a:latin typeface="Calibri"/>
            </a:endParaRPr>
          </a:p>
        </p:txBody>
      </p:sp>
    </p:spTree>
    <p:extLst>
      <p:ext uri="{BB962C8B-B14F-4D97-AF65-F5344CB8AC3E}">
        <p14:creationId xmlns:p14="http://schemas.microsoft.com/office/powerpoint/2010/main" val="1816353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smtClean="0"/>
              <a:t>How often should you review the falls risk and update interventions on this patient? </a:t>
            </a:r>
          </a:p>
          <a:p>
            <a:pPr marL="171450" indent="-171450">
              <a:buFont typeface="Arial" panose="020B0604020202020204" pitchFamily="34" charset="0"/>
              <a:buChar char="•"/>
            </a:pPr>
            <a:r>
              <a:rPr lang="en-US" sz="1200" dirty="0" smtClean="0"/>
              <a:t>Reassess fall risk when there is a change in the patient’s condition,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when there is an addition or change in medication,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each day or with each shift change</a:t>
            </a:r>
            <a:r>
              <a:rPr lang="en-US" sz="1200" baseline="0" dirty="0" smtClean="0"/>
              <a:t> or</a:t>
            </a:r>
            <a:r>
              <a:rPr lang="en-US" sz="1200" dirty="0" smtClean="0"/>
              <a:t> when handing-off a patient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as</a:t>
            </a:r>
            <a:r>
              <a:rPr lang="en-US" sz="1200" baseline="0" dirty="0" smtClean="0"/>
              <a:t> well as</a:t>
            </a:r>
            <a:r>
              <a:rPr lang="en-US" sz="1200" dirty="0" smtClean="0"/>
              <a:t> immediately following a fall.</a:t>
            </a:r>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34</a:t>
            </a:fld>
            <a:endParaRPr lang="en-US">
              <a:solidFill>
                <a:prstClr val="black"/>
              </a:solidFill>
              <a:latin typeface="Calibri"/>
            </a:endParaRPr>
          </a:p>
        </p:txBody>
      </p:sp>
    </p:spTree>
    <p:extLst>
      <p:ext uri="{BB962C8B-B14F-4D97-AF65-F5344CB8AC3E}">
        <p14:creationId xmlns:p14="http://schemas.microsoft.com/office/powerpoint/2010/main" val="4057148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dirty="0" smtClean="0"/>
              <a:t>Recap.</a:t>
            </a:r>
            <a:r>
              <a:rPr lang="en-US" baseline="0" dirty="0" smtClean="0"/>
              <a:t> </a:t>
            </a:r>
            <a:r>
              <a:rPr lang="en-US" dirty="0" smtClean="0"/>
              <a:t>What have we</a:t>
            </a:r>
            <a:r>
              <a:rPr lang="en-US" baseline="0" dirty="0" smtClean="0"/>
              <a:t> learned?</a:t>
            </a:r>
            <a:endParaRPr lang="en-US" dirty="0" smtClean="0"/>
          </a:p>
          <a:p>
            <a:pPr marL="171450" indent="-171450">
              <a:buFont typeface="Arial" panose="020B0604020202020204" pitchFamily="34" charset="0"/>
              <a:buChar char="•"/>
            </a:pPr>
            <a:r>
              <a:rPr lang="en-US" dirty="0" smtClean="0"/>
              <a:t>Complete</a:t>
            </a:r>
            <a:r>
              <a:rPr lang="en-US" baseline="0" dirty="0" smtClean="0"/>
              <a:t> a </a:t>
            </a:r>
            <a:r>
              <a:rPr lang="en-US" dirty="0" smtClean="0"/>
              <a:t>fall risk assessment, including a mobility assessment, on all patients. It</a:t>
            </a:r>
            <a:r>
              <a:rPr lang="en-US" baseline="0" dirty="0" smtClean="0"/>
              <a:t> a</a:t>
            </a:r>
            <a:r>
              <a:rPr lang="en-US" dirty="0" smtClean="0"/>
              <a:t>llows you to customize your intervention plan for each patient.</a:t>
            </a:r>
          </a:p>
          <a:p>
            <a:pPr marL="171450" indent="-171450">
              <a:buFont typeface="Arial" panose="020B0604020202020204" pitchFamily="34" charset="0"/>
              <a:buChar char="•"/>
            </a:pPr>
            <a:r>
              <a:rPr lang="en-US" dirty="0" smtClean="0"/>
              <a:t>Certain factors place some patients at a higher risk than others. Know those factors, know why they may cause a fall, and keep a look out for those factors when assessing your patients. </a:t>
            </a:r>
          </a:p>
          <a:p>
            <a:pPr marL="171450" indent="-171450">
              <a:buFont typeface="Arial" panose="020B0604020202020204" pitchFamily="34" charset="0"/>
              <a:buChar char="•"/>
            </a:pPr>
            <a:r>
              <a:rPr lang="en-US" dirty="0" smtClean="0"/>
              <a:t>Initiate a care plan for each patient based on what you discover through a fall risk assessment. </a:t>
            </a:r>
          </a:p>
          <a:p>
            <a:pPr marL="171450" indent="-171450">
              <a:buFont typeface="Arial" panose="020B0604020202020204" pitchFamily="34" charset="0"/>
              <a:buChar char="•"/>
            </a:pPr>
            <a:r>
              <a:rPr lang="en-US" dirty="0" smtClean="0"/>
              <a:t>Reassess patient’s fall risk when there is a change in a patient’s condition, when there is an addition or change in medication, each day or with each shift change and immediately following a fall.</a:t>
            </a:r>
          </a:p>
          <a:p>
            <a:pPr marL="171450" indent="-171450">
              <a:buFont typeface="Arial" panose="020B0604020202020204" pitchFamily="34" charset="0"/>
              <a:buChar char="•"/>
            </a:pPr>
            <a:r>
              <a:rPr lang="en-US" dirty="0" smtClean="0"/>
              <a:t>Engage patients and families in the assessment and prevention plan and make sure to include patient risk</a:t>
            </a:r>
            <a:r>
              <a:rPr lang="en-US" baseline="0" dirty="0" smtClean="0"/>
              <a:t> and care plan with your colleagues </a:t>
            </a:r>
            <a:r>
              <a:rPr lang="en-US" dirty="0" smtClean="0"/>
              <a:t>. </a:t>
            </a:r>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35</a:t>
            </a:fld>
            <a:endParaRPr lang="en-US" dirty="0">
              <a:solidFill>
                <a:prstClr val="black"/>
              </a:solidFill>
              <a:latin typeface="Calibri"/>
            </a:endParaRPr>
          </a:p>
        </p:txBody>
      </p:sp>
    </p:spTree>
    <p:extLst>
      <p:ext uri="{BB962C8B-B14F-4D97-AF65-F5344CB8AC3E}">
        <p14:creationId xmlns:p14="http://schemas.microsoft.com/office/powerpoint/2010/main" val="3207222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baseline="0" dirty="0" smtClean="0"/>
              <a:t>List of resources used to develop the content for this presentation</a:t>
            </a:r>
          </a:p>
          <a:p>
            <a:endParaRPr lang="en-US" u="none" baseline="0" dirty="0" smtClean="0"/>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37</a:t>
            </a:fld>
            <a:endParaRPr lang="en-US" dirty="0">
              <a:solidFill>
                <a:prstClr val="black"/>
              </a:solidFill>
              <a:latin typeface="Calibri"/>
            </a:endParaRPr>
          </a:p>
        </p:txBody>
      </p:sp>
    </p:spTree>
    <p:extLst>
      <p:ext uri="{BB962C8B-B14F-4D97-AF65-F5344CB8AC3E}">
        <p14:creationId xmlns:p14="http://schemas.microsoft.com/office/powerpoint/2010/main" val="543713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sz="1200" dirty="0" smtClean="0"/>
              <a:t>Some fall risk assessment tools that may or may not be used at your hospital are:</a:t>
            </a:r>
          </a:p>
          <a:p>
            <a:r>
              <a:rPr lang="en-US" sz="1200" dirty="0" smtClean="0"/>
              <a:t>- The Morse Fall Scale</a:t>
            </a:r>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15</a:t>
            </a:fld>
            <a:endParaRPr lang="en-US" dirty="0">
              <a:solidFill>
                <a:prstClr val="black"/>
              </a:solidFill>
              <a:latin typeface="Calibri"/>
            </a:endParaRPr>
          </a:p>
        </p:txBody>
      </p:sp>
    </p:spTree>
    <p:extLst>
      <p:ext uri="{BB962C8B-B14F-4D97-AF65-F5344CB8AC3E}">
        <p14:creationId xmlns:p14="http://schemas.microsoft.com/office/powerpoint/2010/main" val="2382951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dirty="0" smtClean="0"/>
              <a:t>Why should we focus on preventing falls?</a:t>
            </a:r>
            <a:r>
              <a:rPr lang="en-US" baseline="0" dirty="0" smtClean="0"/>
              <a:t> </a:t>
            </a:r>
          </a:p>
          <a:p>
            <a:r>
              <a:rPr lang="en-US" baseline="0" dirty="0" smtClean="0"/>
              <a:t>According to evidence-based research, out of all inpatient incidents, such as medication errors, pressure ulcers, hospital-acquired pneumonia or surgical site infections, 84% are patient falls. An estimated 30% of inpatient falls results in serious injury, such as a fracture, subdural hematoma, injury requiring surgery, or death. A serious injury due to a fall increases the average length of stay by 6.27 days – increasing the risk of other potential complications, such as pressure ulcers, infections or medication errors. Preventing a patient from falling increases patient comfort, patient &amp; family satisfaction, and confidence in the care they are being provided. </a:t>
            </a:r>
          </a:p>
          <a:p>
            <a:endParaRPr lang="en-US" baseline="0" dirty="0" smtClean="0"/>
          </a:p>
          <a:p>
            <a:r>
              <a:rPr lang="en-US" baseline="0" dirty="0" smtClean="0"/>
              <a:t>How does preventing falls keep health care workers safe?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According to the Bureau of Labor Statistics, six of the top ten professions with greatest risk of back injuries are: Nurse’s Aides, LPNs, RNs, Health Aides, Radiology Techs, and Physiotherapists. </a:t>
            </a:r>
            <a:r>
              <a:rPr lang="en-US" b="0" baseline="0" dirty="0" smtClean="0"/>
              <a:t>38%</a:t>
            </a:r>
            <a:r>
              <a:rPr lang="en-US" baseline="0" dirty="0" smtClean="0"/>
              <a:t> of RNs and 42% of all Direct Caregivers suffer injuries as a result of patient handling activities.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Preventing additional patient handling that will be required after a patient falls is definitely in your best interest. </a:t>
            </a:r>
            <a:r>
              <a:rPr lang="en-US" dirty="0" smtClean="0"/>
              <a:t>Ensuring</a:t>
            </a:r>
            <a:r>
              <a:rPr lang="en-US" baseline="0" dirty="0" smtClean="0"/>
              <a:t> you have a fall prevention plan with every patient actually improves your safety and work satisfaction. Identifying and reducing the risk for patient falls often reduces staff workload. </a:t>
            </a:r>
          </a:p>
          <a:p>
            <a:endParaRPr lang="en-US" baseline="0" dirty="0" smtClean="0"/>
          </a:p>
          <a:p>
            <a:r>
              <a:rPr lang="en-US" dirty="0" smtClean="0"/>
              <a:t>How do</a:t>
            </a:r>
            <a:r>
              <a:rPr lang="en-US" baseline="0" dirty="0" smtClean="0"/>
              <a:t> patient falls impact the health care system as a whole?</a:t>
            </a:r>
            <a:endParaRPr lang="en-US" dirty="0" smtClean="0"/>
          </a:p>
          <a:p>
            <a:r>
              <a:rPr lang="en-US" dirty="0" smtClean="0"/>
              <a:t>Falls are considered preventable in</a:t>
            </a:r>
            <a:r>
              <a:rPr lang="en-US" baseline="0" dirty="0" smtClean="0"/>
              <a:t> most cases. The morbidity, mortality and financial burdens attributed to patient falls in hospitals and other healthcare settings are among the most serious risk management issues facing the healthcare industry today. </a:t>
            </a:r>
          </a:p>
          <a:p>
            <a:r>
              <a:rPr lang="en-US" dirty="0" smtClean="0"/>
              <a:t>Preventing falls:</a:t>
            </a:r>
          </a:p>
          <a:p>
            <a:pPr marL="171450" indent="-171450">
              <a:buFont typeface="Arial" panose="020B0604020202020204" pitchFamily="34" charset="0"/>
              <a:buChar char="•"/>
            </a:pPr>
            <a:r>
              <a:rPr lang="en-US" dirty="0" smtClean="0"/>
              <a:t>Increases patient</a:t>
            </a:r>
            <a:r>
              <a:rPr lang="en-US" baseline="0" dirty="0" smtClean="0"/>
              <a:t> trust.</a:t>
            </a:r>
          </a:p>
          <a:p>
            <a:pPr marL="171450" indent="-171450">
              <a:buFont typeface="Arial" panose="020B0604020202020204" pitchFamily="34" charset="0"/>
              <a:buChar char="•"/>
            </a:pPr>
            <a:r>
              <a:rPr lang="en-US" dirty="0" smtClean="0"/>
              <a:t>Improves quality of care and patient</a:t>
            </a:r>
            <a:r>
              <a:rPr lang="en-US" baseline="0" dirty="0" smtClean="0"/>
              <a:t> and </a:t>
            </a:r>
            <a:r>
              <a:rPr lang="en-US" dirty="0" smtClean="0"/>
              <a:t>family</a:t>
            </a:r>
            <a:r>
              <a:rPr lang="en-US" baseline="0" dirty="0" smtClean="0"/>
              <a:t> satisfaction </a:t>
            </a:r>
          </a:p>
          <a:p>
            <a:pPr marL="171450" indent="-171450">
              <a:buFont typeface="Arial" panose="020B0604020202020204" pitchFamily="34" charset="0"/>
              <a:buChar char="•"/>
            </a:pPr>
            <a:r>
              <a:rPr lang="en-US" baseline="0" dirty="0" smtClean="0"/>
              <a:t>and d</a:t>
            </a:r>
            <a:r>
              <a:rPr lang="en-US" dirty="0" smtClean="0"/>
              <a:t>ecreases unnecessary</a:t>
            </a:r>
            <a:r>
              <a:rPr lang="en-US" baseline="0" dirty="0" smtClean="0"/>
              <a:t> costs for both the patient and the hospital.</a:t>
            </a:r>
          </a:p>
          <a:p>
            <a:endParaRPr lang="en-US" baseline="0" dirty="0" smtClean="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21</a:t>
            </a:fld>
            <a:endParaRPr lang="en-US" dirty="0">
              <a:solidFill>
                <a:prstClr val="black"/>
              </a:solidFill>
              <a:latin typeface="Calibri"/>
            </a:endParaRPr>
          </a:p>
        </p:txBody>
      </p:sp>
    </p:spTree>
    <p:extLst>
      <p:ext uri="{BB962C8B-B14F-4D97-AF65-F5344CB8AC3E}">
        <p14:creationId xmlns:p14="http://schemas.microsoft.com/office/powerpoint/2010/main" val="805579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dirty="0" smtClean="0"/>
              <a:t>The Washington State Hospital Association Fall Prevention Safety Action Bundle is an evidenced-based document</a:t>
            </a:r>
            <a:r>
              <a:rPr lang="en-US" baseline="0" dirty="0" smtClean="0"/>
              <a:t> outlining five core strategies necessary for preventing falls. This presentation is focused on the importance of screening patients and identifying those who are at risk for fall and injury. </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22</a:t>
            </a:fld>
            <a:endParaRPr lang="en-US" dirty="0">
              <a:solidFill>
                <a:prstClr val="black"/>
              </a:solidFill>
              <a:latin typeface="Calibri"/>
            </a:endParaRPr>
          </a:p>
        </p:txBody>
      </p:sp>
    </p:spTree>
    <p:extLst>
      <p:ext uri="{BB962C8B-B14F-4D97-AF65-F5344CB8AC3E}">
        <p14:creationId xmlns:p14="http://schemas.microsoft.com/office/powerpoint/2010/main" val="1941456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sz="1200" u="none" dirty="0" smtClean="0"/>
              <a:t>How do we identify patients</a:t>
            </a:r>
            <a:r>
              <a:rPr lang="en-US" sz="1200" u="none" baseline="0" dirty="0" smtClean="0"/>
              <a:t> who are at a high risk for falling and injuring themselves in the hospital? </a:t>
            </a:r>
            <a:endParaRPr lang="en-US" sz="1200" u="none" dirty="0" smtClean="0"/>
          </a:p>
          <a:p>
            <a:endParaRPr lang="en-US" sz="1200" u="none" baseline="0" dirty="0" smtClean="0"/>
          </a:p>
          <a:p>
            <a:r>
              <a:rPr lang="en-US" sz="1200" u="none" baseline="0" dirty="0" smtClean="0"/>
              <a:t>Evidence has proven that using a fall risk assessment tool to screen all patients, we can identify those patients who may be at a higher risk for falling. </a:t>
            </a:r>
          </a:p>
          <a:p>
            <a:r>
              <a:rPr lang="en-US" sz="1200" dirty="0" smtClean="0"/>
              <a:t>Some fall risk assessment tools that may or may not be used at your hospital are</a:t>
            </a:r>
            <a:r>
              <a:rPr lang="en-US" sz="1200" baseline="0" dirty="0" smtClean="0"/>
              <a:t> shown on the following slides</a:t>
            </a:r>
          </a:p>
          <a:p>
            <a:pPr marL="171450" indent="-171450">
              <a:buFontTx/>
              <a:buChar char="-"/>
            </a:pPr>
            <a:r>
              <a:rPr lang="en-US" sz="1200" dirty="0" smtClean="0"/>
              <a:t>The Morse Fall Scale </a:t>
            </a:r>
          </a:p>
          <a:p>
            <a:pPr marL="171450" indent="-171450">
              <a:buFontTx/>
              <a:buChar char="-"/>
            </a:pPr>
            <a:r>
              <a:rPr lang="en-US" sz="1200" dirty="0" smtClean="0"/>
              <a:t>The STRATIFY assessment </a:t>
            </a:r>
          </a:p>
          <a:p>
            <a:pPr marL="0" indent="0">
              <a:buFontTx/>
              <a:buNone/>
            </a:pPr>
            <a:r>
              <a:rPr lang="en-US" sz="1200" dirty="0" smtClean="0"/>
              <a:t>- The </a:t>
            </a:r>
            <a:r>
              <a:rPr lang="en-US" sz="1200" dirty="0" err="1" smtClean="0"/>
              <a:t>Hendrich</a:t>
            </a:r>
            <a:r>
              <a:rPr lang="en-US" sz="1200" baseline="0" dirty="0" smtClean="0"/>
              <a:t> II Fall Model</a:t>
            </a:r>
          </a:p>
          <a:p>
            <a:pPr marL="0" indent="0">
              <a:buFontTx/>
              <a:buNone/>
            </a:pPr>
            <a:r>
              <a:rPr lang="en-US" sz="1200" dirty="0" smtClean="0"/>
              <a:t>You also may have a risk assessment tool developed specifically for your hospital</a:t>
            </a:r>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23</a:t>
            </a:fld>
            <a:endParaRPr lang="en-US" dirty="0">
              <a:solidFill>
                <a:prstClr val="black"/>
              </a:solidFill>
              <a:latin typeface="Calibri"/>
            </a:endParaRPr>
          </a:p>
        </p:txBody>
      </p:sp>
    </p:spTree>
    <p:extLst>
      <p:ext uri="{BB962C8B-B14F-4D97-AF65-F5344CB8AC3E}">
        <p14:creationId xmlns:p14="http://schemas.microsoft.com/office/powerpoint/2010/main" val="1744752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pPr marL="171450" indent="-171450">
              <a:buFontTx/>
              <a:buChar char="-"/>
            </a:pPr>
            <a:r>
              <a:rPr lang="en-US" sz="1200" dirty="0" smtClean="0"/>
              <a:t>The STRATIFY assessment </a:t>
            </a:r>
          </a:p>
          <a:p>
            <a:pPr marL="0" indent="0">
              <a:buFontTx/>
              <a:buNone/>
            </a:pPr>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24</a:t>
            </a:fld>
            <a:endParaRPr lang="en-US" dirty="0">
              <a:solidFill>
                <a:prstClr val="black"/>
              </a:solidFill>
              <a:latin typeface="Calibri"/>
            </a:endParaRPr>
          </a:p>
        </p:txBody>
      </p:sp>
    </p:spTree>
    <p:extLst>
      <p:ext uri="{BB962C8B-B14F-4D97-AF65-F5344CB8AC3E}">
        <p14:creationId xmlns:p14="http://schemas.microsoft.com/office/powerpoint/2010/main" val="1870629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r>
              <a:rPr lang="en-US" sz="1200" dirty="0" smtClean="0"/>
              <a:t>- The </a:t>
            </a:r>
            <a:r>
              <a:rPr lang="en-US" sz="1200" dirty="0" err="1" smtClean="0"/>
              <a:t>Hendrich</a:t>
            </a:r>
            <a:r>
              <a:rPr lang="en-US" sz="1200" baseline="0" dirty="0" smtClean="0"/>
              <a:t> II Fall Model</a:t>
            </a:r>
          </a:p>
          <a:p>
            <a:pPr marL="0" indent="0">
              <a:buFontTx/>
              <a:buNone/>
            </a:pPr>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25</a:t>
            </a:fld>
            <a:endParaRPr lang="en-US" dirty="0">
              <a:solidFill>
                <a:prstClr val="black"/>
              </a:solidFill>
              <a:latin typeface="Calibri"/>
            </a:endParaRPr>
          </a:p>
        </p:txBody>
      </p:sp>
    </p:spTree>
    <p:extLst>
      <p:ext uri="{BB962C8B-B14F-4D97-AF65-F5344CB8AC3E}">
        <p14:creationId xmlns:p14="http://schemas.microsoft.com/office/powerpoint/2010/main" val="3626710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4688"/>
            <a:ext cx="4570413" cy="3429000"/>
          </a:xfrm>
        </p:spPr>
      </p:sp>
      <p:sp>
        <p:nvSpPr>
          <p:cNvPr id="3" name="Notes Placeholder 2"/>
          <p:cNvSpPr>
            <a:spLocks noGrp="1"/>
          </p:cNvSpPr>
          <p:nvPr>
            <p:ph type="body" idx="1"/>
          </p:nvPr>
        </p:nvSpPr>
        <p:spPr>
          <a:xfrm>
            <a:off x="670891" y="4197246"/>
            <a:ext cx="5485158" cy="4500171"/>
          </a:xfrm>
        </p:spPr>
        <p:txBody>
          <a:bodyPr/>
          <a:lstStyle/>
          <a:p>
            <a:pPr>
              <a:buFont typeface="Wingdings" panose="05000000000000000000" pitchFamily="2" charset="2"/>
              <a:buNone/>
            </a:pPr>
            <a:r>
              <a:rPr lang="en-US" dirty="0" smtClean="0"/>
              <a:t>Is</a:t>
            </a:r>
            <a:r>
              <a:rPr lang="en-US" baseline="0" dirty="0" smtClean="0"/>
              <a:t> it </a:t>
            </a:r>
            <a:r>
              <a:rPr lang="en-US" b="1" baseline="0" dirty="0" smtClean="0"/>
              <a:t>really</a:t>
            </a:r>
            <a:r>
              <a:rPr lang="en-US" baseline="0" dirty="0" smtClean="0"/>
              <a:t> </a:t>
            </a:r>
            <a:r>
              <a:rPr lang="en-US" b="0" baseline="0" dirty="0" smtClean="0"/>
              <a:t>that</a:t>
            </a:r>
            <a:r>
              <a:rPr lang="en-US" baseline="0" dirty="0" smtClean="0"/>
              <a:t> important to do a fall risk assessment on </a:t>
            </a:r>
            <a:r>
              <a:rPr lang="en-US" b="1" baseline="0" dirty="0" smtClean="0"/>
              <a:t>every</a:t>
            </a:r>
            <a:r>
              <a:rPr lang="en-US" baseline="0" dirty="0" smtClean="0"/>
              <a:t> patient? </a:t>
            </a:r>
          </a:p>
          <a:p>
            <a:pPr>
              <a:buFont typeface="Wingdings" panose="05000000000000000000" pitchFamily="2" charset="2"/>
              <a:buNone/>
            </a:pPr>
            <a:endParaRPr lang="en-US" dirty="0" smtClean="0"/>
          </a:p>
          <a:p>
            <a:pPr>
              <a:buFont typeface="Wingdings" panose="05000000000000000000" pitchFamily="2" charset="2"/>
              <a:buChar char="§"/>
            </a:pPr>
            <a:r>
              <a:rPr lang="en-US" dirty="0" smtClean="0"/>
              <a:t> Patients usually </a:t>
            </a:r>
            <a:r>
              <a:rPr lang="en-US" b="1" dirty="0" smtClean="0"/>
              <a:t>don’t know </a:t>
            </a:r>
            <a:r>
              <a:rPr lang="en-US" dirty="0" smtClean="0"/>
              <a:t>that they are at a high risk for falls.</a:t>
            </a:r>
          </a:p>
          <a:p>
            <a:pPr>
              <a:buFont typeface="Wingdings" panose="05000000000000000000" pitchFamily="2" charset="2"/>
              <a:buChar char="§"/>
            </a:pPr>
            <a:r>
              <a:rPr lang="en-US" dirty="0" smtClean="0"/>
              <a:t> They also may not realize that it is important to tell you that they have fallen 3 times in the past month or that they are making frequent trips to the bathroom. </a:t>
            </a:r>
          </a:p>
          <a:p>
            <a:pPr>
              <a:buFont typeface="Wingdings" panose="05000000000000000000" pitchFamily="2" charset="2"/>
              <a:buChar char="§"/>
            </a:pPr>
            <a:r>
              <a:rPr lang="en-US" dirty="0" smtClean="0"/>
              <a:t> Patients and families may not understand </a:t>
            </a:r>
            <a:r>
              <a:rPr lang="en-US" b="1" dirty="0" smtClean="0"/>
              <a:t>why</a:t>
            </a:r>
            <a:r>
              <a:rPr lang="en-US" dirty="0" smtClean="0"/>
              <a:t> medications make them a risk for falls. </a:t>
            </a:r>
          </a:p>
          <a:p>
            <a:pPr>
              <a:buFont typeface="Wingdings" panose="05000000000000000000" pitchFamily="2" charset="2"/>
              <a:buChar char="§"/>
            </a:pPr>
            <a:r>
              <a:rPr lang="en-US" dirty="0" smtClean="0"/>
              <a:t> Using  a  risk  assessment  tool can help </a:t>
            </a:r>
            <a:r>
              <a:rPr lang="en-US" b="1" dirty="0" smtClean="0"/>
              <a:t>draw</a:t>
            </a:r>
            <a:r>
              <a:rPr lang="en-US" dirty="0" smtClean="0"/>
              <a:t> this information out of patients, and, well - help prevent a fall.</a:t>
            </a:r>
          </a:p>
          <a:p>
            <a:pPr>
              <a:buFont typeface="Wingdings" panose="05000000000000000000" pitchFamily="2" charset="2"/>
              <a:buChar char="§"/>
            </a:pPr>
            <a:r>
              <a:rPr lang="en-US" baseline="0" dirty="0" smtClean="0"/>
              <a:t> Using a</a:t>
            </a:r>
            <a:r>
              <a:rPr lang="en-US" dirty="0" smtClean="0"/>
              <a:t> standardized approach for </a:t>
            </a:r>
            <a:r>
              <a:rPr lang="en-US" b="1" dirty="0" smtClean="0"/>
              <a:t>all</a:t>
            </a:r>
            <a:r>
              <a:rPr lang="en-US" dirty="0" smtClean="0"/>
              <a:t> patients reminds</a:t>
            </a:r>
            <a:r>
              <a:rPr lang="en-US" baseline="0" dirty="0" smtClean="0"/>
              <a:t> us </a:t>
            </a:r>
            <a:r>
              <a:rPr lang="en-US" dirty="0" smtClean="0"/>
              <a:t>to consider </a:t>
            </a:r>
            <a:r>
              <a:rPr lang="en-US" b="1" dirty="0" smtClean="0"/>
              <a:t>each</a:t>
            </a:r>
            <a:r>
              <a:rPr lang="en-US" dirty="0" smtClean="0"/>
              <a:t> patient’s fall risk level.</a:t>
            </a:r>
          </a:p>
          <a:p>
            <a:endParaRPr lang="en-US" dirty="0"/>
          </a:p>
        </p:txBody>
      </p:sp>
      <p:sp>
        <p:nvSpPr>
          <p:cNvPr id="4" name="Slide Number Placeholder 3"/>
          <p:cNvSpPr>
            <a:spLocks noGrp="1"/>
          </p:cNvSpPr>
          <p:nvPr>
            <p:ph type="sldNum" sz="quarter" idx="10"/>
          </p:nvPr>
        </p:nvSpPr>
        <p:spPr/>
        <p:txBody>
          <a:bodyPr/>
          <a:lstStyle/>
          <a:p>
            <a:fld id="{42F16853-887A-4788-B4E4-A944579D3E9F}" type="slidenum">
              <a:rPr lang="en-US" smtClean="0">
                <a:solidFill>
                  <a:prstClr val="black"/>
                </a:solidFill>
                <a:latin typeface="Calibri"/>
              </a:rPr>
              <a:pPr/>
              <a:t>26</a:t>
            </a:fld>
            <a:endParaRPr lang="en-US" dirty="0">
              <a:solidFill>
                <a:prstClr val="black"/>
              </a:solidFill>
              <a:latin typeface="Calibri"/>
            </a:endParaRPr>
          </a:p>
        </p:txBody>
      </p:sp>
    </p:spTree>
    <p:extLst>
      <p:ext uri="{BB962C8B-B14F-4D97-AF65-F5344CB8AC3E}">
        <p14:creationId xmlns:p14="http://schemas.microsoft.com/office/powerpoint/2010/main" val="3378218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r>
              <a:rPr lang="en-US" sz="1600" dirty="0" smtClean="0"/>
              <a:t>Which patients are at the highest risk for falling?  What factors are putting them at </a:t>
            </a:r>
            <a:r>
              <a:rPr lang="en-US" sz="1600" baseline="0" dirty="0" smtClean="0"/>
              <a:t>this higher risk?</a:t>
            </a:r>
          </a:p>
          <a:p>
            <a:pPr>
              <a:buFont typeface="Wingdings" panose="05000000000000000000" pitchFamily="2" charset="2"/>
              <a:buNone/>
            </a:pPr>
            <a:endParaRPr lang="en-US" sz="1600" dirty="0" smtClean="0"/>
          </a:p>
          <a:p>
            <a:pPr marL="0" lvl="2" indent="0">
              <a:buNone/>
            </a:pPr>
            <a:r>
              <a:rPr lang="en-US" sz="1600" i="0" dirty="0" smtClean="0"/>
              <a:t>Research shows previous falls predict future falls.</a:t>
            </a:r>
            <a:endParaRPr lang="en-US" sz="1600" dirty="0" smtClean="0"/>
          </a:p>
          <a:p>
            <a:pPr marL="0" indent="0">
              <a:buNone/>
            </a:pPr>
            <a:r>
              <a:rPr lang="en-US" sz="1600" i="0" dirty="0" smtClean="0"/>
              <a:t>Patients who have issues with balance or walking are at a higher risk for falls. Remember to incorporate a mobility assessment such as the Timed</a:t>
            </a:r>
            <a:r>
              <a:rPr lang="en-US" sz="1600" i="0" baseline="0" dirty="0" smtClean="0"/>
              <a:t> </a:t>
            </a:r>
            <a:r>
              <a:rPr lang="en-US" sz="1600" i="0" dirty="0" smtClean="0"/>
              <a:t>Get up and Go test to</a:t>
            </a:r>
            <a:r>
              <a:rPr lang="en-US" sz="1600" i="0" baseline="0" dirty="0" smtClean="0"/>
              <a:t> help determine the patient’s independence with mobility. </a:t>
            </a:r>
            <a:endParaRPr lang="en-US" sz="1600" i="0" dirty="0" smtClean="0"/>
          </a:p>
          <a:p>
            <a:pPr marL="0" indent="0">
              <a:buNone/>
            </a:pPr>
            <a:r>
              <a:rPr lang="en-US" sz="1600" i="0" dirty="0" smtClean="0"/>
              <a:t>Patients who have delirium or dementia may not be able to remember instructions or realize they are a risk or in danger. Those patients are also more likely to wander or be agitated, increasing their risk for falls.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sz="1600" b="0" i="0" u="none" strike="noStrike" kern="1200" cap="none" spc="0" normalizeH="0" baseline="0" noProof="0" dirty="0" smtClean="0">
                <a:ln>
                  <a:noFill/>
                </a:ln>
                <a:solidFill>
                  <a:prstClr val="black"/>
                </a:solidFill>
                <a:effectLst/>
                <a:uLnTx/>
                <a:uFillTx/>
                <a:latin typeface="+mn-lt"/>
              </a:rPr>
              <a:t>Research has shown, if the patient is taking 2 or more medications, they are at higher risk for falls. Many medications cause balance issues, cognitive and memory impairment, dizziness, and an increased need to void – which can all increase the risk for a fall.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black"/>
                </a:solidFill>
                <a:effectLst/>
                <a:uLnTx/>
                <a:uFillTx/>
                <a:latin typeface="+mn-lt"/>
              </a:rPr>
              <a:t>Research shows half the falls in hospitals are associated with toileting-related issues.  Patients who are incontinent, need to urinate frequently or have diarrhea are two times more likely to fall.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Advanced age, makes the patient more likely to have all these risk factors, thereby increasing</a:t>
            </a:r>
            <a:r>
              <a:rPr lang="en-US" sz="1600" baseline="0" dirty="0" smtClean="0"/>
              <a:t> </a:t>
            </a:r>
            <a:r>
              <a:rPr lang="en-US" sz="1600" dirty="0" smtClean="0"/>
              <a:t>the risk of falls. </a:t>
            </a:r>
          </a:p>
          <a:p>
            <a:r>
              <a:rPr lang="en-US" sz="1600" i="0" dirty="0" smtClean="0"/>
              <a:t>Other things to consider are environmental factors:</a:t>
            </a:r>
          </a:p>
          <a:p>
            <a:r>
              <a:rPr lang="en-US" sz="1600" i="0" dirty="0" smtClean="0"/>
              <a:t>- Is the patient in a semi-private room or in a private room? – semi private rooms are usually</a:t>
            </a:r>
            <a:r>
              <a:rPr lang="en-US" sz="1600" i="0" baseline="0" dirty="0" smtClean="0"/>
              <a:t> </a:t>
            </a:r>
            <a:r>
              <a:rPr lang="en-US" sz="1600" i="0" dirty="0" smtClean="0"/>
              <a:t>more cluttered.</a:t>
            </a:r>
          </a:p>
          <a:p>
            <a:pPr marL="0" indent="0">
              <a:buFontTx/>
              <a:buNone/>
            </a:pPr>
            <a:r>
              <a:rPr lang="en-US" sz="1600" i="0" dirty="0" smtClean="0"/>
              <a:t>- Does the patient</a:t>
            </a:r>
            <a:r>
              <a:rPr lang="en-US" sz="1600" i="0" baseline="0" dirty="0" smtClean="0"/>
              <a:t> have </a:t>
            </a:r>
            <a:r>
              <a:rPr lang="en-US" sz="1600" i="0" dirty="0" smtClean="0"/>
              <a:t>IVs or other tubes</a:t>
            </a:r>
            <a:r>
              <a:rPr lang="en-US" sz="1600" i="0" baseline="0" dirty="0" smtClean="0"/>
              <a:t> and </a:t>
            </a:r>
            <a:r>
              <a:rPr lang="en-US" sz="1600" i="0" dirty="0" smtClean="0"/>
              <a:t>wires that can easily get tangled and cause the patient to fall?</a:t>
            </a:r>
          </a:p>
          <a:p>
            <a:pPr marL="0" indent="0">
              <a:buFontTx/>
              <a:buNone/>
            </a:pPr>
            <a:r>
              <a:rPr lang="en-US" sz="1600" i="0" dirty="0" smtClean="0"/>
              <a:t>- Where is the nurse</a:t>
            </a:r>
            <a:r>
              <a:rPr lang="en-US" sz="1600" i="0" baseline="0" dirty="0" smtClean="0"/>
              <a:t> call button located?</a:t>
            </a:r>
            <a:r>
              <a:rPr lang="en-US" sz="1600" i="0" dirty="0" smtClean="0"/>
              <a:t> – if patient isn’t able to reach the call bell to ask you for help, they are more likely to try and get to whatever they need themselves.</a:t>
            </a:r>
          </a:p>
          <a:p>
            <a:r>
              <a:rPr lang="en-US" sz="1600" i="0" dirty="0" smtClean="0"/>
              <a:t>-  That is the same with Mobility Aids,</a:t>
            </a:r>
            <a:r>
              <a:rPr lang="en-US" sz="1600" i="0" baseline="0" dirty="0" smtClean="0"/>
              <a:t> they</a:t>
            </a:r>
            <a:r>
              <a:rPr lang="en-US" sz="1600" i="0" dirty="0" smtClean="0"/>
              <a:t> need to be within reach of the patient.- If the patient is not able to reach their walker,</a:t>
            </a:r>
            <a:r>
              <a:rPr lang="en-US" sz="1600" i="0" baseline="0" dirty="0" smtClean="0"/>
              <a:t> </a:t>
            </a:r>
            <a:r>
              <a:rPr lang="en-US" sz="1600" i="0" dirty="0" smtClean="0"/>
              <a:t>cane</a:t>
            </a:r>
            <a:r>
              <a:rPr lang="en-US" sz="1600" i="0" baseline="0" dirty="0" smtClean="0"/>
              <a:t> or </a:t>
            </a:r>
            <a:r>
              <a:rPr lang="en-US" sz="1600" i="0" dirty="0" smtClean="0"/>
              <a:t>wheelchair, they may try to mobilize without them– increasing their risk for a fall. </a:t>
            </a:r>
          </a:p>
        </p:txBody>
      </p:sp>
      <p:sp>
        <p:nvSpPr>
          <p:cNvPr id="4" name="Slide Number Placeholder 3"/>
          <p:cNvSpPr>
            <a:spLocks noGrp="1"/>
          </p:cNvSpPr>
          <p:nvPr>
            <p:ph type="sldNum" sz="quarter" idx="10"/>
          </p:nvPr>
        </p:nvSpPr>
        <p:spPr/>
        <p:txBody>
          <a:bodyPr/>
          <a:lstStyle/>
          <a:p>
            <a:fld id="{52972339-7895-4458-9F45-ED1DC7DACC67}" type="slidenum">
              <a:rPr lang="en-US" smtClean="0">
                <a:solidFill>
                  <a:prstClr val="black"/>
                </a:solidFill>
                <a:latin typeface="Calibri"/>
              </a:rPr>
              <a:pPr/>
              <a:t>27</a:t>
            </a:fld>
            <a:endParaRPr lang="en-US">
              <a:solidFill>
                <a:prstClr val="black"/>
              </a:solidFill>
              <a:latin typeface="Calibri"/>
            </a:endParaRPr>
          </a:p>
        </p:txBody>
      </p:sp>
    </p:spTree>
    <p:extLst>
      <p:ext uri="{BB962C8B-B14F-4D97-AF65-F5344CB8AC3E}">
        <p14:creationId xmlns:p14="http://schemas.microsoft.com/office/powerpoint/2010/main" val="1671304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109E9438-B76D-2847-BBB9-CD421DB7FDE3}" type="datetimeFigureOut">
              <a:rPr lang="en-US" smtClean="0"/>
              <a:t>3/16/17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B551E06-D16D-E840-897F-CE608393C9CC}" type="slidenum">
              <a:rPr lang="en-US" smtClean="0"/>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9E9438-B76D-2847-BBB9-CD421DB7FDE3}" type="datetimeFigureOut">
              <a:rPr lang="en-US" smtClean="0"/>
              <a:t>3/16/17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9E9438-B76D-2847-BBB9-CD421DB7FDE3}" type="datetimeFigureOut">
              <a:rPr lang="en-US" smtClean="0"/>
              <a:t>3/16/17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249573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390348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3071068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6534618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026492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6219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434896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42614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9E9438-B76D-2847-BBB9-CD421DB7FDE3}" type="datetimeFigureOut">
              <a:rPr lang="en-US" smtClean="0"/>
              <a:t>3/16/17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9772445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403581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D6534E-8BFB-40C9-A3CD-205EAB4D0807}" type="datetimeFigureOut">
              <a:rPr lang="en-US" smtClean="0">
                <a:solidFill>
                  <a:prstClr val="black">
                    <a:tint val="75000"/>
                  </a:prstClr>
                </a:solidFill>
                <a:latin typeface="Calibri"/>
              </a:rPr>
              <a:pPr/>
              <a:t>3/16/17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FA914DF9-6821-43E1-AF49-0D781066656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948374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394174944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358587637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42360305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6" name="Footer Placeholder 5"/>
          <p:cNvSpPr>
            <a:spLocks noGrp="1"/>
          </p:cNvSpPr>
          <p:nvPr>
            <p:ph type="ftr" sz="quarter" idx="11"/>
          </p:nvPr>
        </p:nvSpPr>
        <p:spPr/>
        <p:txBody>
          <a:bodyPr/>
          <a:lstStyle/>
          <a:p>
            <a:endParaRPr lang="en-US" dirty="0">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30915979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8" name="Footer Placeholder 7"/>
          <p:cNvSpPr>
            <a:spLocks noGrp="1"/>
          </p:cNvSpPr>
          <p:nvPr>
            <p:ph type="ftr" sz="quarter" idx="11"/>
          </p:nvPr>
        </p:nvSpPr>
        <p:spPr/>
        <p:txBody>
          <a:bodyPr/>
          <a:lstStyle/>
          <a:p>
            <a:endParaRPr lang="en-US" dirty="0">
              <a:solidFill>
                <a:srgbClr val="EEECE1"/>
              </a:solidFill>
              <a:latin typeface="Calibri"/>
            </a:endParaRPr>
          </a:p>
        </p:txBody>
      </p:sp>
      <p:sp>
        <p:nvSpPr>
          <p:cNvPr id="9" name="Slide Number Placeholder 8"/>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64263492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4" name="Footer Placeholder 3"/>
          <p:cNvSpPr>
            <a:spLocks noGrp="1"/>
          </p:cNvSpPr>
          <p:nvPr>
            <p:ph type="ftr" sz="quarter" idx="11"/>
          </p:nvPr>
        </p:nvSpPr>
        <p:spPr/>
        <p:txBody>
          <a:bodyPr/>
          <a:lstStyle/>
          <a:p>
            <a:endParaRPr lang="en-US" dirty="0">
              <a:solidFill>
                <a:srgbClr val="EEECE1"/>
              </a:solidFill>
              <a:latin typeface="Calibri"/>
            </a:endParaRPr>
          </a:p>
        </p:txBody>
      </p:sp>
      <p:sp>
        <p:nvSpPr>
          <p:cNvPr id="5" name="Slide Number Placeholder 4"/>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191518237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3" name="Footer Placeholder 2"/>
          <p:cNvSpPr>
            <a:spLocks noGrp="1"/>
          </p:cNvSpPr>
          <p:nvPr>
            <p:ph type="ftr" sz="quarter" idx="11"/>
          </p:nvPr>
        </p:nvSpPr>
        <p:spPr/>
        <p:txBody>
          <a:bodyPr/>
          <a:lstStyle/>
          <a:p>
            <a:endParaRPr lang="en-US" dirty="0">
              <a:solidFill>
                <a:srgbClr val="EEECE1"/>
              </a:solidFill>
              <a:latin typeface="Calibri"/>
            </a:endParaRPr>
          </a:p>
        </p:txBody>
      </p:sp>
      <p:sp>
        <p:nvSpPr>
          <p:cNvPr id="4" name="Slide Number Placeholder 3"/>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95543153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109E9438-B76D-2847-BBB9-CD421DB7FDE3}" type="datetimeFigureOut">
              <a:rPr lang="en-US" smtClean="0"/>
              <a:t>3/16/17</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51E06-D16D-E840-897F-CE608393C9CC}" type="slidenum">
              <a:rPr lang="en-US" smtClean="0"/>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6" name="Footer Placeholder 5"/>
          <p:cNvSpPr>
            <a:spLocks noGrp="1"/>
          </p:cNvSpPr>
          <p:nvPr>
            <p:ph type="ftr" sz="quarter" idx="11"/>
          </p:nvPr>
        </p:nvSpPr>
        <p:spPr/>
        <p:txBody>
          <a:bodyPr/>
          <a:lstStyle/>
          <a:p>
            <a:endParaRPr lang="en-US" dirty="0">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028279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9" name="Slide Number Placeholder 8"/>
          <p:cNvSpPr>
            <a:spLocks noGrp="1"/>
          </p:cNvSpPr>
          <p:nvPr>
            <p:ph type="sldNum" sz="quarter" idx="11"/>
          </p:nvPr>
        </p:nvSpPr>
        <p:spPr/>
        <p:txBody>
          <a:bodyPr/>
          <a:lstStyle/>
          <a:p>
            <a:fld id="{F817F214-19F9-41C7-B96D-432E0A00C148}" type="slidenum">
              <a:rPr lang="en-US" smtClean="0">
                <a:latin typeface="Calibri"/>
              </a:rPr>
              <a:pPr/>
              <a:t>‹#›</a:t>
            </a:fld>
            <a:endParaRPr lang="en-US" dirty="0">
              <a:latin typeface="Calibri"/>
            </a:endParaRPr>
          </a:p>
        </p:txBody>
      </p:sp>
      <p:sp>
        <p:nvSpPr>
          <p:cNvPr id="10" name="Footer Placeholder 9"/>
          <p:cNvSpPr>
            <a:spLocks noGrp="1"/>
          </p:cNvSpPr>
          <p:nvPr>
            <p:ph type="ftr" sz="quarter" idx="12"/>
          </p:nvPr>
        </p:nvSpPr>
        <p:spPr/>
        <p:txBody>
          <a:bodyPr/>
          <a:lstStyle/>
          <a:p>
            <a:endParaRPr lang="en-US" dirty="0">
              <a:solidFill>
                <a:srgbClr val="EEECE1"/>
              </a:solidFill>
              <a:latin typeface="Calibri"/>
            </a:endParaRPr>
          </a:p>
        </p:txBody>
      </p:sp>
    </p:spTree>
    <p:extLst>
      <p:ext uri="{BB962C8B-B14F-4D97-AF65-F5344CB8AC3E}">
        <p14:creationId xmlns:p14="http://schemas.microsoft.com/office/powerpoint/2010/main" val="14256755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83063830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75502200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3641057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04747244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224193862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6" name="Footer Placeholder 5"/>
          <p:cNvSpPr>
            <a:spLocks noGrp="1"/>
          </p:cNvSpPr>
          <p:nvPr>
            <p:ph type="ftr" sz="quarter" idx="11"/>
          </p:nvPr>
        </p:nvSpPr>
        <p:spPr/>
        <p:txBody>
          <a:bodyPr/>
          <a:lstStyle/>
          <a:p>
            <a:endParaRPr lang="en-US" dirty="0">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405779240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8" name="Footer Placeholder 7"/>
          <p:cNvSpPr>
            <a:spLocks noGrp="1"/>
          </p:cNvSpPr>
          <p:nvPr>
            <p:ph type="ftr" sz="quarter" idx="11"/>
          </p:nvPr>
        </p:nvSpPr>
        <p:spPr/>
        <p:txBody>
          <a:bodyPr/>
          <a:lstStyle/>
          <a:p>
            <a:endParaRPr lang="en-US" dirty="0">
              <a:solidFill>
                <a:srgbClr val="EEECE1"/>
              </a:solidFill>
              <a:latin typeface="Calibri"/>
            </a:endParaRPr>
          </a:p>
        </p:txBody>
      </p:sp>
      <p:sp>
        <p:nvSpPr>
          <p:cNvPr id="9" name="Slide Number Placeholder 8"/>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639315105"/>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4" name="Footer Placeholder 3"/>
          <p:cNvSpPr>
            <a:spLocks noGrp="1"/>
          </p:cNvSpPr>
          <p:nvPr>
            <p:ph type="ftr" sz="quarter" idx="11"/>
          </p:nvPr>
        </p:nvSpPr>
        <p:spPr/>
        <p:txBody>
          <a:bodyPr/>
          <a:lstStyle/>
          <a:p>
            <a:endParaRPr lang="en-US" dirty="0">
              <a:solidFill>
                <a:srgbClr val="EEECE1"/>
              </a:solidFill>
              <a:latin typeface="Calibri"/>
            </a:endParaRPr>
          </a:p>
        </p:txBody>
      </p:sp>
      <p:sp>
        <p:nvSpPr>
          <p:cNvPr id="5" name="Slide Number Placeholder 4"/>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94748311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09E9438-B76D-2847-BBB9-CD421DB7FDE3}" type="datetimeFigureOut">
              <a:rPr lang="en-US" smtClean="0"/>
              <a:t>3/16/17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3" name="Footer Placeholder 2"/>
          <p:cNvSpPr>
            <a:spLocks noGrp="1"/>
          </p:cNvSpPr>
          <p:nvPr>
            <p:ph type="ftr" sz="quarter" idx="11"/>
          </p:nvPr>
        </p:nvSpPr>
        <p:spPr/>
        <p:txBody>
          <a:bodyPr/>
          <a:lstStyle/>
          <a:p>
            <a:endParaRPr lang="en-US" dirty="0">
              <a:solidFill>
                <a:srgbClr val="EEECE1"/>
              </a:solidFill>
              <a:latin typeface="Calibri"/>
            </a:endParaRPr>
          </a:p>
        </p:txBody>
      </p:sp>
      <p:sp>
        <p:nvSpPr>
          <p:cNvPr id="4" name="Slide Number Placeholder 3"/>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33466119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6" name="Footer Placeholder 5"/>
          <p:cNvSpPr>
            <a:spLocks noGrp="1"/>
          </p:cNvSpPr>
          <p:nvPr>
            <p:ph type="ftr" sz="quarter" idx="11"/>
          </p:nvPr>
        </p:nvSpPr>
        <p:spPr/>
        <p:txBody>
          <a:bodyPr/>
          <a:lstStyle/>
          <a:p>
            <a:endParaRPr lang="en-US" dirty="0">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403852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9" name="Slide Number Placeholder 8"/>
          <p:cNvSpPr>
            <a:spLocks noGrp="1"/>
          </p:cNvSpPr>
          <p:nvPr>
            <p:ph type="sldNum" sz="quarter" idx="11"/>
          </p:nvPr>
        </p:nvSpPr>
        <p:spPr/>
        <p:txBody>
          <a:bodyPr/>
          <a:lstStyle/>
          <a:p>
            <a:fld id="{F817F214-19F9-41C7-B96D-432E0A00C148}" type="slidenum">
              <a:rPr lang="en-US" smtClean="0">
                <a:latin typeface="Calibri"/>
              </a:rPr>
              <a:pPr/>
              <a:t>‹#›</a:t>
            </a:fld>
            <a:endParaRPr lang="en-US" dirty="0">
              <a:latin typeface="Calibri"/>
            </a:endParaRPr>
          </a:p>
        </p:txBody>
      </p:sp>
      <p:sp>
        <p:nvSpPr>
          <p:cNvPr id="10" name="Footer Placeholder 9"/>
          <p:cNvSpPr>
            <a:spLocks noGrp="1"/>
          </p:cNvSpPr>
          <p:nvPr>
            <p:ph type="ftr" sz="quarter" idx="12"/>
          </p:nvPr>
        </p:nvSpPr>
        <p:spPr/>
        <p:txBody>
          <a:bodyPr/>
          <a:lstStyle/>
          <a:p>
            <a:endParaRPr lang="en-US" dirty="0">
              <a:solidFill>
                <a:srgbClr val="EEECE1"/>
              </a:solidFill>
              <a:latin typeface="Calibri"/>
            </a:endParaRPr>
          </a:p>
        </p:txBody>
      </p:sp>
    </p:spTree>
    <p:extLst>
      <p:ext uri="{BB962C8B-B14F-4D97-AF65-F5344CB8AC3E}">
        <p14:creationId xmlns:p14="http://schemas.microsoft.com/office/powerpoint/2010/main" val="28831852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4193508040"/>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dirty="0">
              <a:solidFill>
                <a:srgbClr val="EEECE1"/>
              </a:solidFill>
              <a:latin typeface="Calibri"/>
            </a:endParaRPr>
          </a:p>
        </p:txBody>
      </p:sp>
      <p:sp>
        <p:nvSpPr>
          <p:cNvPr id="5" name="Footer Placeholder 4"/>
          <p:cNvSpPr>
            <a:spLocks noGrp="1"/>
          </p:cNvSpPr>
          <p:nvPr>
            <p:ph type="ftr" sz="quarter" idx="11"/>
          </p:nvPr>
        </p:nvSpPr>
        <p:spPr/>
        <p:txBody>
          <a:bodyPr/>
          <a:lstStyle/>
          <a:p>
            <a:endParaRPr lang="en-US" dirty="0">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dirty="0">
              <a:latin typeface="Calibri"/>
            </a:endParaRPr>
          </a:p>
        </p:txBody>
      </p:sp>
    </p:spTree>
    <p:extLst>
      <p:ext uri="{BB962C8B-B14F-4D97-AF65-F5344CB8AC3E}">
        <p14:creationId xmlns:p14="http://schemas.microsoft.com/office/powerpoint/2010/main" val="320007822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5" name="Footer Placeholder 4"/>
          <p:cNvSpPr>
            <a:spLocks noGrp="1"/>
          </p:cNvSpPr>
          <p:nvPr>
            <p:ph type="ftr" sz="quarter" idx="11"/>
          </p:nvPr>
        </p:nvSpPr>
        <p:spPr/>
        <p:txBody>
          <a:bodyPr/>
          <a:lstStyle/>
          <a:p>
            <a:endParaRPr lang="en-US">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140666658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5" name="Footer Placeholder 4"/>
          <p:cNvSpPr>
            <a:spLocks noGrp="1"/>
          </p:cNvSpPr>
          <p:nvPr>
            <p:ph type="ftr" sz="quarter" idx="11"/>
          </p:nvPr>
        </p:nvSpPr>
        <p:spPr/>
        <p:txBody>
          <a:bodyPr/>
          <a:lstStyle/>
          <a:p>
            <a:endParaRPr lang="en-US">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184142536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5" name="Footer Placeholder 4"/>
          <p:cNvSpPr>
            <a:spLocks noGrp="1"/>
          </p:cNvSpPr>
          <p:nvPr>
            <p:ph type="ftr" sz="quarter" idx="11"/>
          </p:nvPr>
        </p:nvSpPr>
        <p:spPr/>
        <p:txBody>
          <a:bodyPr/>
          <a:lstStyle/>
          <a:p>
            <a:endParaRPr lang="en-US">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205546015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6" name="Footer Placeholder 5"/>
          <p:cNvSpPr>
            <a:spLocks noGrp="1"/>
          </p:cNvSpPr>
          <p:nvPr>
            <p:ph type="ftr" sz="quarter" idx="11"/>
          </p:nvPr>
        </p:nvSpPr>
        <p:spPr/>
        <p:txBody>
          <a:bodyPr/>
          <a:lstStyle/>
          <a:p>
            <a:endParaRPr lang="en-US">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392238059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8" name="Footer Placeholder 7"/>
          <p:cNvSpPr>
            <a:spLocks noGrp="1"/>
          </p:cNvSpPr>
          <p:nvPr>
            <p:ph type="ftr" sz="quarter" idx="11"/>
          </p:nvPr>
        </p:nvSpPr>
        <p:spPr/>
        <p:txBody>
          <a:bodyPr/>
          <a:lstStyle/>
          <a:p>
            <a:endParaRPr lang="en-US">
              <a:solidFill>
                <a:srgbClr val="EEECE1"/>
              </a:solidFill>
              <a:latin typeface="Calibri"/>
            </a:endParaRPr>
          </a:p>
        </p:txBody>
      </p:sp>
      <p:sp>
        <p:nvSpPr>
          <p:cNvPr id="9" name="Slide Number Placeholder 8"/>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199814213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09E9438-B76D-2847-BBB9-CD421DB7FDE3}" type="datetimeFigureOut">
              <a:rPr lang="en-US" smtClean="0"/>
              <a:t>3/16/17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4" name="Footer Placeholder 3"/>
          <p:cNvSpPr>
            <a:spLocks noGrp="1"/>
          </p:cNvSpPr>
          <p:nvPr>
            <p:ph type="ftr" sz="quarter" idx="11"/>
          </p:nvPr>
        </p:nvSpPr>
        <p:spPr/>
        <p:txBody>
          <a:bodyPr/>
          <a:lstStyle/>
          <a:p>
            <a:endParaRPr lang="en-US">
              <a:solidFill>
                <a:srgbClr val="EEECE1"/>
              </a:solidFill>
              <a:latin typeface="Calibri"/>
            </a:endParaRPr>
          </a:p>
        </p:txBody>
      </p:sp>
      <p:sp>
        <p:nvSpPr>
          <p:cNvPr id="5" name="Slide Number Placeholder 4"/>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213329737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3" name="Footer Placeholder 2"/>
          <p:cNvSpPr>
            <a:spLocks noGrp="1"/>
          </p:cNvSpPr>
          <p:nvPr>
            <p:ph type="ftr" sz="quarter" idx="11"/>
          </p:nvPr>
        </p:nvSpPr>
        <p:spPr/>
        <p:txBody>
          <a:bodyPr/>
          <a:lstStyle/>
          <a:p>
            <a:endParaRPr lang="en-US">
              <a:solidFill>
                <a:srgbClr val="EEECE1"/>
              </a:solidFill>
              <a:latin typeface="Calibri"/>
            </a:endParaRPr>
          </a:p>
        </p:txBody>
      </p:sp>
      <p:sp>
        <p:nvSpPr>
          <p:cNvPr id="4" name="Slide Number Placeholder 3"/>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70641372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6" name="Footer Placeholder 5"/>
          <p:cNvSpPr>
            <a:spLocks noGrp="1"/>
          </p:cNvSpPr>
          <p:nvPr>
            <p:ph type="ftr" sz="quarter" idx="11"/>
          </p:nvPr>
        </p:nvSpPr>
        <p:spPr/>
        <p:txBody>
          <a:bodyPr/>
          <a:lstStyle/>
          <a:p>
            <a:endParaRPr lang="en-US">
              <a:solidFill>
                <a:srgbClr val="EEECE1"/>
              </a:solidFill>
              <a:latin typeface="Calibri"/>
            </a:endParaRPr>
          </a:p>
        </p:txBody>
      </p:sp>
      <p:sp>
        <p:nvSpPr>
          <p:cNvPr id="7" name="Slide Number Placeholder 6"/>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9318910"/>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9" name="Slide Number Placeholder 8"/>
          <p:cNvSpPr>
            <a:spLocks noGrp="1"/>
          </p:cNvSpPr>
          <p:nvPr>
            <p:ph type="sldNum" sz="quarter" idx="11"/>
          </p:nvPr>
        </p:nvSpPr>
        <p:spPr/>
        <p:txBody>
          <a:bodyPr/>
          <a:lstStyle/>
          <a:p>
            <a:fld id="{F817F214-19F9-41C7-B96D-432E0A00C148}" type="slidenum">
              <a:rPr lang="en-US" smtClean="0">
                <a:latin typeface="Calibri"/>
              </a:rPr>
              <a:pPr/>
              <a:t>‹#›</a:t>
            </a:fld>
            <a:endParaRPr lang="en-US">
              <a:latin typeface="Calibri"/>
            </a:endParaRPr>
          </a:p>
        </p:txBody>
      </p:sp>
      <p:sp>
        <p:nvSpPr>
          <p:cNvPr id="10" name="Footer Placeholder 9"/>
          <p:cNvSpPr>
            <a:spLocks noGrp="1"/>
          </p:cNvSpPr>
          <p:nvPr>
            <p:ph type="ftr" sz="quarter" idx="12"/>
          </p:nvPr>
        </p:nvSpPr>
        <p:spPr/>
        <p:txBody>
          <a:bodyPr/>
          <a:lstStyle/>
          <a:p>
            <a:endParaRPr lang="en-US">
              <a:solidFill>
                <a:srgbClr val="EEECE1"/>
              </a:solidFill>
              <a:latin typeface="Calibri"/>
            </a:endParaRPr>
          </a:p>
        </p:txBody>
      </p:sp>
    </p:spTree>
    <p:extLst>
      <p:ext uri="{BB962C8B-B14F-4D97-AF65-F5344CB8AC3E}">
        <p14:creationId xmlns:p14="http://schemas.microsoft.com/office/powerpoint/2010/main" val="309813692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5" name="Footer Placeholder 4"/>
          <p:cNvSpPr>
            <a:spLocks noGrp="1"/>
          </p:cNvSpPr>
          <p:nvPr>
            <p:ph type="ftr" sz="quarter" idx="11"/>
          </p:nvPr>
        </p:nvSpPr>
        <p:spPr/>
        <p:txBody>
          <a:bodyPr/>
          <a:lstStyle/>
          <a:p>
            <a:endParaRPr lang="en-US">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26687711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9FFB-057C-4C82-AF7A-A289920A9625}" type="datetimeFigureOut">
              <a:rPr lang="en-US" smtClean="0">
                <a:solidFill>
                  <a:srgbClr val="EEECE1"/>
                </a:solidFill>
                <a:latin typeface="Calibri"/>
              </a:rPr>
              <a:pPr/>
              <a:t>3/16/17</a:t>
            </a:fld>
            <a:endParaRPr lang="en-US">
              <a:solidFill>
                <a:srgbClr val="EEECE1"/>
              </a:solidFill>
              <a:latin typeface="Calibri"/>
            </a:endParaRPr>
          </a:p>
        </p:txBody>
      </p:sp>
      <p:sp>
        <p:nvSpPr>
          <p:cNvPr id="5" name="Footer Placeholder 4"/>
          <p:cNvSpPr>
            <a:spLocks noGrp="1"/>
          </p:cNvSpPr>
          <p:nvPr>
            <p:ph type="ftr" sz="quarter" idx="11"/>
          </p:nvPr>
        </p:nvSpPr>
        <p:spPr/>
        <p:txBody>
          <a:bodyPr/>
          <a:lstStyle/>
          <a:p>
            <a:endParaRPr lang="en-US">
              <a:solidFill>
                <a:srgbClr val="EEECE1"/>
              </a:solidFill>
              <a:latin typeface="Calibri"/>
            </a:endParaRPr>
          </a:p>
        </p:txBody>
      </p:sp>
      <p:sp>
        <p:nvSpPr>
          <p:cNvPr id="6" name="Slide Number Placeholder 5"/>
          <p:cNvSpPr>
            <a:spLocks noGrp="1"/>
          </p:cNvSpPr>
          <p:nvPr>
            <p:ph type="sldNum" sz="quarter" idx="12"/>
          </p:nvPr>
        </p:nvSpPr>
        <p:spPr/>
        <p:txBody>
          <a:bodyPr/>
          <a:lstStyle/>
          <a:p>
            <a:fld id="{F817F214-19F9-41C7-B96D-432E0A00C148}" type="slidenum">
              <a:rPr lang="en-US" smtClean="0">
                <a:latin typeface="Calibri"/>
              </a:rPr>
              <a:pPr/>
              <a:t>‹#›</a:t>
            </a:fld>
            <a:endParaRPr lang="en-US">
              <a:latin typeface="Calibri"/>
            </a:endParaRPr>
          </a:p>
        </p:txBody>
      </p:sp>
    </p:spTree>
    <p:extLst>
      <p:ext uri="{BB962C8B-B14F-4D97-AF65-F5344CB8AC3E}">
        <p14:creationId xmlns:p14="http://schemas.microsoft.com/office/powerpoint/2010/main" val="170571075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9E9438-B76D-2847-BBB9-CD421DB7FDE3}" type="datetimeFigureOut">
              <a:rPr lang="en-US" smtClean="0"/>
              <a:t>3/16/17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109E9438-B76D-2847-BBB9-CD421DB7FDE3}" type="datetimeFigureOut">
              <a:rPr lang="en-US" smtClean="0"/>
              <a:t>3/16/17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B551E06-D16D-E840-897F-CE608393C9C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09E9438-B76D-2847-BBB9-CD421DB7FDE3}" type="datetimeFigureOut">
              <a:rPr lang="en-US" smtClean="0"/>
              <a:t>3/16/17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551E06-D16D-E840-897F-CE608393C9CC}" type="slidenum">
              <a:rPr lang="en-US" smtClean="0"/>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5" name="Date Placeholder 4"/>
          <p:cNvSpPr>
            <a:spLocks noGrp="1"/>
          </p:cNvSpPr>
          <p:nvPr>
            <p:ph type="dt" sz="half" idx="10"/>
          </p:nvPr>
        </p:nvSpPr>
        <p:spPr/>
        <p:txBody>
          <a:bodyPr/>
          <a:lstStyle/>
          <a:p>
            <a:fld id="{109E9438-B76D-2847-BBB9-CD421DB7FDE3}" type="datetimeFigureOut">
              <a:rPr lang="en-US" smtClean="0"/>
              <a:t>3/16/17</a:t>
            </a:fld>
            <a:endParaRPr lang="en-US" dirty="0"/>
          </a:p>
        </p:txBody>
      </p:sp>
      <p:sp>
        <p:nvSpPr>
          <p:cNvPr id="7" name="Slide Number Placeholder 6"/>
          <p:cNvSpPr>
            <a:spLocks noGrp="1"/>
          </p:cNvSpPr>
          <p:nvPr>
            <p:ph type="sldNum" sz="quarter" idx="12"/>
          </p:nvPr>
        </p:nvSpPr>
        <p:spPr/>
        <p:txBody>
          <a:bodyPr/>
          <a:lstStyle/>
          <a:p>
            <a:fld id="{1B551E06-D16D-E840-897F-CE608393C9CC}" type="slidenum">
              <a:rPr lang="en-US" smtClean="0"/>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09E9438-B76D-2847-BBB9-CD421DB7FDE3}" type="datetimeFigureOut">
              <a:rPr lang="en-US" smtClean="0"/>
              <a:t>3/16/17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B551E06-D16D-E840-897F-CE608393C9CC}" type="slidenum">
              <a:rPr lang="en-US" smtClean="0"/>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7D6534E-8BFB-40C9-A3CD-205EAB4D0807}" type="datetimeFigureOut">
              <a:rPr lang="en-US" smtClean="0">
                <a:solidFill>
                  <a:prstClr val="black">
                    <a:tint val="75000"/>
                  </a:prstClr>
                </a:solidFill>
                <a:latin typeface="Calibri"/>
              </a:rPr>
              <a:pPr defTabSz="914400"/>
              <a:t>3/16/17</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A914DF9-6821-43E1-AF49-0D7810666569}" type="slidenum">
              <a:rPr lang="en-US" smtClean="0">
                <a:solidFill>
                  <a:prstClr val="black">
                    <a:tint val="75000"/>
                  </a:prstClr>
                </a:solidFill>
                <a:latin typeface="Calibri"/>
              </a:rPr>
              <a:pPr defTabSz="914400"/>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0186392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defTabSz="914400"/>
            <a:fld id="{F817F214-19F9-41C7-B96D-432E0A00C148}" type="slidenum">
              <a:rPr lang="en-US" smtClean="0">
                <a:latin typeface="Calibri"/>
              </a:rPr>
              <a:pPr defTabSz="914400"/>
              <a:t>‹#›</a:t>
            </a:fld>
            <a:endParaRPr lang="en-US" dirty="0">
              <a:latin typeface="Calibri"/>
            </a:endParaRP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defTabSz="914400"/>
            <a:endParaRPr lang="en-US" dirty="0">
              <a:solidFill>
                <a:srgbClr val="EEECE1"/>
              </a:solidFill>
              <a:latin typeface="Calibri"/>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defTabSz="914400"/>
            <a:fld id="{21FD9FFB-057C-4C82-AF7A-A289920A9625}" type="datetimeFigureOut">
              <a:rPr lang="en-US" smtClean="0">
                <a:solidFill>
                  <a:srgbClr val="EEECE1"/>
                </a:solidFill>
                <a:latin typeface="Calibri"/>
              </a:rPr>
              <a:pPr defTabSz="914400"/>
              <a:t>3/16/17</a:t>
            </a:fld>
            <a:endParaRPr lang="en-US" dirty="0">
              <a:solidFill>
                <a:srgbClr val="EEECE1"/>
              </a:solidFill>
              <a:latin typeface="Calibri"/>
            </a:endParaRPr>
          </a:p>
        </p:txBody>
      </p:sp>
    </p:spTree>
    <p:extLst>
      <p:ext uri="{BB962C8B-B14F-4D97-AF65-F5344CB8AC3E}">
        <p14:creationId xmlns:p14="http://schemas.microsoft.com/office/powerpoint/2010/main" val="32519811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defTabSz="914400"/>
            <a:fld id="{F817F214-19F9-41C7-B96D-432E0A00C148}" type="slidenum">
              <a:rPr lang="en-US" smtClean="0">
                <a:latin typeface="Calibri"/>
              </a:rPr>
              <a:pPr defTabSz="914400"/>
              <a:t>‹#›</a:t>
            </a:fld>
            <a:endParaRPr lang="en-US" dirty="0">
              <a:latin typeface="Calibri"/>
            </a:endParaRP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defTabSz="914400"/>
            <a:endParaRPr lang="en-US" dirty="0">
              <a:solidFill>
                <a:srgbClr val="EEECE1"/>
              </a:solidFill>
              <a:latin typeface="Calibri"/>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defTabSz="914400"/>
            <a:fld id="{21FD9FFB-057C-4C82-AF7A-A289920A9625}" type="datetimeFigureOut">
              <a:rPr lang="en-US" smtClean="0">
                <a:solidFill>
                  <a:srgbClr val="EEECE1"/>
                </a:solidFill>
                <a:latin typeface="Calibri"/>
              </a:rPr>
              <a:pPr defTabSz="914400"/>
              <a:t>3/16/17</a:t>
            </a:fld>
            <a:endParaRPr lang="en-US" dirty="0">
              <a:solidFill>
                <a:srgbClr val="EEECE1"/>
              </a:solidFill>
              <a:latin typeface="Calibri"/>
            </a:endParaRPr>
          </a:p>
        </p:txBody>
      </p:sp>
    </p:spTree>
    <p:extLst>
      <p:ext uri="{BB962C8B-B14F-4D97-AF65-F5344CB8AC3E}">
        <p14:creationId xmlns:p14="http://schemas.microsoft.com/office/powerpoint/2010/main" val="334708271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defTabSz="914400"/>
            <a:fld id="{F817F214-19F9-41C7-B96D-432E0A00C148}" type="slidenum">
              <a:rPr lang="en-US" smtClean="0">
                <a:latin typeface="Calibri"/>
              </a:rPr>
              <a:pPr defTabSz="914400"/>
              <a:t>‹#›</a:t>
            </a:fld>
            <a:endParaRPr lang="en-US">
              <a:latin typeface="Calibri"/>
            </a:endParaRP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defTabSz="914400"/>
            <a:endParaRPr lang="en-US">
              <a:solidFill>
                <a:srgbClr val="EEECE1"/>
              </a:solidFill>
              <a:latin typeface="Calibri"/>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defTabSz="914400"/>
            <a:fld id="{21FD9FFB-057C-4C82-AF7A-A289920A9625}" type="datetimeFigureOut">
              <a:rPr lang="en-US" smtClean="0">
                <a:solidFill>
                  <a:srgbClr val="EEECE1"/>
                </a:solidFill>
                <a:latin typeface="Calibri"/>
              </a:rPr>
              <a:pPr defTabSz="914400"/>
              <a:t>3/16/17</a:t>
            </a:fld>
            <a:endParaRPr lang="en-US">
              <a:solidFill>
                <a:srgbClr val="EEECE1"/>
              </a:solidFill>
              <a:latin typeface="Calibri"/>
            </a:endParaRPr>
          </a:p>
        </p:txBody>
      </p:sp>
    </p:spTree>
    <p:extLst>
      <p:ext uri="{BB962C8B-B14F-4D97-AF65-F5344CB8AC3E}">
        <p14:creationId xmlns:p14="http://schemas.microsoft.com/office/powerpoint/2010/main" val="25000191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7.xml"/><Relationship Id="rId2" Type="http://schemas.openxmlformats.org/officeDocument/2006/relationships/diagramData" Target="../diagrams/data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35.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0.PNG"/><Relationship Id="rId1" Type="http://schemas.openxmlformats.org/officeDocument/2006/relationships/slideLayout" Target="../slideLayouts/slideLayout35.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1.PNG"/><Relationship Id="rId1" Type="http://schemas.openxmlformats.org/officeDocument/2006/relationships/slideLayout" Target="../slideLayouts/slideLayout35.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9.xml"/><Relationship Id="rId3" Type="http://schemas.openxmlformats.org/officeDocument/2006/relationships/image" Target="../media/image2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0.xml"/><Relationship Id="rId3" Type="http://schemas.openxmlformats.org/officeDocument/2006/relationships/image" Target="../media/image2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1.xml"/><Relationship Id="rId3"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35.xml"/><Relationship Id="rId2"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46.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1.png"/><Relationship Id="rId1" Type="http://schemas.openxmlformats.org/officeDocument/2006/relationships/slideLayout" Target="../slideLayouts/slideLayout46.xml"/><Relationship Id="rId2" Type="http://schemas.openxmlformats.org/officeDocument/2006/relationships/notesSlide" Target="../notesSlides/notesSlide14.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1.png"/><Relationship Id="rId1" Type="http://schemas.openxmlformats.org/officeDocument/2006/relationships/slideLayout" Target="../slideLayouts/slideLayout46.xml"/><Relationship Id="rId2" Type="http://schemas.openxmlformats.org/officeDocument/2006/relationships/notesSlide" Target="../notesSlides/notesSlide15.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1.png"/><Relationship Id="rId1" Type="http://schemas.openxmlformats.org/officeDocument/2006/relationships/slideLayout" Target="../slideLayouts/slideLayout46.xml"/><Relationship Id="rId2" Type="http://schemas.openxmlformats.org/officeDocument/2006/relationships/notesSlide" Target="../notesSlides/notesSlide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7.xml"/><Relationship Id="rId3" Type="http://schemas.openxmlformats.org/officeDocument/2006/relationships/image" Target="../media/image3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3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Dr. Elsye Maria Rosa, </a:t>
            </a:r>
            <a:r>
              <a:rPr lang="en-US" dirty="0" err="1" smtClean="0"/>
              <a:t>MKep</a:t>
            </a:r>
            <a:endParaRPr lang="en-US" dirty="0"/>
          </a:p>
        </p:txBody>
      </p:sp>
      <p:sp>
        <p:nvSpPr>
          <p:cNvPr id="2" name="Title 1"/>
          <p:cNvSpPr>
            <a:spLocks noGrp="1"/>
          </p:cNvSpPr>
          <p:nvPr>
            <p:ph type="ctrTitle"/>
          </p:nvPr>
        </p:nvSpPr>
        <p:spPr/>
        <p:txBody>
          <a:bodyPr/>
          <a:lstStyle/>
          <a:p>
            <a:r>
              <a:rPr lang="en-US" dirty="0" smtClean="0"/>
              <a:t>ASSESMENT RISK FALLS</a:t>
            </a:r>
            <a:endParaRPr lang="en-US" dirty="0"/>
          </a:p>
        </p:txBody>
      </p:sp>
      <p:pic>
        <p:nvPicPr>
          <p:cNvPr id="8" name="Picture 7"/>
          <p:cNvPicPr>
            <a:picLocks noChangeAspect="1"/>
          </p:cNvPicPr>
          <p:nvPr/>
        </p:nvPicPr>
        <p:blipFill>
          <a:blip r:embed="rId2"/>
          <a:stretch>
            <a:fillRect/>
          </a:stretch>
        </p:blipFill>
        <p:spPr>
          <a:xfrm>
            <a:off x="156034" y="136914"/>
            <a:ext cx="3463466" cy="3090119"/>
          </a:xfrm>
          <a:prstGeom prst="rect">
            <a:avLst/>
          </a:prstGeom>
        </p:spPr>
      </p:pic>
      <p:pic>
        <p:nvPicPr>
          <p:cNvPr id="12" name="Picture 11" descr="Screen Shot 2017-03-16 at 9.24.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0" y="136914"/>
            <a:ext cx="5095675" cy="3090119"/>
          </a:xfrm>
          <a:prstGeom prst="rect">
            <a:avLst/>
          </a:prstGeom>
        </p:spPr>
      </p:pic>
    </p:spTree>
    <p:extLst>
      <p:ext uri="{BB962C8B-B14F-4D97-AF65-F5344CB8AC3E}">
        <p14:creationId xmlns:p14="http://schemas.microsoft.com/office/powerpoint/2010/main" val="392047525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Intervensi</a:t>
            </a:r>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0844071"/>
              </p:ext>
            </p:extLst>
          </p:nvPr>
        </p:nvGraphicFramePr>
        <p:xfrm>
          <a:off x="457199" y="1343132"/>
          <a:ext cx="8433155" cy="5328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77117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262787"/>
            <a:ext cx="8260672" cy="1343131"/>
          </a:xfrm>
        </p:spPr>
        <p:txBody>
          <a:bodyPr>
            <a:normAutofit fontScale="90000"/>
          </a:bodyPr>
          <a:lstStyle/>
          <a:p>
            <a:r>
              <a:rPr lang="id-ID" sz="3100" dirty="0" smtClean="0"/>
              <a:t>langkah-langkah </a:t>
            </a:r>
            <a:r>
              <a:rPr lang="id-ID" sz="3100" dirty="0"/>
              <a:t>pencegahan kejadian pasien jatuh </a:t>
            </a:r>
            <a:r>
              <a:rPr lang="id-ID" sz="3100" dirty="0" smtClean="0"/>
              <a:t>menurut</a:t>
            </a:r>
            <a:br>
              <a:rPr lang="id-ID" sz="3100" dirty="0" smtClean="0"/>
            </a:br>
            <a:r>
              <a:rPr lang="id-ID" sz="2200" dirty="0" smtClean="0"/>
              <a:t>Hempel</a:t>
            </a:r>
            <a:r>
              <a:rPr lang="id-ID" sz="2200" dirty="0"/>
              <a:t>, et al., (2013) </a:t>
            </a:r>
            <a:r>
              <a:rPr lang="id-ID" sz="2200" dirty="0" smtClean="0"/>
              <a:t>:</a:t>
            </a:r>
            <a:r>
              <a:rPr lang="en-US" sz="2200" dirty="0"/>
              <a:t/>
            </a:r>
            <a:br>
              <a:rPr lang="en-US" sz="2200" dirty="0"/>
            </a:b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3795253"/>
              </p:ext>
            </p:extLst>
          </p:nvPr>
        </p:nvGraphicFramePr>
        <p:xfrm>
          <a:off x="277367" y="1752600"/>
          <a:ext cx="8583791" cy="4758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03203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544877826"/>
              </p:ext>
            </p:extLst>
          </p:nvPr>
        </p:nvGraphicFramePr>
        <p:xfrm>
          <a:off x="291966" y="394180"/>
          <a:ext cx="8462686" cy="6292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17976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7-03-16 at 8.26.1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3986" y="1"/>
            <a:ext cx="5980014" cy="6701060"/>
          </a:xfrm>
          <a:prstGeom prst="rect">
            <a:avLst/>
          </a:prstGeom>
        </p:spPr>
      </p:pic>
      <p:sp>
        <p:nvSpPr>
          <p:cNvPr id="3" name="TextBox 2"/>
          <p:cNvSpPr txBox="1"/>
          <p:nvPr/>
        </p:nvSpPr>
        <p:spPr>
          <a:xfrm>
            <a:off x="145983" y="2196486"/>
            <a:ext cx="3018003" cy="830997"/>
          </a:xfrm>
          <a:prstGeom prst="rect">
            <a:avLst/>
          </a:prstGeom>
          <a:noFill/>
        </p:spPr>
        <p:txBody>
          <a:bodyPr wrap="square" rtlCol="0">
            <a:spAutoFit/>
          </a:bodyPr>
          <a:lstStyle/>
          <a:p>
            <a:pPr algn="ctr"/>
            <a:r>
              <a:rPr lang="en-US" sz="2400" b="1" dirty="0" smtClean="0"/>
              <a:t>MORSE  FALLS SCALE (MFS)</a:t>
            </a:r>
            <a:endParaRPr lang="en-US" sz="2400" b="1" dirty="0"/>
          </a:p>
        </p:txBody>
      </p:sp>
    </p:spTree>
    <p:extLst>
      <p:ext uri="{BB962C8B-B14F-4D97-AF65-F5344CB8AC3E}">
        <p14:creationId xmlns:p14="http://schemas.microsoft.com/office/powerpoint/2010/main" val="36124220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7-03-16 at 8.26.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989" y="872348"/>
            <a:ext cx="8182211" cy="2831045"/>
          </a:xfrm>
          <a:prstGeom prst="rect">
            <a:avLst/>
          </a:prstGeom>
        </p:spPr>
      </p:pic>
    </p:spTree>
    <p:extLst>
      <p:ext uri="{BB962C8B-B14F-4D97-AF65-F5344CB8AC3E}">
        <p14:creationId xmlns:p14="http://schemas.microsoft.com/office/powerpoint/2010/main" val="29518940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382000" cy="1143000"/>
          </a:xfrm>
        </p:spPr>
        <p:txBody>
          <a:bodyPr/>
          <a:lstStyle/>
          <a:p>
            <a:pPr algn="ctr"/>
            <a:r>
              <a:rPr lang="en-US" sz="4000" dirty="0" smtClean="0">
                <a:latin typeface="Arial" panose="020B0604020202020204" pitchFamily="34" charset="0"/>
                <a:cs typeface="Arial" panose="020B0604020202020204" pitchFamily="34" charset="0"/>
              </a:rPr>
              <a:t>Example: Morse Fall Scale</a:t>
            </a:r>
            <a:endParaRPr lang="en-US" sz="4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5639632"/>
            <a:ext cx="100647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 y="1242788"/>
            <a:ext cx="7543799" cy="5396969"/>
          </a:xfrm>
          <a:prstGeom prst="rect">
            <a:avLst/>
          </a:prstGeom>
        </p:spPr>
      </p:pic>
    </p:spTree>
    <p:extLst>
      <p:ext uri="{BB962C8B-B14F-4D97-AF65-F5344CB8AC3E}">
        <p14:creationId xmlns:p14="http://schemas.microsoft.com/office/powerpoint/2010/main" val="6224447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7-03-16 at 8.29.4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73" y="5575300"/>
            <a:ext cx="7126871" cy="1282700"/>
          </a:xfrm>
          <a:prstGeom prst="rect">
            <a:avLst/>
          </a:prstGeom>
        </p:spPr>
      </p:pic>
      <p:pic>
        <p:nvPicPr>
          <p:cNvPr id="4" name="Picture 3" descr="Screen Shot 2017-03-16 at 9.00.3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973" y="116794"/>
            <a:ext cx="7126870" cy="5458506"/>
          </a:xfrm>
          <a:prstGeom prst="rect">
            <a:avLst/>
          </a:prstGeom>
        </p:spPr>
      </p:pic>
    </p:spTree>
    <p:extLst>
      <p:ext uri="{BB962C8B-B14F-4D97-AF65-F5344CB8AC3E}">
        <p14:creationId xmlns:p14="http://schemas.microsoft.com/office/powerpoint/2010/main" val="20569848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103506874"/>
              </p:ext>
            </p:extLst>
          </p:nvPr>
        </p:nvGraphicFramePr>
        <p:xfrm>
          <a:off x="137590" y="5789241"/>
          <a:ext cx="5826902" cy="939400"/>
        </p:xfrm>
        <a:graphic>
          <a:graphicData uri="http://schemas.openxmlformats.org/presentationml/2006/ole">
            <mc:AlternateContent xmlns:mc="http://schemas.openxmlformats.org/markup-compatibility/2006">
              <mc:Choice xmlns:v="urn:schemas-microsoft-com:vml" Requires="v">
                <p:oleObj spid="_x0000_s1033" name="Document" r:id="rId3" imgW="5270500" imgH="1117600" progId="Word.Document.12">
                  <p:embed/>
                </p:oleObj>
              </mc:Choice>
              <mc:Fallback>
                <p:oleObj name="Document" r:id="rId3" imgW="5270500" imgH="1117600" progId="Word.Document.12">
                  <p:embed/>
                  <p:pic>
                    <p:nvPicPr>
                      <p:cNvPr id="0" name=""/>
                      <p:cNvPicPr/>
                      <p:nvPr/>
                    </p:nvPicPr>
                    <p:blipFill>
                      <a:blip r:embed="rId4"/>
                      <a:stretch>
                        <a:fillRect/>
                      </a:stretch>
                    </p:blipFill>
                    <p:spPr>
                      <a:xfrm>
                        <a:off x="137590" y="5789241"/>
                        <a:ext cx="5826902" cy="939400"/>
                      </a:xfrm>
                      <a:prstGeom prst="rect">
                        <a:avLst/>
                      </a:prstGeom>
                    </p:spPr>
                  </p:pic>
                </p:oleObj>
              </mc:Fallback>
            </mc:AlternateContent>
          </a:graphicData>
        </a:graphic>
      </p:graphicFrame>
      <p:pic>
        <p:nvPicPr>
          <p:cNvPr id="3" name="Picture 2" descr="Screen Shot 2017-03-16 at 8.31.1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590" y="0"/>
            <a:ext cx="5826902" cy="5789241"/>
          </a:xfrm>
          <a:prstGeom prst="rect">
            <a:avLst/>
          </a:prstGeom>
        </p:spPr>
      </p:pic>
      <p:sp>
        <p:nvSpPr>
          <p:cNvPr id="4" name="Rectangle 3"/>
          <p:cNvSpPr/>
          <p:nvPr/>
        </p:nvSpPr>
        <p:spPr>
          <a:xfrm>
            <a:off x="5964492" y="353201"/>
            <a:ext cx="2986725" cy="646331"/>
          </a:xfrm>
          <a:prstGeom prst="rect">
            <a:avLst/>
          </a:prstGeom>
        </p:spPr>
        <p:txBody>
          <a:bodyPr wrap="square">
            <a:spAutoFit/>
          </a:bodyPr>
          <a:lstStyle/>
          <a:p>
            <a:r>
              <a:rPr lang="id-ID" b="1" dirty="0"/>
              <a:t>Tabel </a:t>
            </a:r>
            <a:r>
              <a:rPr lang="id-ID" b="1" dirty="0"/>
              <a:t>:</a:t>
            </a:r>
            <a:r>
              <a:rPr lang="id-ID" b="1" i="1" dirty="0" smtClean="0"/>
              <a:t>Ontario </a:t>
            </a:r>
            <a:r>
              <a:rPr lang="id-ID" b="1" i="1" dirty="0"/>
              <a:t>Modified Stratify - Sydney Scoring </a:t>
            </a:r>
            <a:endParaRPr lang="en-US" dirty="0"/>
          </a:p>
        </p:txBody>
      </p:sp>
    </p:spTree>
    <p:extLst>
      <p:ext uri="{BB962C8B-B14F-4D97-AF65-F5344CB8AC3E}">
        <p14:creationId xmlns:p14="http://schemas.microsoft.com/office/powerpoint/2010/main" val="35620552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7-03-16 at 8.34.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719" y="161726"/>
            <a:ext cx="7664098" cy="6550281"/>
          </a:xfrm>
          <a:prstGeom prst="rect">
            <a:avLst/>
          </a:prstGeom>
        </p:spPr>
      </p:pic>
    </p:spTree>
    <p:extLst>
      <p:ext uri="{BB962C8B-B14F-4D97-AF65-F5344CB8AC3E}">
        <p14:creationId xmlns:p14="http://schemas.microsoft.com/office/powerpoint/2010/main" val="68119798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7-03-15 at 9.29.0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0085145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4566"/>
            <a:ext cx="9525000" cy="6981211"/>
          </a:xfrm>
          <a:prstGeom prst="rect">
            <a:avLst/>
          </a:prstGeom>
        </p:spPr>
      </p:pic>
      <p:sp>
        <p:nvSpPr>
          <p:cNvPr id="5" name="TextBox 4"/>
          <p:cNvSpPr txBox="1"/>
          <p:nvPr/>
        </p:nvSpPr>
        <p:spPr>
          <a:xfrm>
            <a:off x="152400" y="3185833"/>
            <a:ext cx="4419600" cy="2185214"/>
          </a:xfrm>
          <a:prstGeom prst="rect">
            <a:avLst/>
          </a:prstGeom>
          <a:noFill/>
        </p:spPr>
        <p:txBody>
          <a:bodyPr wrap="square" rtlCol="0">
            <a:spAutoFit/>
          </a:bodyPr>
          <a:lstStyle/>
          <a:p>
            <a:pPr defTabSz="914400"/>
            <a:r>
              <a:rPr lang="en-US" sz="4000" dirty="0">
                <a:solidFill>
                  <a:prstClr val="black"/>
                </a:solidFill>
                <a:effectLst>
                  <a:outerShdw blurRad="38100" dist="38100" dir="2700000" algn="tl">
                    <a:srgbClr val="000000">
                      <a:alpha val="43137"/>
                    </a:srgbClr>
                  </a:outerShdw>
                </a:effectLst>
                <a:latin typeface="Candara" panose="020E0502030303020204" pitchFamily="34" charset="0"/>
              </a:rPr>
              <a:t>It Starts with You…</a:t>
            </a:r>
            <a:r>
              <a:rPr lang="en-US" sz="3200" dirty="0">
                <a:solidFill>
                  <a:prstClr val="black"/>
                </a:solidFill>
                <a:effectLst>
                  <a:outerShdw blurRad="38100" dist="38100" dir="2700000" algn="tl">
                    <a:srgbClr val="000000">
                      <a:alpha val="43137"/>
                    </a:srgbClr>
                  </a:outerShdw>
                </a:effectLst>
                <a:latin typeface="Candara" panose="020E0502030303020204" pitchFamily="34" charset="0"/>
              </a:rPr>
              <a:t/>
            </a:r>
            <a:br>
              <a:rPr lang="en-US" sz="3200" dirty="0">
                <a:solidFill>
                  <a:prstClr val="black"/>
                </a:solidFill>
                <a:effectLst>
                  <a:outerShdw blurRad="38100" dist="38100" dir="2700000" algn="tl">
                    <a:srgbClr val="000000">
                      <a:alpha val="43137"/>
                    </a:srgbClr>
                  </a:outerShdw>
                </a:effectLst>
                <a:latin typeface="Candara" panose="020E0502030303020204" pitchFamily="34" charset="0"/>
              </a:rPr>
            </a:br>
            <a:endParaRPr lang="en-US" sz="3200" dirty="0">
              <a:solidFill>
                <a:prstClr val="black"/>
              </a:solidFill>
              <a:effectLst>
                <a:outerShdw blurRad="38100" dist="38100" dir="2700000" algn="tl">
                  <a:srgbClr val="000000">
                    <a:alpha val="43137"/>
                  </a:srgbClr>
                </a:outerShdw>
              </a:effectLst>
              <a:latin typeface="Candara" panose="020E0502030303020204" pitchFamily="34" charset="0"/>
            </a:endParaRPr>
          </a:p>
          <a:p>
            <a:pPr defTabSz="914400"/>
            <a:r>
              <a:rPr lang="en-US" sz="3200" dirty="0">
                <a:solidFill>
                  <a:prstClr val="black"/>
                </a:solidFill>
                <a:latin typeface="Candara" panose="020E0502030303020204" pitchFamily="34" charset="0"/>
              </a:rPr>
              <a:t>Preventing Falls</a:t>
            </a:r>
          </a:p>
          <a:p>
            <a:pPr defTabSz="914400"/>
            <a:r>
              <a:rPr lang="en-US" sz="3200" dirty="0">
                <a:solidFill>
                  <a:prstClr val="black"/>
                </a:solidFill>
                <a:latin typeface="Candara" panose="020E0502030303020204" pitchFamily="34" charset="0"/>
              </a:rPr>
              <a:t>Improving Lives</a:t>
            </a:r>
          </a:p>
        </p:txBody>
      </p:sp>
      <p:sp>
        <p:nvSpPr>
          <p:cNvPr id="7" name="Title 1"/>
          <p:cNvSpPr txBox="1">
            <a:spLocks/>
          </p:cNvSpPr>
          <p:nvPr/>
        </p:nvSpPr>
        <p:spPr>
          <a:xfrm>
            <a:off x="-1" y="1723537"/>
            <a:ext cx="6172200" cy="1069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AC4A4B"/>
                </a:solidFill>
                <a:latin typeface="Arial Rounded MT Bold" panose="020F0704030504030204" pitchFamily="34" charset="0"/>
                <a:cs typeface="Arial" panose="020B0604020202020204" pitchFamily="34" charset="0"/>
              </a:rPr>
              <a:t>Fall Risk Assessment</a:t>
            </a:r>
            <a:endParaRPr lang="en-US" dirty="0">
              <a:solidFill>
                <a:srgbClr val="AC4A4B"/>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56901627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7-03-15 at 9.38.5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671" y="0"/>
            <a:ext cx="6540041" cy="6858000"/>
          </a:xfrm>
          <a:prstGeom prst="rect">
            <a:avLst/>
          </a:prstGeom>
        </p:spPr>
      </p:pic>
    </p:spTree>
    <p:extLst>
      <p:ext uri="{BB962C8B-B14F-4D97-AF65-F5344CB8AC3E}">
        <p14:creationId xmlns:p14="http://schemas.microsoft.com/office/powerpoint/2010/main" val="16528911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8338"/>
            <a:ext cx="7772400" cy="1143000"/>
          </a:xfrm>
        </p:spPr>
        <p:txBody>
          <a:bodyPr/>
          <a:lstStyle/>
          <a:p>
            <a:r>
              <a:rPr lang="en-US" sz="4400" dirty="0">
                <a:latin typeface="Arial" panose="020B0604020202020204" pitchFamily="34" charset="0"/>
                <a:cs typeface="Arial" panose="020B0604020202020204" pitchFamily="34" charset="0"/>
              </a:rPr>
              <a:t>Why </a:t>
            </a:r>
            <a:r>
              <a:rPr lang="en-US" sz="4400" dirty="0" smtClean="0">
                <a:latin typeface="Arial" panose="020B0604020202020204" pitchFamily="34" charset="0"/>
                <a:cs typeface="Arial" panose="020B0604020202020204" pitchFamily="34" charset="0"/>
              </a:rPr>
              <a:t>focus </a:t>
            </a:r>
            <a:r>
              <a:rPr lang="en-US" sz="4400" dirty="0">
                <a:latin typeface="Arial" panose="020B0604020202020204" pitchFamily="34" charset="0"/>
                <a:cs typeface="Arial" panose="020B0604020202020204" pitchFamily="34" charset="0"/>
              </a:rPr>
              <a:t>on preventing falls?</a:t>
            </a:r>
          </a:p>
        </p:txBody>
      </p:sp>
      <p:sp>
        <p:nvSpPr>
          <p:cNvPr id="7" name="Rectangle 6"/>
          <p:cNvSpPr/>
          <p:nvPr/>
        </p:nvSpPr>
        <p:spPr>
          <a:xfrm>
            <a:off x="228600" y="1494156"/>
            <a:ext cx="8077200" cy="1077218"/>
          </a:xfrm>
          <a:prstGeom prst="rect">
            <a:avLst/>
          </a:prstGeom>
          <a:solidFill>
            <a:schemeClr val="bg1"/>
          </a:solidFill>
        </p:spPr>
        <p:txBody>
          <a:bodyPr wrap="square" lIns="91440" tIns="45720" rIns="91440" bIns="45720">
            <a:spAutoFit/>
          </a:bodyPr>
          <a:lstStyle/>
          <a:p>
            <a:pPr algn="ctr" defTabSz="914400"/>
            <a:r>
              <a:rPr lang="en-US" sz="3200" dirty="0">
                <a:ln w="12700">
                  <a:solidFill>
                    <a:srgbClr val="1F497D">
                      <a:lumMod val="75000"/>
                    </a:srgbClr>
                  </a:solidFill>
                  <a:prstDash val="solid"/>
                </a:ln>
                <a:solidFill>
                  <a:srgbClr val="C00000"/>
                </a:solidFill>
                <a:latin typeface="Calibri"/>
              </a:rPr>
              <a:t>30% of Inpatient Falls Result in Serious Injury</a:t>
            </a:r>
          </a:p>
          <a:p>
            <a:pPr algn="ctr" defTabSz="914400"/>
            <a:endParaRPr lang="en-US" sz="3200" dirty="0">
              <a:ln w="12700">
                <a:solidFill>
                  <a:srgbClr val="1F497D">
                    <a:lumMod val="75000"/>
                  </a:srgbClr>
                </a:solidFill>
                <a:prstDash val="solid"/>
              </a:ln>
              <a:solidFill>
                <a:srgbClr val="C00000"/>
              </a:solidFill>
              <a:latin typeface="Calibri"/>
            </a:endParaRPr>
          </a:p>
        </p:txBody>
      </p:sp>
      <p:sp>
        <p:nvSpPr>
          <p:cNvPr id="6" name="Rectangle 5"/>
          <p:cNvSpPr/>
          <p:nvPr/>
        </p:nvSpPr>
        <p:spPr>
          <a:xfrm>
            <a:off x="76200" y="5835838"/>
            <a:ext cx="8229600" cy="584775"/>
          </a:xfrm>
          <a:prstGeom prst="rect">
            <a:avLst/>
          </a:prstGeom>
          <a:solidFill>
            <a:schemeClr val="bg1"/>
          </a:solidFill>
        </p:spPr>
        <p:txBody>
          <a:bodyPr wrap="square" lIns="91440" tIns="45720" rIns="91440" bIns="4572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dirty="0" smtClean="0">
                <a:ln w="12700">
                  <a:solidFill>
                    <a:srgbClr val="1F497D">
                      <a:lumMod val="75000"/>
                    </a:srgbClr>
                  </a:solidFill>
                  <a:prstDash val="solid"/>
                </a:ln>
                <a:solidFill>
                  <a:srgbClr val="C00000"/>
                </a:solidFill>
                <a:latin typeface="Calibri"/>
              </a:rPr>
              <a:t>Reduces Risk of Injury to the Caregiver</a:t>
            </a:r>
            <a:endParaRPr lang="en-US" sz="3200" dirty="0">
              <a:ln w="12700">
                <a:solidFill>
                  <a:srgbClr val="1F497D">
                    <a:lumMod val="75000"/>
                  </a:srgbClr>
                </a:solidFill>
                <a:prstDash val="solid"/>
              </a:ln>
              <a:solidFill>
                <a:srgbClr val="C00000"/>
              </a:solidFill>
              <a:latin typeface="Calibri"/>
            </a:endParaRPr>
          </a:p>
        </p:txBody>
      </p:sp>
      <p:sp>
        <p:nvSpPr>
          <p:cNvPr id="8" name="TextBox 7"/>
          <p:cNvSpPr txBox="1"/>
          <p:nvPr/>
        </p:nvSpPr>
        <p:spPr>
          <a:xfrm>
            <a:off x="829909" y="2311519"/>
            <a:ext cx="6874582" cy="3046988"/>
          </a:xfrm>
          <a:prstGeom prst="rect">
            <a:avLst/>
          </a:prstGeom>
          <a:noFill/>
        </p:spPr>
        <p:txBody>
          <a:bodyPr wrap="square" rtlCol="0">
            <a:spAutoFit/>
          </a:bodyPr>
          <a:lstStyle/>
          <a:p>
            <a:pPr defTabSz="914400"/>
            <a:r>
              <a:rPr lang="en-US" sz="3200" dirty="0">
                <a:solidFill>
                  <a:prstClr val="black"/>
                </a:solidFill>
                <a:latin typeface="Calibri"/>
              </a:rPr>
              <a:t>Preventing falls:</a:t>
            </a:r>
          </a:p>
          <a:p>
            <a:pPr marL="457200" indent="-457200" defTabSz="914400">
              <a:buFont typeface="Arial" panose="020B0604020202020204" pitchFamily="34" charset="0"/>
              <a:buChar char="•"/>
            </a:pPr>
            <a:r>
              <a:rPr lang="en-US" sz="3200" dirty="0" err="1">
                <a:solidFill>
                  <a:prstClr val="black"/>
                </a:solidFill>
                <a:latin typeface="Calibri"/>
              </a:rPr>
              <a:t>Meningkatkan</a:t>
            </a:r>
            <a:r>
              <a:rPr lang="en-US" sz="3200" dirty="0">
                <a:solidFill>
                  <a:prstClr val="black"/>
                </a:solidFill>
                <a:latin typeface="Calibri"/>
              </a:rPr>
              <a:t> </a:t>
            </a:r>
            <a:r>
              <a:rPr lang="en-US" sz="3200" dirty="0" err="1">
                <a:solidFill>
                  <a:prstClr val="black"/>
                </a:solidFill>
                <a:latin typeface="Calibri"/>
              </a:rPr>
              <a:t>Kepercayaan</a:t>
            </a:r>
            <a:r>
              <a:rPr lang="en-US" sz="3200" dirty="0">
                <a:solidFill>
                  <a:prstClr val="black"/>
                </a:solidFill>
                <a:latin typeface="Calibri"/>
              </a:rPr>
              <a:t> </a:t>
            </a:r>
            <a:r>
              <a:rPr lang="en-US" sz="3200" dirty="0" err="1">
                <a:solidFill>
                  <a:prstClr val="black"/>
                </a:solidFill>
                <a:latin typeface="Calibri"/>
              </a:rPr>
              <a:t>Pasien</a:t>
            </a:r>
            <a:endParaRPr lang="en-US" sz="3200" dirty="0">
              <a:solidFill>
                <a:prstClr val="black"/>
              </a:solidFill>
              <a:latin typeface="Calibri"/>
            </a:endParaRPr>
          </a:p>
          <a:p>
            <a:pPr marL="457200" indent="-457200" defTabSz="914400">
              <a:buFont typeface="Arial" panose="020B0604020202020204" pitchFamily="34" charset="0"/>
              <a:buChar char="•"/>
            </a:pPr>
            <a:r>
              <a:rPr lang="en-US" sz="3200" dirty="0" err="1">
                <a:solidFill>
                  <a:prstClr val="black"/>
                </a:solidFill>
                <a:latin typeface="Calibri"/>
              </a:rPr>
              <a:t>Memperbaiki</a:t>
            </a:r>
            <a:r>
              <a:rPr lang="en-US" sz="3200" dirty="0">
                <a:solidFill>
                  <a:prstClr val="black"/>
                </a:solidFill>
                <a:latin typeface="Calibri"/>
              </a:rPr>
              <a:t> </a:t>
            </a:r>
            <a:r>
              <a:rPr lang="en-US" sz="3200" dirty="0" err="1">
                <a:solidFill>
                  <a:prstClr val="black"/>
                </a:solidFill>
                <a:latin typeface="Calibri"/>
              </a:rPr>
              <a:t>Pelayanan</a:t>
            </a:r>
            <a:endParaRPr lang="en-US" sz="3200" dirty="0">
              <a:solidFill>
                <a:prstClr val="black"/>
              </a:solidFill>
              <a:latin typeface="Calibri"/>
            </a:endParaRPr>
          </a:p>
          <a:p>
            <a:pPr marL="457200" indent="-457200" defTabSz="914400">
              <a:buFont typeface="Arial" panose="020B0604020202020204" pitchFamily="34" charset="0"/>
              <a:buChar char="•"/>
            </a:pPr>
            <a:r>
              <a:rPr lang="en-US" sz="3200" dirty="0" err="1">
                <a:solidFill>
                  <a:prstClr val="black"/>
                </a:solidFill>
                <a:latin typeface="Calibri"/>
              </a:rPr>
              <a:t>Memperbaiki</a:t>
            </a:r>
            <a:r>
              <a:rPr lang="en-US" sz="3200" dirty="0">
                <a:solidFill>
                  <a:prstClr val="black"/>
                </a:solidFill>
                <a:latin typeface="Calibri"/>
              </a:rPr>
              <a:t> </a:t>
            </a:r>
            <a:r>
              <a:rPr lang="en-US" sz="3200" dirty="0" err="1">
                <a:solidFill>
                  <a:prstClr val="black"/>
                </a:solidFill>
                <a:latin typeface="Calibri"/>
              </a:rPr>
              <a:t>Kepuasan</a:t>
            </a:r>
            <a:r>
              <a:rPr lang="en-US" sz="3200" dirty="0">
                <a:solidFill>
                  <a:prstClr val="black"/>
                </a:solidFill>
                <a:latin typeface="Calibri"/>
              </a:rPr>
              <a:t> </a:t>
            </a:r>
            <a:r>
              <a:rPr lang="en-US" sz="3200" dirty="0" err="1">
                <a:solidFill>
                  <a:prstClr val="black"/>
                </a:solidFill>
                <a:latin typeface="Calibri"/>
              </a:rPr>
              <a:t>pasien</a:t>
            </a:r>
            <a:endParaRPr lang="en-US" sz="3200" dirty="0">
              <a:solidFill>
                <a:prstClr val="black"/>
              </a:solidFill>
              <a:latin typeface="Calibri"/>
            </a:endParaRPr>
          </a:p>
          <a:p>
            <a:pPr marL="457200" indent="-457200" defTabSz="914400">
              <a:buFont typeface="Arial" panose="020B0604020202020204" pitchFamily="34" charset="0"/>
              <a:buChar char="•"/>
            </a:pPr>
            <a:r>
              <a:rPr lang="en-US" sz="3200" dirty="0" err="1">
                <a:solidFill>
                  <a:prstClr val="black"/>
                </a:solidFill>
                <a:latin typeface="Calibri"/>
              </a:rPr>
              <a:t>Menurunkan</a:t>
            </a:r>
            <a:r>
              <a:rPr lang="en-US" sz="3200" dirty="0">
                <a:solidFill>
                  <a:prstClr val="black"/>
                </a:solidFill>
                <a:latin typeface="Calibri"/>
              </a:rPr>
              <a:t> </a:t>
            </a:r>
            <a:r>
              <a:rPr lang="en-US" sz="3200" dirty="0" err="1">
                <a:solidFill>
                  <a:prstClr val="black"/>
                </a:solidFill>
                <a:latin typeface="Calibri"/>
              </a:rPr>
              <a:t>biaya</a:t>
            </a:r>
            <a:r>
              <a:rPr lang="en-US" sz="3200" dirty="0">
                <a:solidFill>
                  <a:prstClr val="black"/>
                </a:solidFill>
                <a:latin typeface="Calibri"/>
              </a:rPr>
              <a:t> yang </a:t>
            </a:r>
            <a:r>
              <a:rPr lang="en-US" sz="3200" dirty="0" err="1">
                <a:solidFill>
                  <a:prstClr val="black"/>
                </a:solidFill>
                <a:latin typeface="Calibri"/>
              </a:rPr>
              <a:t>tidak</a:t>
            </a:r>
            <a:r>
              <a:rPr lang="en-US" sz="3200" dirty="0">
                <a:solidFill>
                  <a:prstClr val="black"/>
                </a:solidFill>
                <a:latin typeface="Calibri"/>
              </a:rPr>
              <a:t> </a:t>
            </a:r>
            <a:r>
              <a:rPr lang="en-US" sz="3200" dirty="0" err="1">
                <a:solidFill>
                  <a:prstClr val="black"/>
                </a:solidFill>
                <a:latin typeface="Calibri"/>
              </a:rPr>
              <a:t>diperlukan</a:t>
            </a:r>
            <a:r>
              <a:rPr lang="en-US" sz="3200" dirty="0">
                <a:solidFill>
                  <a:prstClr val="black"/>
                </a:solidFill>
                <a:latin typeface="Calibri"/>
              </a:rPr>
              <a:t> </a:t>
            </a:r>
            <a:r>
              <a:rPr lang="en-US" sz="3200" dirty="0" err="1">
                <a:solidFill>
                  <a:prstClr val="black"/>
                </a:solidFill>
                <a:latin typeface="Calibri"/>
              </a:rPr>
              <a:t>baik</a:t>
            </a:r>
            <a:r>
              <a:rPr lang="en-US" sz="3200" dirty="0">
                <a:solidFill>
                  <a:prstClr val="black"/>
                </a:solidFill>
                <a:latin typeface="Calibri"/>
              </a:rPr>
              <a:t> </a:t>
            </a:r>
            <a:r>
              <a:rPr lang="en-US" sz="3200" dirty="0" err="1">
                <a:solidFill>
                  <a:prstClr val="black"/>
                </a:solidFill>
                <a:latin typeface="Calibri"/>
              </a:rPr>
              <a:t>untuk</a:t>
            </a:r>
            <a:r>
              <a:rPr lang="en-US" sz="3200" dirty="0">
                <a:solidFill>
                  <a:prstClr val="black"/>
                </a:solidFill>
                <a:latin typeface="Calibri"/>
              </a:rPr>
              <a:t> </a:t>
            </a:r>
            <a:r>
              <a:rPr lang="en-US" sz="3200" dirty="0" err="1">
                <a:solidFill>
                  <a:prstClr val="black"/>
                </a:solidFill>
                <a:latin typeface="Calibri"/>
              </a:rPr>
              <a:t>pasien</a:t>
            </a:r>
            <a:r>
              <a:rPr lang="en-US" sz="3200" dirty="0">
                <a:solidFill>
                  <a:prstClr val="black"/>
                </a:solidFill>
                <a:latin typeface="Calibri"/>
              </a:rPr>
              <a:t> </a:t>
            </a:r>
            <a:r>
              <a:rPr lang="en-US" sz="3200" dirty="0" err="1">
                <a:solidFill>
                  <a:prstClr val="black"/>
                </a:solidFill>
                <a:latin typeface="Calibri"/>
              </a:rPr>
              <a:t>dan</a:t>
            </a:r>
            <a:r>
              <a:rPr lang="en-US" sz="3200" dirty="0">
                <a:solidFill>
                  <a:prstClr val="black"/>
                </a:solidFill>
                <a:latin typeface="Calibri"/>
              </a:rPr>
              <a:t> RS</a:t>
            </a:r>
          </a:p>
        </p:txBody>
      </p:sp>
    </p:spTree>
    <p:extLst>
      <p:ext uri="{BB962C8B-B14F-4D97-AF65-F5344CB8AC3E}">
        <p14:creationId xmlns:p14="http://schemas.microsoft.com/office/powerpoint/2010/main" val="29325565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96200" cy="1143000"/>
          </a:xfrm>
        </p:spPr>
        <p:txBody>
          <a:bodyPr/>
          <a:lstStyle/>
          <a:p>
            <a:pPr algn="ctr"/>
            <a:r>
              <a:rPr lang="en-US" sz="4000" dirty="0" smtClean="0">
                <a:latin typeface="Arial" panose="020B0604020202020204" pitchFamily="34" charset="0"/>
                <a:cs typeface="Arial" panose="020B0604020202020204" pitchFamily="34" charset="0"/>
              </a:rPr>
              <a:t>What can I do to prevent falls?</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19199"/>
            <a:ext cx="7620000" cy="3622111"/>
          </a:xfrm>
        </p:spPr>
        <p:txBody>
          <a:bodyPr>
            <a:normAutofit fontScale="92500" lnSpcReduction="20000"/>
          </a:bodyPr>
          <a:lstStyle/>
          <a:p>
            <a:endParaRPr lang="en-US" sz="3200" dirty="0" smtClean="0"/>
          </a:p>
          <a:p>
            <a:pPr marL="114300" indent="0">
              <a:buNone/>
            </a:pPr>
            <a:r>
              <a:rPr lang="en-US" sz="2800" dirty="0" smtClean="0">
                <a:solidFill>
                  <a:schemeClr val="bg1">
                    <a:lumMod val="50000"/>
                  </a:schemeClr>
                </a:solidFill>
              </a:rPr>
              <a:t>Leadership </a:t>
            </a:r>
            <a:r>
              <a:rPr lang="en-US" sz="2800" dirty="0">
                <a:solidFill>
                  <a:schemeClr val="bg1">
                    <a:lumMod val="50000"/>
                  </a:schemeClr>
                </a:solidFill>
              </a:rPr>
              <a:t>&amp; Frontline Staff </a:t>
            </a:r>
            <a:r>
              <a:rPr lang="en-US" sz="2800" dirty="0" smtClean="0">
                <a:solidFill>
                  <a:schemeClr val="bg1">
                    <a:lumMod val="50000"/>
                  </a:schemeClr>
                </a:solidFill>
              </a:rPr>
              <a:t>Involvement</a:t>
            </a:r>
            <a:r>
              <a:rPr lang="en-US" sz="3200" dirty="0" smtClean="0">
                <a:solidFill>
                  <a:schemeClr val="bg1">
                    <a:lumMod val="50000"/>
                  </a:schemeClr>
                </a:solidFill>
              </a:rPr>
              <a:t> </a:t>
            </a:r>
            <a:endParaRPr lang="en-US" sz="3200" dirty="0">
              <a:solidFill>
                <a:schemeClr val="bg1">
                  <a:lumMod val="50000"/>
                </a:schemeClr>
              </a:solidFill>
            </a:endParaRPr>
          </a:p>
          <a:p>
            <a:pPr marL="114300" indent="0">
              <a:buNone/>
            </a:pPr>
            <a:r>
              <a:rPr lang="en-US" sz="4000" b="1" dirty="0" smtClean="0">
                <a:ln w="9525">
                  <a:solidFill>
                    <a:schemeClr val="bg1"/>
                  </a:solidFill>
                  <a:prstDash val="solid"/>
                </a:ln>
                <a:solidFill>
                  <a:schemeClr val="tx2">
                    <a:lumMod val="75000"/>
                  </a:schemeClr>
                </a:solidFill>
              </a:rPr>
              <a:t>Identify </a:t>
            </a:r>
            <a:r>
              <a:rPr lang="en-US" sz="4000" b="1" dirty="0">
                <a:ln w="9525">
                  <a:solidFill>
                    <a:schemeClr val="bg1"/>
                  </a:solidFill>
                  <a:prstDash val="solid"/>
                </a:ln>
                <a:solidFill>
                  <a:schemeClr val="tx2">
                    <a:lumMod val="75000"/>
                  </a:schemeClr>
                </a:solidFill>
              </a:rPr>
              <a:t>Fall &amp; Injury Risk Patients</a:t>
            </a:r>
          </a:p>
          <a:p>
            <a:pPr marL="114300" indent="0">
              <a:buNone/>
            </a:pPr>
            <a:r>
              <a:rPr lang="en-US" sz="3200" dirty="0" smtClean="0">
                <a:solidFill>
                  <a:schemeClr val="bg1">
                    <a:lumMod val="50000"/>
                  </a:schemeClr>
                </a:solidFill>
              </a:rPr>
              <a:t>Fall </a:t>
            </a:r>
            <a:r>
              <a:rPr lang="en-US" sz="3200" dirty="0">
                <a:solidFill>
                  <a:schemeClr val="bg1">
                    <a:lumMod val="50000"/>
                  </a:schemeClr>
                </a:solidFill>
              </a:rPr>
              <a:t>Prevention Interventions</a:t>
            </a:r>
          </a:p>
          <a:p>
            <a:pPr marL="114300" indent="0">
              <a:buNone/>
            </a:pPr>
            <a:r>
              <a:rPr lang="en-US" sz="3200" dirty="0" smtClean="0">
                <a:solidFill>
                  <a:schemeClr val="bg1">
                    <a:lumMod val="50000"/>
                  </a:schemeClr>
                </a:solidFill>
              </a:rPr>
              <a:t>Patient/Family </a:t>
            </a:r>
            <a:r>
              <a:rPr lang="en-US" sz="3200" dirty="0">
                <a:solidFill>
                  <a:schemeClr val="bg1">
                    <a:lumMod val="50000"/>
                  </a:schemeClr>
                </a:solidFill>
              </a:rPr>
              <a:t>Engagement &amp; </a:t>
            </a:r>
            <a:r>
              <a:rPr lang="en-US" sz="3200" dirty="0" smtClean="0">
                <a:solidFill>
                  <a:schemeClr val="bg1">
                    <a:lumMod val="50000"/>
                  </a:schemeClr>
                </a:solidFill>
              </a:rPr>
              <a:t>Culture</a:t>
            </a:r>
          </a:p>
          <a:p>
            <a:pPr marL="114300" indent="0">
              <a:buNone/>
            </a:pPr>
            <a:r>
              <a:rPr lang="en-US" sz="3200" dirty="0" smtClean="0">
                <a:solidFill>
                  <a:schemeClr val="bg1">
                    <a:lumMod val="50000"/>
                  </a:schemeClr>
                </a:solidFill>
              </a:rPr>
              <a:t>Safety Attitude Culture</a:t>
            </a:r>
            <a:endParaRPr lang="en-US" sz="3200" dirty="0">
              <a:solidFill>
                <a:schemeClr val="bg1">
                  <a:lumMod val="50000"/>
                </a:schemeClr>
              </a:solidFill>
            </a:endParaRPr>
          </a:p>
          <a:p>
            <a:pPr marL="114300" indent="0">
              <a:buNone/>
            </a:pPr>
            <a:r>
              <a:rPr lang="en-US" sz="3200" dirty="0" smtClean="0">
                <a:solidFill>
                  <a:schemeClr val="bg1">
                    <a:lumMod val="50000"/>
                  </a:schemeClr>
                </a:solidFill>
              </a:rPr>
              <a:t>Monitor Performance</a:t>
            </a:r>
            <a:endParaRPr lang="en-US" sz="3200" dirty="0">
              <a:solidFill>
                <a:schemeClr val="bg1">
                  <a:lumMod val="50000"/>
                </a:schemeClr>
              </a:solidFill>
            </a:endParaRPr>
          </a:p>
        </p:txBody>
      </p:sp>
    </p:spTree>
    <p:extLst>
      <p:ext uri="{BB962C8B-B14F-4D97-AF65-F5344CB8AC3E}">
        <p14:creationId xmlns:p14="http://schemas.microsoft.com/office/powerpoint/2010/main" val="28574636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382000" cy="1143000"/>
          </a:xfrm>
        </p:spPr>
        <p:txBody>
          <a:bodyPr/>
          <a:lstStyle/>
          <a:p>
            <a:r>
              <a:rPr lang="en-US" sz="4400" dirty="0" smtClean="0">
                <a:latin typeface="Arial" panose="020B0604020202020204" pitchFamily="34" charset="0"/>
                <a:cs typeface="Arial" panose="020B0604020202020204" pitchFamily="34" charset="0"/>
              </a:rPr>
              <a:t>What is a Fall Risk Assessment?</a:t>
            </a:r>
            <a:endParaRPr lang="en-US" sz="4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3400" y="2362200"/>
            <a:ext cx="7620000" cy="3352800"/>
          </a:xfrm>
        </p:spPr>
        <p:txBody>
          <a:bodyPr>
            <a:normAutofit/>
          </a:bodyPr>
          <a:lstStyle/>
          <a:p>
            <a:pPr marL="114300" indent="0">
              <a:buNone/>
            </a:pPr>
            <a:endParaRPr lang="en-US" sz="3200" dirty="0" smtClean="0"/>
          </a:p>
          <a:p>
            <a:pPr marL="114300" indent="0" algn="ctr">
              <a:buNone/>
            </a:pPr>
            <a:r>
              <a:rPr lang="en-US" sz="4000" b="1" dirty="0"/>
              <a:t>S</a:t>
            </a:r>
            <a:r>
              <a:rPr lang="en-US" sz="4000" b="1" dirty="0" smtClean="0"/>
              <a:t>creening </a:t>
            </a:r>
            <a:r>
              <a:rPr lang="en-US" sz="4000" b="1" dirty="0"/>
              <a:t>tool to </a:t>
            </a:r>
            <a:r>
              <a:rPr lang="en-US" sz="4000" b="1" dirty="0" smtClean="0"/>
              <a:t>help determine </a:t>
            </a:r>
          </a:p>
          <a:p>
            <a:pPr marL="114300" indent="0" algn="ctr">
              <a:buNone/>
            </a:pPr>
            <a:r>
              <a:rPr lang="en-US" sz="4000" b="1" dirty="0" smtClean="0"/>
              <a:t>patient’s level </a:t>
            </a:r>
            <a:r>
              <a:rPr lang="en-US" sz="4000" b="1" dirty="0"/>
              <a:t>of fall </a:t>
            </a:r>
            <a:r>
              <a:rPr lang="en-US" sz="4000" b="1" dirty="0" smtClean="0"/>
              <a:t>risk</a:t>
            </a:r>
            <a:endParaRPr lang="en-US" sz="4000" b="1" dirty="0"/>
          </a:p>
          <a:p>
            <a:endParaRPr lang="en-US" sz="3200" dirty="0"/>
          </a:p>
        </p:txBody>
      </p:sp>
    </p:spTree>
    <p:extLst>
      <p:ext uri="{BB962C8B-B14F-4D97-AF65-F5344CB8AC3E}">
        <p14:creationId xmlns:p14="http://schemas.microsoft.com/office/powerpoint/2010/main" val="37754586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5188"/>
            <a:ext cx="8534400" cy="1143000"/>
          </a:xfrm>
        </p:spPr>
        <p:txBody>
          <a:bodyPr/>
          <a:lstStyle/>
          <a:p>
            <a:pPr algn="ctr"/>
            <a:r>
              <a:rPr lang="en-US" sz="4000" dirty="0" smtClean="0">
                <a:latin typeface="Arial" panose="020B0604020202020204" pitchFamily="34" charset="0"/>
                <a:cs typeface="Arial" panose="020B0604020202020204" pitchFamily="34" charset="0"/>
              </a:rPr>
              <a:t>Example: STRATIFY Assessment</a:t>
            </a:r>
            <a:endParaRPr lang="en-US" sz="4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5639632"/>
            <a:ext cx="100647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 y="1095114"/>
            <a:ext cx="7772400" cy="5544643"/>
          </a:xfrm>
          <a:prstGeom prst="rect">
            <a:avLst/>
          </a:prstGeom>
        </p:spPr>
      </p:pic>
    </p:spTree>
    <p:extLst>
      <p:ext uri="{BB962C8B-B14F-4D97-AF65-F5344CB8AC3E}">
        <p14:creationId xmlns:p14="http://schemas.microsoft.com/office/powerpoint/2010/main" val="35108045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382000" cy="1143000"/>
          </a:xfrm>
        </p:spPr>
        <p:txBody>
          <a:bodyPr/>
          <a:lstStyle/>
          <a:p>
            <a:pPr algn="ctr"/>
            <a:r>
              <a:rPr lang="en-US" sz="4000" dirty="0" smtClean="0">
                <a:latin typeface="Arial" panose="020B0604020202020204" pitchFamily="34" charset="0"/>
                <a:cs typeface="Arial" panose="020B0604020202020204" pitchFamily="34" charset="0"/>
              </a:rPr>
              <a:t>Example: </a:t>
            </a:r>
            <a:r>
              <a:rPr lang="en-US" sz="4000" dirty="0" err="1" smtClean="0">
                <a:latin typeface="Arial" panose="020B0604020202020204" pitchFamily="34" charset="0"/>
                <a:cs typeface="Arial" panose="020B0604020202020204" pitchFamily="34" charset="0"/>
              </a:rPr>
              <a:t>Hendrich</a:t>
            </a:r>
            <a:r>
              <a:rPr lang="en-US" sz="4000" dirty="0" smtClean="0">
                <a:latin typeface="Arial" panose="020B0604020202020204" pitchFamily="34" charset="0"/>
                <a:cs typeface="Arial" panose="020B0604020202020204" pitchFamily="34" charset="0"/>
              </a:rPr>
              <a:t> II Fall Model</a:t>
            </a:r>
            <a:endParaRPr lang="en-US" sz="4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5639632"/>
            <a:ext cx="100647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 y="1112927"/>
            <a:ext cx="7772401" cy="5533757"/>
          </a:xfrm>
          <a:prstGeom prst="rect">
            <a:avLst/>
          </a:prstGeom>
        </p:spPr>
      </p:pic>
    </p:spTree>
    <p:extLst>
      <p:ext uri="{BB962C8B-B14F-4D97-AF65-F5344CB8AC3E}">
        <p14:creationId xmlns:p14="http://schemas.microsoft.com/office/powerpoint/2010/main" val="228910598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Arial" panose="020B0604020202020204" pitchFamily="34" charset="0"/>
                <a:cs typeface="Arial" panose="020B0604020202020204" pitchFamily="34" charset="0"/>
              </a:rPr>
              <a:t>Is it really that important? </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05200" y="801353"/>
            <a:ext cx="1524000" cy="720242"/>
          </a:xfrm>
        </p:spPr>
        <p:txBody>
          <a:bodyPr>
            <a:noAutofit/>
          </a:bodyPr>
          <a:lstStyle/>
          <a:p>
            <a:pPr marL="114300" indent="0" algn="ctr">
              <a:buNone/>
            </a:pPr>
            <a:r>
              <a:rPr lang="en-US" sz="4400" b="1" dirty="0" smtClean="0">
                <a:ln w="13462">
                  <a:solidFill>
                    <a:schemeClr val="bg1"/>
                  </a:solidFill>
                  <a:prstDash val="solid"/>
                </a:ln>
                <a:solidFill>
                  <a:schemeClr val="tx2">
                    <a:lumMod val="50000"/>
                  </a:schemeClr>
                </a:solidFill>
                <a:effectLst>
                  <a:outerShdw dist="38100" dir="2700000" algn="bl" rotWithShape="0">
                    <a:schemeClr val="accent5"/>
                  </a:outerShdw>
                </a:effectLst>
              </a:rPr>
              <a:t>YES</a:t>
            </a:r>
            <a:endParaRPr lang="en-US" sz="4400" b="1" dirty="0">
              <a:ln w="13462">
                <a:solidFill>
                  <a:schemeClr val="bg1"/>
                </a:solidFill>
                <a:prstDash val="solid"/>
              </a:ln>
              <a:solidFill>
                <a:schemeClr val="tx2">
                  <a:lumMod val="50000"/>
                </a:schemeClr>
              </a:solidFill>
              <a:effectLst>
                <a:outerShdw dist="38100" dir="2700000" algn="bl" rotWithShape="0">
                  <a:schemeClr val="accent5"/>
                </a:out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0501" y="5209352"/>
            <a:ext cx="1828135" cy="1828135"/>
          </a:xfrm>
          <a:prstGeom prst="rect">
            <a:avLst/>
          </a:prstGeom>
        </p:spPr>
      </p:pic>
      <p:sp>
        <p:nvSpPr>
          <p:cNvPr id="7" name="TextBox 6"/>
          <p:cNvSpPr txBox="1"/>
          <p:nvPr/>
        </p:nvSpPr>
        <p:spPr>
          <a:xfrm>
            <a:off x="304800" y="2057400"/>
            <a:ext cx="8153400" cy="3046988"/>
          </a:xfrm>
          <a:prstGeom prst="rect">
            <a:avLst/>
          </a:prstGeom>
          <a:noFill/>
        </p:spPr>
        <p:txBody>
          <a:bodyPr wrap="square" rtlCol="0">
            <a:spAutoFit/>
          </a:bodyPr>
          <a:lstStyle/>
          <a:p>
            <a:pPr marL="514350" indent="-514350" defTabSz="914400">
              <a:buFontTx/>
              <a:buAutoNum type="arabicPeriod"/>
            </a:pPr>
            <a:r>
              <a:rPr lang="en-US" sz="3200" b="1" dirty="0" err="1">
                <a:solidFill>
                  <a:prstClr val="black"/>
                </a:solidFill>
                <a:latin typeface="Calibri"/>
              </a:rPr>
              <a:t>Pasien</a:t>
            </a:r>
            <a:r>
              <a:rPr lang="en-US" sz="3200" b="1" dirty="0">
                <a:solidFill>
                  <a:prstClr val="black"/>
                </a:solidFill>
                <a:latin typeface="Calibri"/>
              </a:rPr>
              <a:t> “</a:t>
            </a:r>
            <a:r>
              <a:rPr lang="en-US" sz="3200" b="1" dirty="0" err="1">
                <a:solidFill>
                  <a:prstClr val="black"/>
                </a:solidFill>
                <a:latin typeface="Calibri"/>
              </a:rPr>
              <a:t>Tidak</a:t>
            </a:r>
            <a:r>
              <a:rPr lang="en-US" sz="3200" b="1" dirty="0">
                <a:solidFill>
                  <a:prstClr val="black"/>
                </a:solidFill>
                <a:latin typeface="Calibri"/>
              </a:rPr>
              <a:t> </a:t>
            </a:r>
            <a:r>
              <a:rPr lang="en-US" sz="3200" b="1" dirty="0" err="1">
                <a:solidFill>
                  <a:prstClr val="black"/>
                </a:solidFill>
                <a:latin typeface="Calibri"/>
              </a:rPr>
              <a:t>Tahu</a:t>
            </a:r>
            <a:r>
              <a:rPr lang="en-US" sz="3200" b="1" dirty="0">
                <a:solidFill>
                  <a:prstClr val="black"/>
                </a:solidFill>
                <a:latin typeface="Calibri"/>
              </a:rPr>
              <a:t>” </a:t>
            </a:r>
            <a:r>
              <a:rPr lang="en-US" sz="3200" b="1" dirty="0" err="1">
                <a:solidFill>
                  <a:prstClr val="black"/>
                </a:solidFill>
                <a:latin typeface="Calibri"/>
              </a:rPr>
              <a:t>kalau</a:t>
            </a:r>
            <a:r>
              <a:rPr lang="en-US" sz="3200" b="1" dirty="0">
                <a:solidFill>
                  <a:prstClr val="black"/>
                </a:solidFill>
                <a:latin typeface="Calibri"/>
              </a:rPr>
              <a:t> </a:t>
            </a:r>
            <a:r>
              <a:rPr lang="en-US" sz="3200" b="1" dirty="0" err="1">
                <a:solidFill>
                  <a:prstClr val="black"/>
                </a:solidFill>
                <a:latin typeface="Calibri"/>
              </a:rPr>
              <a:t>Mereka</a:t>
            </a:r>
            <a:r>
              <a:rPr lang="en-US" sz="3200" b="1" dirty="0">
                <a:solidFill>
                  <a:prstClr val="black"/>
                </a:solidFill>
                <a:latin typeface="Calibri"/>
              </a:rPr>
              <a:t> </a:t>
            </a:r>
            <a:r>
              <a:rPr lang="en-US" sz="3200" b="1" dirty="0" err="1">
                <a:solidFill>
                  <a:prstClr val="black"/>
                </a:solidFill>
                <a:latin typeface="Calibri"/>
              </a:rPr>
              <a:t>Berisiko</a:t>
            </a:r>
            <a:r>
              <a:rPr lang="en-US" sz="3200" b="1" dirty="0">
                <a:solidFill>
                  <a:prstClr val="black"/>
                </a:solidFill>
                <a:latin typeface="Calibri"/>
              </a:rPr>
              <a:t> </a:t>
            </a:r>
            <a:r>
              <a:rPr lang="en-US" sz="3200" b="1" dirty="0" err="1">
                <a:solidFill>
                  <a:prstClr val="black"/>
                </a:solidFill>
                <a:latin typeface="Calibri"/>
              </a:rPr>
              <a:t>Tinggi</a:t>
            </a:r>
            <a:r>
              <a:rPr lang="en-US" sz="3200" b="1" dirty="0">
                <a:solidFill>
                  <a:prstClr val="black"/>
                </a:solidFill>
                <a:latin typeface="Calibri"/>
              </a:rPr>
              <a:t> </a:t>
            </a:r>
            <a:r>
              <a:rPr lang="en-US" sz="3200" b="1" dirty="0" err="1">
                <a:solidFill>
                  <a:prstClr val="black"/>
                </a:solidFill>
                <a:latin typeface="Calibri"/>
              </a:rPr>
              <a:t>untuk</a:t>
            </a:r>
            <a:r>
              <a:rPr lang="en-US" sz="3200" b="1" dirty="0">
                <a:solidFill>
                  <a:prstClr val="black"/>
                </a:solidFill>
                <a:latin typeface="Calibri"/>
              </a:rPr>
              <a:t> </a:t>
            </a:r>
            <a:r>
              <a:rPr lang="en-US" sz="3200" b="1" dirty="0" err="1">
                <a:solidFill>
                  <a:prstClr val="black"/>
                </a:solidFill>
                <a:latin typeface="Calibri"/>
              </a:rPr>
              <a:t>terjadinya</a:t>
            </a:r>
            <a:r>
              <a:rPr lang="en-US" sz="3200" b="1" dirty="0">
                <a:solidFill>
                  <a:prstClr val="black"/>
                </a:solidFill>
                <a:latin typeface="Calibri"/>
              </a:rPr>
              <a:t> </a:t>
            </a:r>
            <a:r>
              <a:rPr lang="en-US" sz="3200" b="1" dirty="0" err="1">
                <a:solidFill>
                  <a:prstClr val="black"/>
                </a:solidFill>
                <a:latin typeface="Calibri"/>
              </a:rPr>
              <a:t>Jatuh</a:t>
            </a:r>
            <a:endParaRPr lang="en-US" sz="3200" b="1" dirty="0">
              <a:solidFill>
                <a:prstClr val="black"/>
              </a:solidFill>
              <a:latin typeface="Calibri"/>
            </a:endParaRPr>
          </a:p>
          <a:p>
            <a:pPr marL="514350" indent="-514350" defTabSz="914400">
              <a:buFontTx/>
              <a:buAutoNum type="arabicPeriod"/>
            </a:pPr>
            <a:r>
              <a:rPr lang="en-US" sz="3200" b="1" dirty="0" err="1">
                <a:solidFill>
                  <a:prstClr val="black"/>
                </a:solidFill>
                <a:latin typeface="Calibri"/>
              </a:rPr>
              <a:t>Menggambarkan</a:t>
            </a:r>
            <a:r>
              <a:rPr lang="en-US" sz="3200" b="1" dirty="0">
                <a:solidFill>
                  <a:prstClr val="black"/>
                </a:solidFill>
                <a:latin typeface="Calibri"/>
              </a:rPr>
              <a:t> </a:t>
            </a:r>
            <a:r>
              <a:rPr lang="en-US" sz="3200" b="1" dirty="0" err="1">
                <a:solidFill>
                  <a:prstClr val="black"/>
                </a:solidFill>
                <a:latin typeface="Calibri"/>
              </a:rPr>
              <a:t>informasi</a:t>
            </a:r>
            <a:r>
              <a:rPr lang="en-US" sz="3200" b="1" dirty="0">
                <a:solidFill>
                  <a:prstClr val="black"/>
                </a:solidFill>
                <a:latin typeface="Calibri"/>
              </a:rPr>
              <a:t> </a:t>
            </a:r>
            <a:r>
              <a:rPr lang="en-US" sz="3200" b="1" dirty="0" err="1">
                <a:solidFill>
                  <a:prstClr val="black"/>
                </a:solidFill>
                <a:latin typeface="Calibri"/>
              </a:rPr>
              <a:t>tentang</a:t>
            </a:r>
            <a:r>
              <a:rPr lang="en-US" sz="3200" b="1" dirty="0">
                <a:solidFill>
                  <a:prstClr val="black"/>
                </a:solidFill>
                <a:latin typeface="Calibri"/>
              </a:rPr>
              <a:t> </a:t>
            </a:r>
            <a:r>
              <a:rPr lang="en-US" sz="3200" b="1" dirty="0" err="1">
                <a:solidFill>
                  <a:prstClr val="black"/>
                </a:solidFill>
                <a:latin typeface="Calibri"/>
              </a:rPr>
              <a:t>kondisi</a:t>
            </a:r>
            <a:r>
              <a:rPr lang="en-US" sz="3200" b="1" dirty="0">
                <a:solidFill>
                  <a:prstClr val="black"/>
                </a:solidFill>
                <a:latin typeface="Calibri"/>
              </a:rPr>
              <a:t> </a:t>
            </a:r>
            <a:r>
              <a:rPr lang="en-US" sz="3200" b="1" dirty="0" err="1">
                <a:solidFill>
                  <a:prstClr val="black"/>
                </a:solidFill>
                <a:latin typeface="Calibri"/>
              </a:rPr>
              <a:t>pasien</a:t>
            </a:r>
            <a:endParaRPr lang="en-US" sz="3200" b="1" dirty="0">
              <a:solidFill>
                <a:prstClr val="black"/>
              </a:solidFill>
              <a:latin typeface="Calibri"/>
            </a:endParaRPr>
          </a:p>
          <a:p>
            <a:pPr marL="514350" indent="-514350" defTabSz="914400">
              <a:buFontTx/>
              <a:buAutoNum type="arabicPeriod"/>
            </a:pPr>
            <a:r>
              <a:rPr lang="en-US" sz="3200" b="1" dirty="0" err="1">
                <a:solidFill>
                  <a:prstClr val="black"/>
                </a:solidFill>
                <a:latin typeface="Calibri"/>
              </a:rPr>
              <a:t>Standar</a:t>
            </a:r>
            <a:r>
              <a:rPr lang="en-US" sz="3200" b="1" dirty="0">
                <a:solidFill>
                  <a:prstClr val="black"/>
                </a:solidFill>
                <a:latin typeface="Calibri"/>
              </a:rPr>
              <a:t> </a:t>
            </a:r>
            <a:r>
              <a:rPr lang="en-US" sz="3200" b="1" dirty="0" err="1">
                <a:solidFill>
                  <a:prstClr val="black"/>
                </a:solidFill>
                <a:latin typeface="Calibri"/>
              </a:rPr>
              <a:t>pendekatan</a:t>
            </a:r>
            <a:r>
              <a:rPr lang="en-US" sz="3200" b="1" dirty="0">
                <a:solidFill>
                  <a:prstClr val="black"/>
                </a:solidFill>
                <a:latin typeface="Calibri"/>
              </a:rPr>
              <a:t> </a:t>
            </a:r>
            <a:r>
              <a:rPr lang="en-US" sz="3200" b="1" dirty="0" err="1">
                <a:solidFill>
                  <a:prstClr val="black"/>
                </a:solidFill>
                <a:latin typeface="Calibri"/>
              </a:rPr>
              <a:t>untuk</a:t>
            </a:r>
            <a:r>
              <a:rPr lang="en-US" sz="3200" b="1" dirty="0">
                <a:solidFill>
                  <a:prstClr val="black"/>
                </a:solidFill>
                <a:latin typeface="Calibri"/>
              </a:rPr>
              <a:t> “</a:t>
            </a:r>
            <a:r>
              <a:rPr lang="en-US" sz="3200" b="1" dirty="0" err="1">
                <a:solidFill>
                  <a:prstClr val="black"/>
                </a:solidFill>
                <a:latin typeface="Calibri"/>
              </a:rPr>
              <a:t>Semua</a:t>
            </a:r>
            <a:r>
              <a:rPr lang="en-US" sz="3200" b="1" dirty="0">
                <a:solidFill>
                  <a:prstClr val="black"/>
                </a:solidFill>
                <a:latin typeface="Calibri"/>
              </a:rPr>
              <a:t> </a:t>
            </a:r>
            <a:r>
              <a:rPr lang="en-US" sz="3200" b="1" dirty="0" err="1">
                <a:solidFill>
                  <a:prstClr val="black"/>
                </a:solidFill>
                <a:latin typeface="Calibri"/>
              </a:rPr>
              <a:t>pasien</a:t>
            </a:r>
            <a:r>
              <a:rPr lang="en-US" sz="3200" b="1" dirty="0">
                <a:solidFill>
                  <a:prstClr val="black"/>
                </a:solidFill>
                <a:latin typeface="Calibri"/>
              </a:rPr>
              <a:t>”</a:t>
            </a:r>
          </a:p>
          <a:p>
            <a:pPr defTabSz="914400"/>
            <a:endParaRPr lang="en-US" sz="3200" dirty="0">
              <a:solidFill>
                <a:prstClr val="black"/>
              </a:solidFill>
              <a:latin typeface="Calibri"/>
            </a:endParaRPr>
          </a:p>
        </p:txBody>
      </p:sp>
    </p:spTree>
    <p:extLst>
      <p:ext uri="{BB962C8B-B14F-4D97-AF65-F5344CB8AC3E}">
        <p14:creationId xmlns:p14="http://schemas.microsoft.com/office/powerpoint/2010/main" val="16571350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35" y="373062"/>
            <a:ext cx="6553200" cy="1189038"/>
          </a:xfrm>
        </p:spPr>
        <p:txBody>
          <a:bodyPr/>
          <a:lstStyle/>
          <a:p>
            <a:pPr algn="ctr"/>
            <a:r>
              <a:rPr lang="en-US" sz="4000" dirty="0" smtClean="0">
                <a:latin typeface="Arial" panose="020B0604020202020204" pitchFamily="34" charset="0"/>
                <a:cs typeface="Arial" panose="020B0604020202020204" pitchFamily="34" charset="0"/>
              </a:rPr>
              <a:t>Which patients are  </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at highest </a:t>
            </a:r>
            <a:r>
              <a:rPr lang="en-US" sz="4000" dirty="0">
                <a:latin typeface="Arial" panose="020B0604020202020204" pitchFamily="34" charset="0"/>
                <a:cs typeface="Arial" panose="020B0604020202020204" pitchFamily="34" charset="0"/>
              </a:rPr>
              <a:t>risk for falling?</a:t>
            </a:r>
          </a:p>
        </p:txBody>
      </p:sp>
      <p:sp>
        <p:nvSpPr>
          <p:cNvPr id="6" name="TextBox 5"/>
          <p:cNvSpPr txBox="1"/>
          <p:nvPr/>
        </p:nvSpPr>
        <p:spPr>
          <a:xfrm>
            <a:off x="314335" y="1919077"/>
            <a:ext cx="6358800" cy="4031873"/>
          </a:xfrm>
          <a:prstGeom prst="rect">
            <a:avLst/>
          </a:prstGeom>
          <a:noFill/>
        </p:spPr>
        <p:txBody>
          <a:bodyPr wrap="square" rtlCol="0">
            <a:spAutoFit/>
          </a:bodyPr>
          <a:lstStyle/>
          <a:p>
            <a:pPr marL="285750" indent="-285750" defTabSz="914400">
              <a:buFont typeface="Arial" panose="020B0604020202020204" pitchFamily="34" charset="0"/>
              <a:buChar char="•"/>
            </a:pPr>
            <a:r>
              <a:rPr lang="en-US" sz="3200" dirty="0" err="1" smtClean="0">
                <a:solidFill>
                  <a:prstClr val="black"/>
                </a:solidFill>
                <a:latin typeface="Calibri"/>
              </a:rPr>
              <a:t>Punya</a:t>
            </a:r>
            <a:r>
              <a:rPr lang="en-US" sz="3200" dirty="0" smtClean="0">
                <a:solidFill>
                  <a:prstClr val="black"/>
                </a:solidFill>
                <a:latin typeface="Calibri"/>
              </a:rPr>
              <a:t> </a:t>
            </a:r>
            <a:r>
              <a:rPr lang="en-US" sz="3200" dirty="0" err="1" smtClean="0">
                <a:solidFill>
                  <a:prstClr val="black"/>
                </a:solidFill>
                <a:latin typeface="Calibri"/>
              </a:rPr>
              <a:t>riwayat</a:t>
            </a:r>
            <a:r>
              <a:rPr lang="en-US" sz="3200" dirty="0" smtClean="0">
                <a:solidFill>
                  <a:prstClr val="black"/>
                </a:solidFill>
                <a:latin typeface="Calibri"/>
              </a:rPr>
              <a:t> “</a:t>
            </a:r>
            <a:r>
              <a:rPr lang="en-US" sz="3200" dirty="0" err="1" smtClean="0">
                <a:solidFill>
                  <a:prstClr val="black"/>
                </a:solidFill>
                <a:latin typeface="Calibri"/>
              </a:rPr>
              <a:t>Jatuh</a:t>
            </a:r>
            <a:r>
              <a:rPr lang="en-US" sz="3200" dirty="0" smtClean="0">
                <a:solidFill>
                  <a:prstClr val="black"/>
                </a:solidFill>
                <a:latin typeface="Calibri"/>
              </a:rPr>
              <a:t>”</a:t>
            </a:r>
            <a:endParaRPr lang="en-US" sz="32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Penurunan</a:t>
            </a:r>
            <a:r>
              <a:rPr lang="en-US" sz="3200" dirty="0" smtClean="0">
                <a:solidFill>
                  <a:prstClr val="black"/>
                </a:solidFill>
                <a:latin typeface="Calibri"/>
              </a:rPr>
              <a:t> </a:t>
            </a:r>
            <a:r>
              <a:rPr lang="en-US" sz="3200" dirty="0" err="1" smtClean="0">
                <a:solidFill>
                  <a:prstClr val="black"/>
                </a:solidFill>
                <a:latin typeface="Calibri"/>
              </a:rPr>
              <a:t>kemampuan</a:t>
            </a:r>
            <a:r>
              <a:rPr lang="en-US" sz="3200" dirty="0" smtClean="0">
                <a:solidFill>
                  <a:prstClr val="black"/>
                </a:solidFill>
                <a:latin typeface="Calibri"/>
              </a:rPr>
              <a:t> : </a:t>
            </a:r>
            <a:r>
              <a:rPr lang="en-US" sz="3200" dirty="0" err="1" smtClean="0">
                <a:solidFill>
                  <a:prstClr val="black"/>
                </a:solidFill>
                <a:latin typeface="Calibri"/>
              </a:rPr>
              <a:t>mobilisasi</a:t>
            </a:r>
            <a:endParaRPr lang="en-US" sz="32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Gangguan</a:t>
            </a:r>
            <a:r>
              <a:rPr lang="en-US" sz="3200" dirty="0" smtClean="0">
                <a:solidFill>
                  <a:prstClr val="black"/>
                </a:solidFill>
                <a:latin typeface="Calibri"/>
              </a:rPr>
              <a:t> </a:t>
            </a:r>
            <a:r>
              <a:rPr lang="en-US" sz="3200" dirty="0" err="1" smtClean="0">
                <a:solidFill>
                  <a:prstClr val="black"/>
                </a:solidFill>
                <a:latin typeface="Calibri"/>
              </a:rPr>
              <a:t>Kognitif</a:t>
            </a:r>
            <a:endParaRPr lang="en-US" sz="32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Kebutuhan</a:t>
            </a:r>
            <a:r>
              <a:rPr lang="en-US" sz="3200" dirty="0" smtClean="0">
                <a:solidFill>
                  <a:prstClr val="black"/>
                </a:solidFill>
                <a:latin typeface="Calibri"/>
              </a:rPr>
              <a:t> </a:t>
            </a:r>
            <a:r>
              <a:rPr lang="en-US" sz="3200" dirty="0" err="1" smtClean="0">
                <a:solidFill>
                  <a:prstClr val="black"/>
                </a:solidFill>
                <a:latin typeface="Calibri"/>
              </a:rPr>
              <a:t>untuk</a:t>
            </a:r>
            <a:r>
              <a:rPr lang="en-US" sz="3200" dirty="0" smtClean="0">
                <a:solidFill>
                  <a:prstClr val="black"/>
                </a:solidFill>
                <a:latin typeface="Calibri"/>
              </a:rPr>
              <a:t> Toilet</a:t>
            </a:r>
            <a:endParaRPr lang="en-US" sz="32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Berumur</a:t>
            </a:r>
            <a:endParaRPr lang="en-US" sz="32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Faktor</a:t>
            </a:r>
            <a:r>
              <a:rPr lang="en-US" sz="3200" dirty="0" smtClean="0">
                <a:solidFill>
                  <a:prstClr val="black"/>
                </a:solidFill>
                <a:latin typeface="Calibri"/>
              </a:rPr>
              <a:t> </a:t>
            </a:r>
            <a:r>
              <a:rPr lang="en-US" sz="3200" dirty="0" err="1" smtClean="0">
                <a:solidFill>
                  <a:prstClr val="black"/>
                </a:solidFill>
                <a:latin typeface="Calibri"/>
              </a:rPr>
              <a:t>lingkungan</a:t>
            </a:r>
            <a:endParaRPr lang="en-US" sz="3200" dirty="0">
              <a:solidFill>
                <a:prstClr val="black"/>
              </a:solidFill>
              <a:latin typeface="Calibri"/>
            </a:endParaRPr>
          </a:p>
          <a:p>
            <a:pPr marL="285750" indent="-285750" defTabSz="914400">
              <a:buFont typeface="Arial" panose="020B0604020202020204" pitchFamily="34" charset="0"/>
              <a:buChar char="•"/>
            </a:pPr>
            <a:endParaRPr lang="en-US" sz="3200" dirty="0">
              <a:solidFill>
                <a:prstClr val="black"/>
              </a:solidFill>
              <a:latin typeface="Calibri"/>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3333" r="41667" b="16250"/>
          <a:stretch/>
        </p:blipFill>
        <p:spPr>
          <a:xfrm>
            <a:off x="6553200" y="153435"/>
            <a:ext cx="2470865" cy="30657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750363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5085707"/>
            <a:ext cx="2185827" cy="1772293"/>
          </a:xfrm>
        </p:spPr>
      </p:pic>
      <p:sp>
        <p:nvSpPr>
          <p:cNvPr id="2" name="Title 1"/>
          <p:cNvSpPr>
            <a:spLocks noGrp="1"/>
          </p:cNvSpPr>
          <p:nvPr>
            <p:ph type="title"/>
          </p:nvPr>
        </p:nvSpPr>
        <p:spPr>
          <a:xfrm>
            <a:off x="685800" y="102287"/>
            <a:ext cx="7620000" cy="1367605"/>
          </a:xfrm>
        </p:spPr>
        <p:txBody>
          <a:bodyPr/>
          <a:lstStyle/>
          <a:p>
            <a:pPr algn="ctr"/>
            <a:r>
              <a:rPr lang="en-US" sz="4000" dirty="0" smtClean="0">
                <a:latin typeface="Arial" panose="020B0604020202020204" pitchFamily="34" charset="0"/>
                <a:cs typeface="Arial" panose="020B0604020202020204" pitchFamily="34" charset="0"/>
              </a:rPr>
              <a:t>When and how often to do a</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Fall </a:t>
            </a:r>
            <a:r>
              <a:rPr lang="en-US" sz="4000" dirty="0">
                <a:latin typeface="Arial" panose="020B0604020202020204" pitchFamily="34" charset="0"/>
                <a:cs typeface="Arial" panose="020B0604020202020204" pitchFamily="34" charset="0"/>
              </a:rPr>
              <a:t>Risk Assessment?</a:t>
            </a:r>
          </a:p>
        </p:txBody>
      </p:sp>
      <p:sp>
        <p:nvSpPr>
          <p:cNvPr id="4" name="TextBox 3"/>
          <p:cNvSpPr txBox="1"/>
          <p:nvPr/>
        </p:nvSpPr>
        <p:spPr>
          <a:xfrm>
            <a:off x="736228" y="1828898"/>
            <a:ext cx="7802563" cy="4031873"/>
          </a:xfrm>
          <a:prstGeom prst="rect">
            <a:avLst/>
          </a:prstGeom>
          <a:noFill/>
        </p:spPr>
        <p:txBody>
          <a:bodyPr wrap="square" rtlCol="0">
            <a:spAutoFit/>
          </a:bodyPr>
          <a:lstStyle/>
          <a:p>
            <a:pPr marL="457200" indent="-457200" defTabSz="914400">
              <a:buFont typeface="Arial" panose="020B0604020202020204" pitchFamily="34" charset="0"/>
              <a:buChar char="•"/>
            </a:pPr>
            <a:r>
              <a:rPr lang="en-US" sz="3200" dirty="0" err="1" smtClean="0">
                <a:solidFill>
                  <a:prstClr val="black"/>
                </a:solidFill>
                <a:latin typeface="Arial" panose="020B0604020202020204" pitchFamily="34" charset="0"/>
                <a:cs typeface="Arial" panose="020B0604020202020204" pitchFamily="34" charset="0"/>
              </a:rPr>
              <a:t>Penentuan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resiko</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jatuh</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pada</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saat</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pasien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diterima</a:t>
            </a:r>
            <a:r>
              <a:rPr lang="en-US" sz="3200" dirty="0" smtClean="0">
                <a:solidFill>
                  <a:prstClr val="black"/>
                </a:solidFill>
                <a:latin typeface="Arial" panose="020B0604020202020204" pitchFamily="34" charset="0"/>
                <a:cs typeface="Arial" panose="020B0604020202020204" pitchFamily="34" charset="0"/>
              </a:rPr>
              <a:t>. (</a:t>
            </a:r>
            <a:r>
              <a:rPr lang="en-US" sz="2400" dirty="0" smtClean="0">
                <a:solidFill>
                  <a:prstClr val="black"/>
                </a:solidFill>
                <a:latin typeface="Arial" panose="020B0604020202020204" pitchFamily="34" charset="0"/>
                <a:cs typeface="Arial" panose="020B0604020202020204" pitchFamily="34" charset="0"/>
              </a:rPr>
              <a:t>Initial </a:t>
            </a:r>
            <a:r>
              <a:rPr lang="en-US" sz="2400" dirty="0">
                <a:solidFill>
                  <a:prstClr val="black"/>
                </a:solidFill>
                <a:latin typeface="Arial" panose="020B0604020202020204" pitchFamily="34" charset="0"/>
                <a:cs typeface="Arial" panose="020B0604020202020204" pitchFamily="34" charset="0"/>
              </a:rPr>
              <a:t>fall risk on </a:t>
            </a:r>
            <a:r>
              <a:rPr lang="en-US" sz="2400" dirty="0" smtClean="0">
                <a:solidFill>
                  <a:prstClr val="black"/>
                </a:solidFill>
                <a:latin typeface="Arial" panose="020B0604020202020204" pitchFamily="34" charset="0"/>
                <a:cs typeface="Arial" panose="020B0604020202020204" pitchFamily="34" charset="0"/>
              </a:rPr>
              <a:t>admission)</a:t>
            </a:r>
            <a:endParaRPr lang="en-US" sz="3200" dirty="0">
              <a:solidFill>
                <a:prstClr val="black"/>
              </a:solidFill>
              <a:latin typeface="Arial" panose="020B0604020202020204" pitchFamily="34" charset="0"/>
              <a:cs typeface="Arial" panose="020B0604020202020204" pitchFamily="34" charset="0"/>
            </a:endParaRPr>
          </a:p>
          <a:p>
            <a:pPr marL="457200" indent="-457200" defTabSz="914400">
              <a:buFont typeface="Arial" panose="020B0604020202020204" pitchFamily="34" charset="0"/>
              <a:buChar char="•"/>
            </a:pPr>
            <a:r>
              <a:rPr lang="en-US" sz="3200" dirty="0" err="1" smtClean="0">
                <a:solidFill>
                  <a:prstClr val="black"/>
                </a:solidFill>
                <a:latin typeface="Arial" panose="020B0604020202020204" pitchFamily="34" charset="0"/>
                <a:cs typeface="Arial" panose="020B0604020202020204" pitchFamily="34" charset="0"/>
              </a:rPr>
              <a:t>Pengkajian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ulang</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pada</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pasien</a:t>
            </a:r>
            <a:r>
              <a:rPr lang="en-US" sz="3200" dirty="0" smtClean="0">
                <a:solidFill>
                  <a:prstClr val="black"/>
                </a:solidFill>
                <a:latin typeface="Arial" panose="020B0604020202020204" pitchFamily="34" charset="0"/>
                <a:cs typeface="Arial" panose="020B0604020202020204" pitchFamily="34" charset="0"/>
              </a:rPr>
              <a:t> yang </a:t>
            </a:r>
            <a:r>
              <a:rPr lang="en-US" sz="3200" dirty="0" err="1" smtClean="0">
                <a:solidFill>
                  <a:prstClr val="black"/>
                </a:solidFill>
                <a:latin typeface="Arial" panose="020B0604020202020204" pitchFamily="34" charset="0"/>
                <a:cs typeface="Arial" panose="020B0604020202020204" pitchFamily="34" charset="0"/>
              </a:rPr>
              <a:t>mengalami</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perubahan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kondisi</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dan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pengobatan</a:t>
            </a:r>
            <a:r>
              <a:rPr lang="en-US" sz="3200" dirty="0" smtClean="0">
                <a:solidFill>
                  <a:prstClr val="black"/>
                </a:solidFill>
                <a:latin typeface="Arial" panose="020B0604020202020204" pitchFamily="34" charset="0"/>
                <a:cs typeface="Arial" panose="020B0604020202020204" pitchFamily="34" charset="0"/>
              </a:rPr>
              <a:t>. (</a:t>
            </a:r>
            <a:r>
              <a:rPr lang="en-US" sz="2400" dirty="0" smtClean="0">
                <a:solidFill>
                  <a:prstClr val="black"/>
                </a:solidFill>
                <a:latin typeface="Arial" panose="020B0604020202020204" pitchFamily="34" charset="0"/>
                <a:cs typeface="Arial" panose="020B0604020202020204" pitchFamily="34" charset="0"/>
              </a:rPr>
              <a:t>Re-assess </a:t>
            </a:r>
            <a:r>
              <a:rPr lang="en-US" sz="2400" dirty="0">
                <a:solidFill>
                  <a:prstClr val="black"/>
                </a:solidFill>
                <a:latin typeface="Arial" panose="020B0604020202020204" pitchFamily="34" charset="0"/>
                <a:cs typeface="Arial" panose="020B0604020202020204" pitchFamily="34" charset="0"/>
              </a:rPr>
              <a:t>with patient condition or medication </a:t>
            </a:r>
            <a:r>
              <a:rPr lang="en-US" sz="2400" dirty="0" smtClean="0">
                <a:solidFill>
                  <a:prstClr val="black"/>
                </a:solidFill>
                <a:latin typeface="Arial" panose="020B0604020202020204" pitchFamily="34" charset="0"/>
                <a:cs typeface="Arial" panose="020B0604020202020204" pitchFamily="34" charset="0"/>
              </a:rPr>
              <a:t>change</a:t>
            </a:r>
            <a:r>
              <a:rPr lang="en-US" sz="3200" dirty="0" smtClean="0">
                <a:solidFill>
                  <a:prstClr val="black"/>
                </a:solidFill>
                <a:latin typeface="Arial" panose="020B0604020202020204" pitchFamily="34" charset="0"/>
                <a:cs typeface="Arial" panose="020B0604020202020204" pitchFamily="34" charset="0"/>
              </a:rPr>
              <a:t>)</a:t>
            </a:r>
            <a:endParaRPr lang="en-US" sz="3200" dirty="0">
              <a:solidFill>
                <a:prstClr val="black"/>
              </a:solidFill>
              <a:latin typeface="Arial" panose="020B0604020202020204" pitchFamily="34" charset="0"/>
              <a:cs typeface="Arial" panose="020B0604020202020204" pitchFamily="34" charset="0"/>
            </a:endParaRPr>
          </a:p>
          <a:p>
            <a:pPr marL="457200" indent="-457200" defTabSz="914400">
              <a:buFont typeface="Arial" panose="020B0604020202020204" pitchFamily="34" charset="0"/>
              <a:buChar char="•"/>
            </a:pPr>
            <a:r>
              <a:rPr lang="en-US" sz="3200" dirty="0" err="1" smtClean="0">
                <a:solidFill>
                  <a:prstClr val="black"/>
                </a:solidFill>
                <a:latin typeface="Arial" panose="020B0604020202020204" pitchFamily="34" charset="0"/>
                <a:cs typeface="Arial" panose="020B0604020202020204" pitchFamily="34" charset="0"/>
              </a:rPr>
              <a:t>Saat</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perubahan</a:t>
            </a:r>
            <a:r>
              <a:rPr lang="en-US" sz="3200" dirty="0" smtClean="0">
                <a:solidFill>
                  <a:prstClr val="black"/>
                </a:solidFill>
                <a:latin typeface="Arial" panose="020B0604020202020204" pitchFamily="34" charset="0"/>
                <a:cs typeface="Arial" panose="020B0604020202020204" pitchFamily="34" charset="0"/>
              </a:rPr>
              <a:t> shift </a:t>
            </a:r>
            <a:r>
              <a:rPr lang="en-US" sz="3200" dirty="0" err="1" smtClean="0">
                <a:solidFill>
                  <a:prstClr val="black"/>
                </a:solidFill>
                <a:latin typeface="Arial" panose="020B0604020202020204" pitchFamily="34" charset="0"/>
                <a:cs typeface="Arial" panose="020B0604020202020204" pitchFamily="34" charset="0"/>
              </a:rPr>
              <a:t>dan</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ronde</a:t>
            </a:r>
            <a:r>
              <a:rPr lang="en-US" sz="3200" dirty="0" smtClean="0">
                <a:solidFill>
                  <a:prstClr val="black"/>
                </a:solidFill>
                <a:latin typeface="Arial" panose="020B0604020202020204" pitchFamily="34" charset="0"/>
                <a:cs typeface="Arial" panose="020B0604020202020204" pitchFamily="34" charset="0"/>
              </a:rPr>
              <a:t> </a:t>
            </a:r>
            <a:r>
              <a:rPr lang="en-US" sz="3200" dirty="0" err="1" smtClean="0">
                <a:solidFill>
                  <a:prstClr val="black"/>
                </a:solidFill>
                <a:latin typeface="Arial" panose="020B0604020202020204" pitchFamily="34" charset="0"/>
                <a:cs typeface="Arial" panose="020B0604020202020204" pitchFamily="34" charset="0"/>
              </a:rPr>
              <a:t>pasien</a:t>
            </a:r>
            <a:r>
              <a:rPr lang="en-US" sz="3200" dirty="0" smtClean="0">
                <a:solidFill>
                  <a:prstClr val="black"/>
                </a:solidFill>
                <a:latin typeface="Arial" panose="020B0604020202020204" pitchFamily="34" charset="0"/>
                <a:cs typeface="Arial" panose="020B0604020202020204" pitchFamily="34" charset="0"/>
              </a:rPr>
              <a:t> </a:t>
            </a:r>
            <a:r>
              <a:rPr lang="en-US" sz="2400" dirty="0" smtClean="0">
                <a:solidFill>
                  <a:prstClr val="black"/>
                </a:solidFill>
                <a:latin typeface="Arial" panose="020B0604020202020204" pitchFamily="34" charset="0"/>
                <a:cs typeface="Arial" panose="020B0604020202020204" pitchFamily="34" charset="0"/>
              </a:rPr>
              <a:t>(At </a:t>
            </a:r>
            <a:r>
              <a:rPr lang="en-US" sz="2400" dirty="0">
                <a:solidFill>
                  <a:prstClr val="black"/>
                </a:solidFill>
                <a:latin typeface="Arial" panose="020B0604020202020204" pitchFamily="34" charset="0"/>
                <a:cs typeface="Arial" panose="020B0604020202020204" pitchFamily="34" charset="0"/>
              </a:rPr>
              <a:t>shift change and patient </a:t>
            </a:r>
            <a:r>
              <a:rPr lang="en-US" sz="2400" dirty="0" smtClean="0">
                <a:solidFill>
                  <a:prstClr val="black"/>
                </a:solidFill>
                <a:latin typeface="Arial" panose="020B0604020202020204" pitchFamily="34" charset="0"/>
                <a:cs typeface="Arial" panose="020B0604020202020204" pitchFamily="34" charset="0"/>
              </a:rPr>
              <a:t>rounds)</a:t>
            </a:r>
            <a:endParaRPr lang="en-US" sz="24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5163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147" y="634305"/>
            <a:ext cx="8458200" cy="1066800"/>
          </a:xfrm>
        </p:spPr>
        <p:txBody>
          <a:bodyPr/>
          <a:lstStyle/>
          <a:p>
            <a:pPr algn="ctr"/>
            <a:r>
              <a:rPr lang="en-US" sz="4000" dirty="0" smtClean="0">
                <a:latin typeface="Arial" panose="020B0604020202020204" pitchFamily="34" charset="0"/>
                <a:cs typeface="Arial" panose="020B0604020202020204" pitchFamily="34" charset="0"/>
              </a:rPr>
              <a:t>I have completed a </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Fall Risk Assessment </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on my patient. What </a:t>
            </a:r>
            <a:r>
              <a:rPr lang="en-US" sz="4000" dirty="0">
                <a:latin typeface="Arial" panose="020B0604020202020204" pitchFamily="34" charset="0"/>
                <a:cs typeface="Arial" panose="020B0604020202020204" pitchFamily="34" charset="0"/>
              </a:rPr>
              <a:t>next?</a:t>
            </a:r>
          </a:p>
        </p:txBody>
      </p:sp>
      <p:pic>
        <p:nvPicPr>
          <p:cNvPr id="6"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b="14815"/>
          <a:stretch/>
        </p:blipFill>
        <p:spPr>
          <a:xfrm>
            <a:off x="7086600" y="151255"/>
            <a:ext cx="1657350" cy="2046111"/>
          </a:xfrm>
          <a:prstGeom prst="rect">
            <a:avLst/>
          </a:prstGeom>
        </p:spPr>
      </p:pic>
      <p:sp>
        <p:nvSpPr>
          <p:cNvPr id="3" name="TextBox 2"/>
          <p:cNvSpPr txBox="1"/>
          <p:nvPr/>
        </p:nvSpPr>
        <p:spPr>
          <a:xfrm>
            <a:off x="470052" y="2367002"/>
            <a:ext cx="7859543" cy="3970318"/>
          </a:xfrm>
          <a:prstGeom prst="rect">
            <a:avLst/>
          </a:prstGeom>
          <a:noFill/>
        </p:spPr>
        <p:txBody>
          <a:bodyPr wrap="square" rtlCol="0">
            <a:spAutoFit/>
          </a:bodyPr>
          <a:lstStyle/>
          <a:p>
            <a:pPr marL="285750" indent="-285750" defTabSz="914400">
              <a:buFont typeface="Arial" panose="020B0604020202020204" pitchFamily="34" charset="0"/>
              <a:buChar char="•"/>
            </a:pPr>
            <a:r>
              <a:rPr lang="en-US" sz="3200" dirty="0" err="1" smtClean="0">
                <a:solidFill>
                  <a:prstClr val="black"/>
                </a:solidFill>
                <a:latin typeface="Calibri"/>
              </a:rPr>
              <a:t>Buat</a:t>
            </a:r>
            <a:r>
              <a:rPr lang="en-US" sz="3200" dirty="0" smtClean="0">
                <a:solidFill>
                  <a:prstClr val="black"/>
                </a:solidFill>
                <a:latin typeface="Calibri"/>
              </a:rPr>
              <a:t> </a:t>
            </a:r>
            <a:r>
              <a:rPr lang="en-US" sz="3200" dirty="0" err="1" smtClean="0">
                <a:solidFill>
                  <a:prstClr val="black"/>
                </a:solidFill>
                <a:latin typeface="Calibri"/>
              </a:rPr>
              <a:t>perencanaan</a:t>
            </a:r>
            <a:r>
              <a:rPr lang="en-US" sz="3200" dirty="0" smtClean="0">
                <a:solidFill>
                  <a:prstClr val="black"/>
                </a:solidFill>
                <a:latin typeface="Calibri"/>
              </a:rPr>
              <a:t> </a:t>
            </a:r>
            <a:r>
              <a:rPr lang="en-US" sz="3200" dirty="0" err="1" smtClean="0">
                <a:solidFill>
                  <a:prstClr val="black"/>
                </a:solidFill>
                <a:latin typeface="Calibri"/>
              </a:rPr>
              <a:t>pencegahan</a:t>
            </a:r>
            <a:r>
              <a:rPr lang="en-US" sz="3200" dirty="0" smtClean="0">
                <a:solidFill>
                  <a:prstClr val="black"/>
                </a:solidFill>
                <a:latin typeface="Calibri"/>
              </a:rPr>
              <a:t> </a:t>
            </a:r>
            <a:r>
              <a:rPr lang="en-US" sz="3200" dirty="0" err="1" smtClean="0">
                <a:solidFill>
                  <a:prstClr val="black"/>
                </a:solidFill>
                <a:latin typeface="Calibri"/>
              </a:rPr>
              <a:t>jatuh</a:t>
            </a:r>
            <a:r>
              <a:rPr lang="en-US" sz="3200" dirty="0" smtClean="0">
                <a:solidFill>
                  <a:prstClr val="black"/>
                </a:solidFill>
                <a:latin typeface="Calibri"/>
              </a:rPr>
              <a:t> </a:t>
            </a:r>
            <a:r>
              <a:rPr lang="en-US" sz="3200" dirty="0" err="1" smtClean="0">
                <a:solidFill>
                  <a:prstClr val="black"/>
                </a:solidFill>
                <a:latin typeface="Calibri"/>
              </a:rPr>
              <a:t>pada</a:t>
            </a:r>
            <a:r>
              <a:rPr lang="en-US" sz="3200" dirty="0" smtClean="0">
                <a:solidFill>
                  <a:prstClr val="black"/>
                </a:solidFill>
                <a:latin typeface="Calibri"/>
              </a:rPr>
              <a:t> </a:t>
            </a:r>
            <a:r>
              <a:rPr lang="en-US" sz="3200" dirty="0" err="1" smtClean="0">
                <a:solidFill>
                  <a:prstClr val="black"/>
                </a:solidFill>
                <a:latin typeface="Calibri"/>
              </a:rPr>
              <a:t>setiap</a:t>
            </a:r>
            <a:r>
              <a:rPr lang="en-US" sz="3200" dirty="0" smtClean="0">
                <a:solidFill>
                  <a:prstClr val="black"/>
                </a:solidFill>
                <a:latin typeface="Calibri"/>
              </a:rPr>
              <a:t> </a:t>
            </a:r>
            <a:r>
              <a:rPr lang="en-US" sz="3200" dirty="0" err="1" smtClean="0">
                <a:solidFill>
                  <a:prstClr val="black"/>
                </a:solidFill>
                <a:latin typeface="Calibri"/>
              </a:rPr>
              <a:t>pasien</a:t>
            </a:r>
            <a:r>
              <a:rPr lang="en-US" sz="2000" dirty="0" smtClean="0">
                <a:solidFill>
                  <a:prstClr val="black"/>
                </a:solidFill>
                <a:latin typeface="Calibri"/>
              </a:rPr>
              <a:t>. (Develop </a:t>
            </a:r>
            <a:r>
              <a:rPr lang="en-US" sz="2000" dirty="0">
                <a:solidFill>
                  <a:prstClr val="black"/>
                </a:solidFill>
                <a:latin typeface="Calibri"/>
              </a:rPr>
              <a:t>individualized fall prevention plans for each </a:t>
            </a:r>
            <a:r>
              <a:rPr lang="en-US" sz="2000" dirty="0" smtClean="0">
                <a:solidFill>
                  <a:prstClr val="black"/>
                </a:solidFill>
                <a:latin typeface="Calibri"/>
              </a:rPr>
              <a:t>patient)</a:t>
            </a:r>
            <a:endParaRPr lang="en-US" sz="20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Ikuti</a:t>
            </a:r>
            <a:r>
              <a:rPr lang="en-US" sz="3200" dirty="0" smtClean="0">
                <a:solidFill>
                  <a:prstClr val="black"/>
                </a:solidFill>
                <a:latin typeface="Calibri"/>
              </a:rPr>
              <a:t> </a:t>
            </a:r>
            <a:r>
              <a:rPr lang="en-US" sz="3200" dirty="0" err="1" smtClean="0">
                <a:solidFill>
                  <a:prstClr val="black"/>
                </a:solidFill>
                <a:latin typeface="Calibri"/>
              </a:rPr>
              <a:t>kebijakan</a:t>
            </a:r>
            <a:r>
              <a:rPr lang="en-US" sz="3200" dirty="0" smtClean="0">
                <a:solidFill>
                  <a:prstClr val="black"/>
                </a:solidFill>
                <a:latin typeface="Calibri"/>
              </a:rPr>
              <a:t> RS (</a:t>
            </a:r>
            <a:r>
              <a:rPr lang="en-US" sz="2000" dirty="0" smtClean="0">
                <a:solidFill>
                  <a:prstClr val="black"/>
                </a:solidFill>
                <a:latin typeface="Calibri"/>
              </a:rPr>
              <a:t>Follow </a:t>
            </a:r>
            <a:r>
              <a:rPr lang="en-US" sz="2000" dirty="0">
                <a:solidFill>
                  <a:prstClr val="black"/>
                </a:solidFill>
                <a:latin typeface="Calibri"/>
              </a:rPr>
              <a:t>the policy in your </a:t>
            </a:r>
            <a:r>
              <a:rPr lang="en-US" sz="2000" dirty="0" smtClean="0">
                <a:solidFill>
                  <a:prstClr val="black"/>
                </a:solidFill>
                <a:latin typeface="Calibri"/>
              </a:rPr>
              <a:t>hospital)</a:t>
            </a:r>
            <a:endParaRPr lang="en-US" sz="20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Pelajari</a:t>
            </a:r>
            <a:r>
              <a:rPr lang="en-US" sz="3200" dirty="0" smtClean="0">
                <a:solidFill>
                  <a:prstClr val="black"/>
                </a:solidFill>
                <a:latin typeface="Calibri"/>
              </a:rPr>
              <a:t> Program </a:t>
            </a:r>
            <a:r>
              <a:rPr lang="en-US" sz="3200" dirty="0" err="1" smtClean="0">
                <a:solidFill>
                  <a:prstClr val="black"/>
                </a:solidFill>
                <a:latin typeface="Calibri"/>
              </a:rPr>
              <a:t>pencegahan</a:t>
            </a:r>
            <a:r>
              <a:rPr lang="en-US" sz="3200" dirty="0" smtClean="0">
                <a:solidFill>
                  <a:prstClr val="black"/>
                </a:solidFill>
                <a:latin typeface="Calibri"/>
              </a:rPr>
              <a:t> </a:t>
            </a:r>
            <a:r>
              <a:rPr lang="en-US" sz="3200" dirty="0" err="1" smtClean="0">
                <a:solidFill>
                  <a:prstClr val="black"/>
                </a:solidFill>
                <a:latin typeface="Calibri"/>
              </a:rPr>
              <a:t>jatuh</a:t>
            </a:r>
            <a:r>
              <a:rPr lang="en-US" sz="3200" dirty="0" smtClean="0">
                <a:solidFill>
                  <a:prstClr val="black"/>
                </a:solidFill>
                <a:latin typeface="Calibri"/>
              </a:rPr>
              <a:t> di RS </a:t>
            </a:r>
            <a:r>
              <a:rPr lang="en-US" sz="2000" dirty="0" smtClean="0">
                <a:solidFill>
                  <a:prstClr val="black"/>
                </a:solidFill>
                <a:latin typeface="Calibri"/>
              </a:rPr>
              <a:t>(Learn </a:t>
            </a:r>
            <a:r>
              <a:rPr lang="en-US" sz="2000" dirty="0">
                <a:solidFill>
                  <a:prstClr val="black"/>
                </a:solidFill>
                <a:latin typeface="Calibri"/>
              </a:rPr>
              <a:t>about your hospitals Fall </a:t>
            </a:r>
            <a:r>
              <a:rPr lang="en-US" sz="2000" dirty="0" smtClean="0">
                <a:solidFill>
                  <a:prstClr val="black"/>
                </a:solidFill>
                <a:latin typeface="Calibri"/>
              </a:rPr>
              <a:t>Prevention program)</a:t>
            </a:r>
            <a:endParaRPr lang="en-US" sz="2000" dirty="0">
              <a:solidFill>
                <a:prstClr val="black"/>
              </a:solidFill>
              <a:latin typeface="Calibri"/>
            </a:endParaRPr>
          </a:p>
          <a:p>
            <a:pPr marL="285750" indent="-285750" defTabSz="914400">
              <a:buFont typeface="Arial" panose="020B0604020202020204" pitchFamily="34" charset="0"/>
              <a:buChar char="•"/>
            </a:pPr>
            <a:r>
              <a:rPr lang="en-US" sz="3200" dirty="0" err="1" smtClean="0">
                <a:solidFill>
                  <a:prstClr val="black"/>
                </a:solidFill>
                <a:latin typeface="Calibri"/>
              </a:rPr>
              <a:t>Ikut</a:t>
            </a:r>
            <a:r>
              <a:rPr lang="en-US" sz="3200" dirty="0" smtClean="0">
                <a:solidFill>
                  <a:prstClr val="black"/>
                </a:solidFill>
                <a:latin typeface="Calibri"/>
              </a:rPr>
              <a:t> </a:t>
            </a:r>
            <a:r>
              <a:rPr lang="en-US" sz="3200" dirty="0" err="1" smtClean="0">
                <a:solidFill>
                  <a:prstClr val="black"/>
                </a:solidFill>
                <a:latin typeface="Calibri"/>
              </a:rPr>
              <a:t>sertakan</a:t>
            </a:r>
            <a:r>
              <a:rPr lang="en-US" sz="3200" dirty="0" smtClean="0">
                <a:solidFill>
                  <a:prstClr val="black"/>
                </a:solidFill>
                <a:latin typeface="Calibri"/>
              </a:rPr>
              <a:t> </a:t>
            </a:r>
            <a:r>
              <a:rPr lang="en-US" sz="3200" dirty="0" err="1" smtClean="0">
                <a:solidFill>
                  <a:prstClr val="black"/>
                </a:solidFill>
                <a:latin typeface="Calibri"/>
              </a:rPr>
              <a:t>pasien</a:t>
            </a:r>
            <a:r>
              <a:rPr lang="en-US" sz="3200" dirty="0" smtClean="0">
                <a:solidFill>
                  <a:prstClr val="black"/>
                </a:solidFill>
                <a:latin typeface="Calibri"/>
              </a:rPr>
              <a:t> </a:t>
            </a:r>
            <a:r>
              <a:rPr lang="en-US" sz="3200" dirty="0" err="1" smtClean="0">
                <a:solidFill>
                  <a:prstClr val="black"/>
                </a:solidFill>
                <a:latin typeface="Calibri"/>
              </a:rPr>
              <a:t>dan</a:t>
            </a:r>
            <a:r>
              <a:rPr lang="en-US" sz="3200" dirty="0" smtClean="0">
                <a:solidFill>
                  <a:prstClr val="black"/>
                </a:solidFill>
                <a:latin typeface="Calibri"/>
              </a:rPr>
              <a:t> </a:t>
            </a:r>
            <a:r>
              <a:rPr lang="en-US" sz="3200" dirty="0" err="1" smtClean="0">
                <a:solidFill>
                  <a:prstClr val="black"/>
                </a:solidFill>
                <a:latin typeface="Calibri"/>
              </a:rPr>
              <a:t>keluarga</a:t>
            </a:r>
            <a:r>
              <a:rPr lang="en-US" sz="3200" dirty="0" smtClean="0">
                <a:solidFill>
                  <a:prstClr val="black"/>
                </a:solidFill>
                <a:latin typeface="Calibri"/>
              </a:rPr>
              <a:t> </a:t>
            </a:r>
            <a:r>
              <a:rPr lang="en-US" sz="3200" dirty="0" err="1" smtClean="0">
                <a:solidFill>
                  <a:prstClr val="black"/>
                </a:solidFill>
                <a:latin typeface="Calibri"/>
              </a:rPr>
              <a:t>untuk</a:t>
            </a:r>
            <a:r>
              <a:rPr lang="en-US" sz="3200" dirty="0" smtClean="0">
                <a:solidFill>
                  <a:prstClr val="black"/>
                </a:solidFill>
                <a:latin typeface="Calibri"/>
              </a:rPr>
              <a:t> </a:t>
            </a:r>
            <a:r>
              <a:rPr lang="en-US" sz="3200" dirty="0" err="1" smtClean="0">
                <a:solidFill>
                  <a:prstClr val="black"/>
                </a:solidFill>
                <a:latin typeface="Calibri"/>
              </a:rPr>
              <a:t>mengembangkan</a:t>
            </a:r>
            <a:r>
              <a:rPr lang="en-US" sz="3200" dirty="0" smtClean="0">
                <a:solidFill>
                  <a:prstClr val="black"/>
                </a:solidFill>
                <a:latin typeface="Calibri"/>
              </a:rPr>
              <a:t> </a:t>
            </a:r>
            <a:r>
              <a:rPr lang="en-US" sz="3200" dirty="0" err="1" smtClean="0">
                <a:solidFill>
                  <a:prstClr val="black"/>
                </a:solidFill>
                <a:latin typeface="Calibri"/>
              </a:rPr>
              <a:t>perencanaan</a:t>
            </a:r>
            <a:r>
              <a:rPr lang="en-US" sz="3200" dirty="0" smtClean="0">
                <a:solidFill>
                  <a:prstClr val="black"/>
                </a:solidFill>
                <a:latin typeface="Calibri"/>
              </a:rPr>
              <a:t> </a:t>
            </a:r>
            <a:r>
              <a:rPr lang="en-US" sz="2000" dirty="0" smtClean="0">
                <a:solidFill>
                  <a:prstClr val="black"/>
                </a:solidFill>
                <a:latin typeface="Calibri"/>
              </a:rPr>
              <a:t>(Engage </a:t>
            </a:r>
            <a:r>
              <a:rPr lang="en-US" sz="2000" dirty="0">
                <a:solidFill>
                  <a:prstClr val="black"/>
                </a:solidFill>
                <a:latin typeface="Calibri"/>
              </a:rPr>
              <a:t>patients and families in developing the </a:t>
            </a:r>
            <a:r>
              <a:rPr lang="en-US" sz="2000" dirty="0" smtClean="0">
                <a:solidFill>
                  <a:prstClr val="black"/>
                </a:solidFill>
                <a:latin typeface="Calibri"/>
              </a:rPr>
              <a:t>plan)</a:t>
            </a:r>
            <a:endParaRPr lang="en-US" sz="2000" dirty="0">
              <a:solidFill>
                <a:prstClr val="black"/>
              </a:solidFill>
              <a:latin typeface="Calibri"/>
            </a:endParaRPr>
          </a:p>
        </p:txBody>
      </p:sp>
    </p:spTree>
    <p:extLst>
      <p:ext uri="{BB962C8B-B14F-4D97-AF65-F5344CB8AC3E}">
        <p14:creationId xmlns:p14="http://schemas.microsoft.com/office/powerpoint/2010/main" val="36380124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457200" y="942400"/>
            <a:ext cx="8229600" cy="2950536"/>
          </a:xfrm>
          <a:prstGeom prst="rect">
            <a:avLst/>
          </a:prstGeom>
        </p:spPr>
        <p:style>
          <a:lnRef idx="1">
            <a:schemeClr val="accent1"/>
          </a:lnRef>
          <a:fillRef idx="2">
            <a:schemeClr val="accent1"/>
          </a:fillRef>
          <a:effectRef idx="1">
            <a:schemeClr val="accent1"/>
          </a:effectRef>
          <a:fontRef idx="minor">
            <a:schemeClr val="dk1"/>
          </a:fontRef>
        </p:style>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6000" b="1" dirty="0" smtClean="0">
                <a:solidFill>
                  <a:schemeClr val="tx2"/>
                </a:solidFill>
              </a:rPr>
              <a:t>Falls </a:t>
            </a:r>
            <a:r>
              <a:rPr lang="en-US" sz="6000" b="1" u="sng" dirty="0" smtClean="0">
                <a:solidFill>
                  <a:srgbClr val="FF0000"/>
                </a:solidFill>
              </a:rPr>
              <a:t>are not a normal </a:t>
            </a:r>
            <a:r>
              <a:rPr lang="en-US" sz="6000" b="1" dirty="0" smtClean="0">
                <a:solidFill>
                  <a:schemeClr val="tx2"/>
                </a:solidFill>
              </a:rPr>
              <a:t>part of aging and most falls </a:t>
            </a:r>
            <a:r>
              <a:rPr lang="en-US" sz="6000" b="1" u="sng" dirty="0" smtClean="0">
                <a:solidFill>
                  <a:srgbClr val="FF0000"/>
                </a:solidFill>
              </a:rPr>
              <a:t>can be prevented</a:t>
            </a:r>
            <a:r>
              <a:rPr lang="en-US" sz="6000" b="1" dirty="0" smtClean="0">
                <a:solidFill>
                  <a:schemeClr val="tx2"/>
                </a:solidFill>
              </a:rPr>
              <a:t>.</a:t>
            </a:r>
            <a:endParaRPr lang="en-US" sz="6000" dirty="0">
              <a:solidFill>
                <a:schemeClr val="tx2"/>
              </a:solidFill>
            </a:endParaRPr>
          </a:p>
        </p:txBody>
      </p:sp>
    </p:spTree>
    <p:extLst>
      <p:ext uri="{BB962C8B-B14F-4D97-AF65-F5344CB8AC3E}">
        <p14:creationId xmlns:p14="http://schemas.microsoft.com/office/powerpoint/2010/main" val="29653503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740" y="199414"/>
            <a:ext cx="4495800" cy="881616"/>
          </a:xfrm>
        </p:spPr>
        <p:txBody>
          <a:bodyPr/>
          <a:lstStyle/>
          <a:p>
            <a:r>
              <a:rPr lang="en-US" sz="4400" dirty="0">
                <a:latin typeface="Arial" panose="020B0604020202020204" pitchFamily="34" charset="0"/>
                <a:cs typeface="Arial" panose="020B0604020202020204" pitchFamily="34" charset="0"/>
              </a:rPr>
              <a:t>Mrs. </a:t>
            </a:r>
            <a:r>
              <a:rPr lang="en-US" sz="4400" dirty="0" smtClean="0">
                <a:latin typeface="Arial" panose="020B0604020202020204" pitchFamily="34" charset="0"/>
                <a:cs typeface="Arial" panose="020B0604020202020204" pitchFamily="34" charset="0"/>
              </a:rPr>
              <a:t>Saul</a:t>
            </a:r>
            <a:endParaRPr lang="en-US" sz="4400" dirty="0">
              <a:latin typeface="Arial" panose="020B0604020202020204" pitchFamily="34" charset="0"/>
              <a:cs typeface="Arial" panose="020B0604020202020204" pitchFamily="34" charset="0"/>
            </a:endParaRPr>
          </a:p>
        </p:txBody>
      </p:sp>
      <p:sp>
        <p:nvSpPr>
          <p:cNvPr id="8" name="TextBox 7"/>
          <p:cNvSpPr txBox="1"/>
          <p:nvPr/>
        </p:nvSpPr>
        <p:spPr>
          <a:xfrm>
            <a:off x="762000" y="1320476"/>
            <a:ext cx="7772400" cy="4708981"/>
          </a:xfrm>
          <a:prstGeom prst="rect">
            <a:avLst/>
          </a:prstGeom>
          <a:noFill/>
        </p:spPr>
        <p:txBody>
          <a:bodyPr wrap="square" rtlCol="0">
            <a:spAutoFit/>
          </a:bodyPr>
          <a:lstStyle/>
          <a:p>
            <a:pPr defTabSz="914400"/>
            <a:r>
              <a:rPr lang="en-US" sz="2000" dirty="0">
                <a:solidFill>
                  <a:prstClr val="black"/>
                </a:solidFill>
                <a:latin typeface="Calibri"/>
              </a:rPr>
              <a:t>Demographic Information: 73 years old female </a:t>
            </a:r>
          </a:p>
          <a:p>
            <a:pPr defTabSz="914400"/>
            <a:endParaRPr lang="en-US" sz="2000" dirty="0">
              <a:solidFill>
                <a:prstClr val="black"/>
              </a:solidFill>
              <a:latin typeface="Calibri"/>
            </a:endParaRPr>
          </a:p>
          <a:p>
            <a:pPr defTabSz="914400"/>
            <a:r>
              <a:rPr lang="en-US" sz="2000" dirty="0">
                <a:solidFill>
                  <a:prstClr val="black"/>
                </a:solidFill>
                <a:latin typeface="Calibri"/>
              </a:rPr>
              <a:t>Admitted with: Confusion, fever, and a UTI </a:t>
            </a:r>
          </a:p>
          <a:p>
            <a:pPr defTabSz="914400"/>
            <a:endParaRPr lang="en-US" sz="2000" dirty="0">
              <a:solidFill>
                <a:prstClr val="black"/>
              </a:solidFill>
              <a:latin typeface="Calibri"/>
            </a:endParaRPr>
          </a:p>
          <a:p>
            <a:pPr defTabSz="914400"/>
            <a:r>
              <a:rPr lang="en-US" sz="2000" dirty="0">
                <a:solidFill>
                  <a:prstClr val="black"/>
                </a:solidFill>
                <a:latin typeface="Calibri"/>
              </a:rPr>
              <a:t>Social Situation: Lives at home alone</a:t>
            </a:r>
          </a:p>
          <a:p>
            <a:pPr defTabSz="914400"/>
            <a:r>
              <a:rPr lang="en-US" sz="2000" dirty="0">
                <a:solidFill>
                  <a:prstClr val="black"/>
                </a:solidFill>
                <a:latin typeface="Calibri"/>
              </a:rPr>
              <a:t>Her granddaughter, Skyler, checks-in every 3-4 days</a:t>
            </a:r>
          </a:p>
          <a:p>
            <a:pPr defTabSz="914400"/>
            <a:endParaRPr lang="en-US" sz="2000" dirty="0">
              <a:solidFill>
                <a:prstClr val="black"/>
              </a:solidFill>
              <a:latin typeface="Calibri"/>
            </a:endParaRPr>
          </a:p>
          <a:p>
            <a:pPr defTabSz="914400"/>
            <a:r>
              <a:rPr lang="en-US" sz="2000" dirty="0">
                <a:solidFill>
                  <a:prstClr val="black"/>
                </a:solidFill>
                <a:latin typeface="Calibri"/>
              </a:rPr>
              <a:t>Medications: High blood pressure and cholesterol, low dose aspirin, and a multi-vitamin. </a:t>
            </a:r>
          </a:p>
          <a:p>
            <a:pPr defTabSz="914400"/>
            <a:endParaRPr lang="en-US" sz="2000" dirty="0">
              <a:solidFill>
                <a:prstClr val="black"/>
              </a:solidFill>
              <a:latin typeface="Calibri"/>
            </a:endParaRPr>
          </a:p>
          <a:p>
            <a:pPr defTabSz="914400"/>
            <a:r>
              <a:rPr lang="en-US" sz="2000" dirty="0">
                <a:solidFill>
                  <a:prstClr val="black"/>
                </a:solidFill>
                <a:latin typeface="Calibri"/>
              </a:rPr>
              <a:t>Fall History: Once, 2 months ago, with no serious injuries</a:t>
            </a:r>
          </a:p>
          <a:p>
            <a:pPr defTabSz="914400"/>
            <a:endParaRPr lang="en-US" sz="2000" dirty="0">
              <a:solidFill>
                <a:prstClr val="black"/>
              </a:solidFill>
              <a:latin typeface="Calibri"/>
            </a:endParaRPr>
          </a:p>
          <a:p>
            <a:pPr defTabSz="914400"/>
            <a:r>
              <a:rPr lang="en-US" sz="2000" dirty="0">
                <a:solidFill>
                  <a:prstClr val="black"/>
                </a:solidFill>
                <a:latin typeface="Calibri"/>
              </a:rPr>
              <a:t>Additional Observations: Mrs. Saul is weak, dehydrated, and is unable to follow simple commands or answer basic questions</a:t>
            </a:r>
          </a:p>
          <a:p>
            <a:pPr defTabSz="914400"/>
            <a:endParaRPr lang="en-US" sz="2000" dirty="0">
              <a:solidFill>
                <a:prstClr val="black"/>
              </a:solidFill>
              <a:latin typeface="Calibri"/>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752475"/>
            <a:ext cx="2750344" cy="18335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p:cNvPicPr>
          <p:nvPr/>
        </p:nvPicPr>
        <p:blipFill>
          <a:blip r:embed="rId4"/>
          <a:stretch>
            <a:fillRect/>
          </a:stretch>
        </p:blipFill>
        <p:spPr>
          <a:xfrm>
            <a:off x="405853" y="1299563"/>
            <a:ext cx="499019" cy="460761"/>
          </a:xfrm>
          <a:prstGeom prst="rect">
            <a:avLst/>
          </a:prstGeom>
        </p:spPr>
      </p:pic>
      <p:pic>
        <p:nvPicPr>
          <p:cNvPr id="7" name="Picture 6"/>
          <p:cNvPicPr>
            <a:picLocks noChangeAspect="1"/>
          </p:cNvPicPr>
          <p:nvPr/>
        </p:nvPicPr>
        <p:blipFill>
          <a:blip r:embed="rId5"/>
          <a:stretch>
            <a:fillRect/>
          </a:stretch>
        </p:blipFill>
        <p:spPr>
          <a:xfrm>
            <a:off x="310790" y="4412949"/>
            <a:ext cx="493819" cy="463336"/>
          </a:xfrm>
          <a:prstGeom prst="rect">
            <a:avLst/>
          </a:prstGeom>
        </p:spPr>
      </p:pic>
      <p:pic>
        <p:nvPicPr>
          <p:cNvPr id="9" name="Picture 8"/>
          <p:cNvPicPr>
            <a:picLocks noChangeAspect="1"/>
          </p:cNvPicPr>
          <p:nvPr/>
        </p:nvPicPr>
        <p:blipFill>
          <a:blip r:embed="rId5"/>
          <a:stretch>
            <a:fillRect/>
          </a:stretch>
        </p:blipFill>
        <p:spPr>
          <a:xfrm>
            <a:off x="268181" y="3616861"/>
            <a:ext cx="493819" cy="463336"/>
          </a:xfrm>
          <a:prstGeom prst="rect">
            <a:avLst/>
          </a:prstGeom>
        </p:spPr>
      </p:pic>
      <p:pic>
        <p:nvPicPr>
          <p:cNvPr id="10" name="Picture 9"/>
          <p:cNvPicPr>
            <a:picLocks noChangeAspect="1"/>
          </p:cNvPicPr>
          <p:nvPr/>
        </p:nvPicPr>
        <p:blipFill>
          <a:blip r:embed="rId5"/>
          <a:stretch>
            <a:fillRect/>
          </a:stretch>
        </p:blipFill>
        <p:spPr>
          <a:xfrm>
            <a:off x="302599" y="2589105"/>
            <a:ext cx="493819" cy="463336"/>
          </a:xfrm>
          <a:prstGeom prst="rect">
            <a:avLst/>
          </a:prstGeom>
        </p:spPr>
      </p:pic>
      <p:pic>
        <p:nvPicPr>
          <p:cNvPr id="11" name="Picture 10"/>
          <p:cNvPicPr>
            <a:picLocks noChangeAspect="1"/>
          </p:cNvPicPr>
          <p:nvPr/>
        </p:nvPicPr>
        <p:blipFill>
          <a:blip r:embed="rId5"/>
          <a:stretch>
            <a:fillRect/>
          </a:stretch>
        </p:blipFill>
        <p:spPr>
          <a:xfrm>
            <a:off x="337017" y="1896530"/>
            <a:ext cx="493819" cy="463336"/>
          </a:xfrm>
          <a:prstGeom prst="rect">
            <a:avLst/>
          </a:prstGeom>
        </p:spPr>
      </p:pic>
      <p:pic>
        <p:nvPicPr>
          <p:cNvPr id="12" name="Picture 11"/>
          <p:cNvPicPr>
            <a:picLocks noChangeAspect="1"/>
          </p:cNvPicPr>
          <p:nvPr/>
        </p:nvPicPr>
        <p:blipFill>
          <a:blip r:embed="rId5"/>
          <a:stretch>
            <a:fillRect/>
          </a:stretch>
        </p:blipFill>
        <p:spPr>
          <a:xfrm>
            <a:off x="235691" y="5089437"/>
            <a:ext cx="493819" cy="463336"/>
          </a:xfrm>
          <a:prstGeom prst="rect">
            <a:avLst/>
          </a:prstGeom>
        </p:spPr>
      </p:pic>
    </p:spTree>
    <p:extLst>
      <p:ext uri="{BB962C8B-B14F-4D97-AF65-F5344CB8AC3E}">
        <p14:creationId xmlns:p14="http://schemas.microsoft.com/office/powerpoint/2010/main" val="10659812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19600" cy="1143000"/>
          </a:xfrm>
        </p:spPr>
        <p:txBody>
          <a:bodyPr/>
          <a:lstStyle/>
          <a:p>
            <a:r>
              <a:rPr lang="en-US" sz="4400" dirty="0" smtClean="0">
                <a:latin typeface="Arial" panose="020B0604020202020204" pitchFamily="34" charset="0"/>
                <a:cs typeface="Arial" panose="020B0604020202020204" pitchFamily="34" charset="0"/>
              </a:rPr>
              <a:t>Mrs. Saul</a:t>
            </a:r>
            <a:endParaRPr lang="en-US" sz="4400" dirty="0">
              <a:latin typeface="Arial" panose="020B0604020202020204" pitchFamily="34" charset="0"/>
              <a:cs typeface="Arial" panose="020B0604020202020204" pitchFamily="34" charset="0"/>
            </a:endParaRPr>
          </a:p>
        </p:txBody>
      </p:sp>
      <p:sp>
        <p:nvSpPr>
          <p:cNvPr id="8" name="TextBox 7"/>
          <p:cNvSpPr txBox="1"/>
          <p:nvPr/>
        </p:nvSpPr>
        <p:spPr>
          <a:xfrm>
            <a:off x="0" y="2583735"/>
            <a:ext cx="84582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en-US" sz="2800" dirty="0" err="1" smtClean="0">
                <a:solidFill>
                  <a:prstClr val="white"/>
                </a:solidFill>
                <a:latin typeface="Calibri"/>
              </a:rPr>
              <a:t>Aspek</a:t>
            </a:r>
            <a:r>
              <a:rPr lang="en-US" sz="2800" dirty="0" smtClean="0">
                <a:solidFill>
                  <a:prstClr val="white"/>
                </a:solidFill>
                <a:latin typeface="Calibri"/>
              </a:rPr>
              <a:t> </a:t>
            </a:r>
            <a:r>
              <a:rPr lang="en-US" sz="2800" dirty="0" err="1" smtClean="0">
                <a:solidFill>
                  <a:prstClr val="white"/>
                </a:solidFill>
                <a:latin typeface="Calibri"/>
              </a:rPr>
              <a:t>apa</a:t>
            </a:r>
            <a:r>
              <a:rPr lang="en-US" sz="2800" dirty="0" smtClean="0">
                <a:solidFill>
                  <a:prstClr val="white"/>
                </a:solidFill>
                <a:latin typeface="Calibri"/>
              </a:rPr>
              <a:t> </a:t>
            </a:r>
            <a:r>
              <a:rPr lang="en-US" sz="2800" dirty="0" err="1" smtClean="0">
                <a:solidFill>
                  <a:prstClr val="white"/>
                </a:solidFill>
                <a:latin typeface="Calibri"/>
              </a:rPr>
              <a:t>saja</a:t>
            </a:r>
            <a:r>
              <a:rPr lang="en-US" sz="2800" dirty="0" smtClean="0">
                <a:solidFill>
                  <a:prstClr val="white"/>
                </a:solidFill>
                <a:latin typeface="Calibri"/>
              </a:rPr>
              <a:t> yang </a:t>
            </a:r>
            <a:r>
              <a:rPr lang="en-US" sz="2800" dirty="0" err="1" smtClean="0">
                <a:solidFill>
                  <a:prstClr val="white"/>
                </a:solidFill>
                <a:latin typeface="Calibri"/>
              </a:rPr>
              <a:t>mempengaruhi</a:t>
            </a:r>
            <a:r>
              <a:rPr lang="en-US" sz="2800" dirty="0" smtClean="0">
                <a:solidFill>
                  <a:prstClr val="white"/>
                </a:solidFill>
                <a:latin typeface="Calibri"/>
              </a:rPr>
              <a:t> </a:t>
            </a:r>
            <a:r>
              <a:rPr lang="en-US" sz="2800" dirty="0" err="1" smtClean="0">
                <a:solidFill>
                  <a:prstClr val="white"/>
                </a:solidFill>
                <a:latin typeface="Calibri"/>
              </a:rPr>
              <a:t>resiko</a:t>
            </a:r>
            <a:r>
              <a:rPr lang="en-US" sz="2800" dirty="0" smtClean="0">
                <a:solidFill>
                  <a:prstClr val="white"/>
                </a:solidFill>
                <a:latin typeface="Calibri"/>
              </a:rPr>
              <a:t> </a:t>
            </a:r>
            <a:r>
              <a:rPr lang="en-US" sz="2800" dirty="0" err="1" smtClean="0">
                <a:solidFill>
                  <a:prstClr val="white"/>
                </a:solidFill>
                <a:latin typeface="Calibri"/>
              </a:rPr>
              <a:t>jatuh</a:t>
            </a:r>
            <a:r>
              <a:rPr lang="en-US" sz="2800" dirty="0" smtClean="0">
                <a:solidFill>
                  <a:prstClr val="white"/>
                </a:solidFill>
                <a:latin typeface="Calibri"/>
              </a:rPr>
              <a:t> </a:t>
            </a:r>
            <a:r>
              <a:rPr lang="en-US" sz="2800" dirty="0" err="1" smtClean="0">
                <a:solidFill>
                  <a:prstClr val="white"/>
                </a:solidFill>
                <a:latin typeface="Calibri"/>
              </a:rPr>
              <a:t>pada</a:t>
            </a:r>
            <a:r>
              <a:rPr lang="en-US" sz="2800" dirty="0" smtClean="0">
                <a:solidFill>
                  <a:prstClr val="white"/>
                </a:solidFill>
                <a:latin typeface="Calibri"/>
              </a:rPr>
              <a:t> </a:t>
            </a:r>
            <a:r>
              <a:rPr lang="en-US" sz="2800" dirty="0" err="1" smtClean="0">
                <a:solidFill>
                  <a:prstClr val="white"/>
                </a:solidFill>
                <a:latin typeface="Calibri"/>
              </a:rPr>
              <a:t>Pasien</a:t>
            </a:r>
            <a:r>
              <a:rPr lang="en-US" sz="2800" dirty="0" smtClean="0">
                <a:solidFill>
                  <a:prstClr val="white"/>
                </a:solidFill>
                <a:latin typeface="Calibri"/>
              </a:rPr>
              <a:t> Mrs. Saul?</a:t>
            </a:r>
            <a:endParaRPr lang="en-US" sz="2400" dirty="0">
              <a:solidFill>
                <a:prstClr val="white"/>
              </a:solidFill>
              <a:latin typeface="Calibri"/>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5500" y="300038"/>
            <a:ext cx="2864644" cy="19097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2057844" y="3537842"/>
            <a:ext cx="4831080" cy="3046988"/>
          </a:xfrm>
          <a:prstGeom prst="rect">
            <a:avLst/>
          </a:prstGeom>
          <a:noFill/>
        </p:spPr>
        <p:txBody>
          <a:bodyPr wrap="square" rtlCol="0">
            <a:spAutoFit/>
          </a:bodyPr>
          <a:lstStyle/>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History of falls</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Cognitive impairment</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Age consideration</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Current medications</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Family situation</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Diagnosis and Symptoms</a:t>
            </a:r>
          </a:p>
        </p:txBody>
      </p:sp>
      <p:pic>
        <p:nvPicPr>
          <p:cNvPr id="6" name="Picture 5"/>
          <p:cNvPicPr>
            <a:picLocks noChangeAspect="1"/>
          </p:cNvPicPr>
          <p:nvPr/>
        </p:nvPicPr>
        <p:blipFill>
          <a:blip r:embed="rId4" cstate="print">
            <a:clrChange>
              <a:clrFrom>
                <a:srgbClr val="F8F7F5"/>
              </a:clrFrom>
              <a:clrTo>
                <a:srgbClr val="F8F7F5">
                  <a:alpha val="0"/>
                </a:srgbClr>
              </a:clrTo>
            </a:clrChange>
            <a:extLst>
              <a:ext uri="{28A0092B-C50C-407E-A947-70E740481C1C}">
                <a14:useLocalDpi xmlns:a14="http://schemas.microsoft.com/office/drawing/2010/main" val="0"/>
              </a:ext>
            </a:extLst>
          </a:blip>
          <a:stretch>
            <a:fillRect/>
          </a:stretch>
        </p:blipFill>
        <p:spPr>
          <a:xfrm>
            <a:off x="1371600" y="1333090"/>
            <a:ext cx="1402969" cy="931823"/>
          </a:xfrm>
          <a:prstGeom prst="rect">
            <a:avLst/>
          </a:prstGeom>
        </p:spPr>
      </p:pic>
    </p:spTree>
    <p:extLst>
      <p:ext uri="{BB962C8B-B14F-4D97-AF65-F5344CB8AC3E}">
        <p14:creationId xmlns:p14="http://schemas.microsoft.com/office/powerpoint/2010/main" val="9161705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0" cy="1143000"/>
          </a:xfrm>
        </p:spPr>
        <p:txBody>
          <a:bodyPr/>
          <a:lstStyle/>
          <a:p>
            <a:r>
              <a:rPr lang="en-US" sz="4400" dirty="0" smtClean="0">
                <a:latin typeface="Arial" panose="020B0604020202020204" pitchFamily="34" charset="0"/>
                <a:cs typeface="Arial" panose="020B0604020202020204" pitchFamily="34" charset="0"/>
              </a:rPr>
              <a:t>Mrs. Saul</a:t>
            </a:r>
            <a:endParaRPr lang="en-US" sz="4400" dirty="0">
              <a:latin typeface="Arial" panose="020B0604020202020204" pitchFamily="34" charset="0"/>
              <a:cs typeface="Arial" panose="020B0604020202020204" pitchFamily="34" charset="0"/>
            </a:endParaRPr>
          </a:p>
        </p:txBody>
      </p:sp>
      <p:sp>
        <p:nvSpPr>
          <p:cNvPr id="8" name="TextBox 7"/>
          <p:cNvSpPr txBox="1"/>
          <p:nvPr/>
        </p:nvSpPr>
        <p:spPr>
          <a:xfrm>
            <a:off x="49483" y="2317013"/>
            <a:ext cx="84582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en-US" sz="2800" dirty="0" err="1" smtClean="0">
                <a:solidFill>
                  <a:prstClr val="white"/>
                </a:solidFill>
                <a:latin typeface="Calibri"/>
              </a:rPr>
              <a:t>Informasi</a:t>
            </a:r>
            <a:r>
              <a:rPr lang="en-US" sz="2800" dirty="0" smtClean="0">
                <a:solidFill>
                  <a:prstClr val="white"/>
                </a:solidFill>
                <a:latin typeface="Calibri"/>
              </a:rPr>
              <a:t> </a:t>
            </a:r>
            <a:r>
              <a:rPr lang="en-US" sz="2800" dirty="0" err="1" smtClean="0">
                <a:solidFill>
                  <a:prstClr val="white"/>
                </a:solidFill>
                <a:latin typeface="Calibri"/>
              </a:rPr>
              <a:t>apa</a:t>
            </a:r>
            <a:r>
              <a:rPr lang="en-US" sz="2800" dirty="0" smtClean="0">
                <a:solidFill>
                  <a:prstClr val="white"/>
                </a:solidFill>
                <a:latin typeface="Calibri"/>
              </a:rPr>
              <a:t> yang </a:t>
            </a:r>
            <a:r>
              <a:rPr lang="en-US" sz="2800" dirty="0" err="1" smtClean="0">
                <a:solidFill>
                  <a:prstClr val="white"/>
                </a:solidFill>
                <a:latin typeface="Calibri"/>
              </a:rPr>
              <a:t>hilang</a:t>
            </a:r>
            <a:r>
              <a:rPr lang="en-US" sz="2800" dirty="0" smtClean="0">
                <a:solidFill>
                  <a:prstClr val="white"/>
                </a:solidFill>
                <a:latin typeface="Calibri"/>
              </a:rPr>
              <a:t>? </a:t>
            </a:r>
            <a:endParaRPr lang="en-US" sz="2800" dirty="0">
              <a:solidFill>
                <a:prstClr val="white"/>
              </a:solidFill>
              <a:latin typeface="Calibri"/>
            </a:endParaRPr>
          </a:p>
          <a:p>
            <a:pPr algn="ctr" defTabSz="914400"/>
            <a:r>
              <a:rPr lang="en-US" sz="2800" dirty="0" smtClean="0">
                <a:solidFill>
                  <a:prstClr val="white"/>
                </a:solidFill>
                <a:latin typeface="Calibri"/>
              </a:rPr>
              <a:t>Data </a:t>
            </a:r>
            <a:r>
              <a:rPr lang="en-US" sz="2800" dirty="0" err="1" smtClean="0">
                <a:solidFill>
                  <a:prstClr val="white"/>
                </a:solidFill>
                <a:latin typeface="Calibri"/>
              </a:rPr>
              <a:t>apa</a:t>
            </a:r>
            <a:r>
              <a:rPr lang="en-US" sz="2800" dirty="0" smtClean="0">
                <a:solidFill>
                  <a:prstClr val="white"/>
                </a:solidFill>
                <a:latin typeface="Calibri"/>
              </a:rPr>
              <a:t> yang </a:t>
            </a:r>
            <a:r>
              <a:rPr lang="en-US" sz="2800" dirty="0" err="1" smtClean="0">
                <a:solidFill>
                  <a:prstClr val="white"/>
                </a:solidFill>
                <a:latin typeface="Calibri"/>
              </a:rPr>
              <a:t>diperlukan</a:t>
            </a:r>
            <a:r>
              <a:rPr lang="en-US" sz="2800" dirty="0" smtClean="0">
                <a:solidFill>
                  <a:prstClr val="white"/>
                </a:solidFill>
                <a:latin typeface="Calibri"/>
              </a:rPr>
              <a:t> </a:t>
            </a:r>
            <a:r>
              <a:rPr lang="en-US" sz="2800" dirty="0" err="1" smtClean="0">
                <a:solidFill>
                  <a:prstClr val="white"/>
                </a:solidFill>
                <a:latin typeface="Calibri"/>
              </a:rPr>
              <a:t>tinggi</a:t>
            </a:r>
            <a:r>
              <a:rPr lang="en-US" sz="2800" dirty="0" smtClean="0">
                <a:solidFill>
                  <a:prstClr val="white"/>
                </a:solidFill>
                <a:latin typeface="Calibri"/>
              </a:rPr>
              <a:t> </a:t>
            </a:r>
            <a:r>
              <a:rPr lang="en-US" sz="2800" dirty="0" err="1" smtClean="0">
                <a:solidFill>
                  <a:prstClr val="white"/>
                </a:solidFill>
                <a:latin typeface="Calibri"/>
              </a:rPr>
              <a:t>jatuh</a:t>
            </a:r>
            <a:r>
              <a:rPr lang="en-US" sz="2800" dirty="0" smtClean="0">
                <a:solidFill>
                  <a:prstClr val="white"/>
                </a:solidFill>
                <a:latin typeface="Calibri"/>
              </a:rPr>
              <a:t>?</a:t>
            </a:r>
            <a:endParaRPr lang="en-US" sz="2800" dirty="0">
              <a:solidFill>
                <a:prstClr val="white"/>
              </a:solidFill>
              <a:latin typeface="Calibri"/>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5500" y="300038"/>
            <a:ext cx="2864644" cy="19097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2324100" y="4191000"/>
            <a:ext cx="4648200" cy="2062103"/>
          </a:xfrm>
          <a:prstGeom prst="rect">
            <a:avLst/>
          </a:prstGeom>
          <a:noFill/>
        </p:spPr>
        <p:txBody>
          <a:bodyPr wrap="square" rtlCol="0">
            <a:spAutoFit/>
          </a:bodyPr>
          <a:lstStyle/>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Mobility issues </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Elimination </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Medications </a:t>
            </a:r>
          </a:p>
          <a:p>
            <a:pPr marL="457200" indent="-457200" defTabSz="914400">
              <a:buClr>
                <a:srgbClr val="9BBB59"/>
              </a:buClr>
              <a:buFont typeface="Arial" panose="020B0604020202020204" pitchFamily="34" charset="0"/>
              <a:buChar char="•"/>
              <a:defRPr/>
            </a:pPr>
            <a:r>
              <a:rPr lang="en-US" sz="3200" dirty="0">
                <a:solidFill>
                  <a:prstClr val="black"/>
                </a:solidFill>
                <a:latin typeface="Calibri"/>
              </a:rPr>
              <a:t>Environmental factors</a:t>
            </a:r>
          </a:p>
        </p:txBody>
      </p:sp>
      <p:pic>
        <p:nvPicPr>
          <p:cNvPr id="6" name="Picture 5"/>
          <p:cNvPicPr>
            <a:picLocks noChangeAspect="1"/>
          </p:cNvPicPr>
          <p:nvPr/>
        </p:nvPicPr>
        <p:blipFill>
          <a:blip r:embed="rId4"/>
          <a:stretch>
            <a:fillRect/>
          </a:stretch>
        </p:blipFill>
        <p:spPr>
          <a:xfrm>
            <a:off x="1447800" y="1318858"/>
            <a:ext cx="1402202" cy="932769"/>
          </a:xfrm>
          <a:prstGeom prst="rect">
            <a:avLst/>
          </a:prstGeom>
        </p:spPr>
      </p:pic>
    </p:spTree>
    <p:extLst>
      <p:ext uri="{BB962C8B-B14F-4D97-AF65-F5344CB8AC3E}">
        <p14:creationId xmlns:p14="http://schemas.microsoft.com/office/powerpoint/2010/main" val="35236034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0" cy="1143000"/>
          </a:xfrm>
        </p:spPr>
        <p:txBody>
          <a:bodyPr/>
          <a:lstStyle/>
          <a:p>
            <a:r>
              <a:rPr lang="en-US" sz="4400" dirty="0" smtClean="0">
                <a:latin typeface="Arial" panose="020B0604020202020204" pitchFamily="34" charset="0"/>
                <a:cs typeface="Arial" panose="020B0604020202020204" pitchFamily="34" charset="0"/>
              </a:rPr>
              <a:t>Mrs. Saul</a:t>
            </a:r>
            <a:endParaRPr lang="en-US" sz="4400" dirty="0">
              <a:latin typeface="Arial" panose="020B0604020202020204" pitchFamily="34" charset="0"/>
              <a:cs typeface="Arial" panose="020B0604020202020204" pitchFamily="34" charset="0"/>
            </a:endParaRPr>
          </a:p>
        </p:txBody>
      </p:sp>
      <p:sp>
        <p:nvSpPr>
          <p:cNvPr id="8" name="TextBox 7"/>
          <p:cNvSpPr txBox="1"/>
          <p:nvPr/>
        </p:nvSpPr>
        <p:spPr>
          <a:xfrm>
            <a:off x="12700" y="2438400"/>
            <a:ext cx="8458200" cy="83099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en-US" sz="2400" dirty="0" err="1" smtClean="0">
                <a:solidFill>
                  <a:prstClr val="white"/>
                </a:solidFill>
                <a:latin typeface="Calibri"/>
              </a:rPr>
              <a:t>Faktor</a:t>
            </a:r>
            <a:r>
              <a:rPr lang="en-US" sz="2400" dirty="0" smtClean="0">
                <a:solidFill>
                  <a:prstClr val="white"/>
                </a:solidFill>
                <a:latin typeface="Calibri"/>
              </a:rPr>
              <a:t> </a:t>
            </a:r>
            <a:r>
              <a:rPr lang="en-US" sz="2400" dirty="0" err="1" smtClean="0">
                <a:solidFill>
                  <a:prstClr val="white"/>
                </a:solidFill>
                <a:latin typeface="Calibri"/>
              </a:rPr>
              <a:t>apa</a:t>
            </a:r>
            <a:r>
              <a:rPr lang="en-US" sz="2400" dirty="0" smtClean="0">
                <a:solidFill>
                  <a:prstClr val="white"/>
                </a:solidFill>
                <a:latin typeface="Calibri"/>
              </a:rPr>
              <a:t> yang </a:t>
            </a:r>
            <a:r>
              <a:rPr lang="en-US" sz="2400" dirty="0" err="1" smtClean="0">
                <a:solidFill>
                  <a:prstClr val="white"/>
                </a:solidFill>
                <a:latin typeface="Calibri"/>
              </a:rPr>
              <a:t>harus</a:t>
            </a:r>
            <a:r>
              <a:rPr lang="en-US" sz="2400" dirty="0" smtClean="0">
                <a:solidFill>
                  <a:prstClr val="white"/>
                </a:solidFill>
                <a:latin typeface="Calibri"/>
              </a:rPr>
              <a:t> </a:t>
            </a:r>
            <a:r>
              <a:rPr lang="en-US" sz="2400" dirty="0" err="1" smtClean="0">
                <a:solidFill>
                  <a:prstClr val="white"/>
                </a:solidFill>
                <a:latin typeface="Calibri"/>
              </a:rPr>
              <a:t>dipertimbangkan</a:t>
            </a:r>
            <a:r>
              <a:rPr lang="en-US" sz="2400" dirty="0" smtClean="0">
                <a:solidFill>
                  <a:prstClr val="white"/>
                </a:solidFill>
                <a:latin typeface="Calibri"/>
              </a:rPr>
              <a:t> </a:t>
            </a:r>
            <a:r>
              <a:rPr lang="en-US" sz="2400" dirty="0" err="1" smtClean="0">
                <a:solidFill>
                  <a:prstClr val="white"/>
                </a:solidFill>
                <a:latin typeface="Calibri"/>
              </a:rPr>
              <a:t>untuk</a:t>
            </a:r>
            <a:r>
              <a:rPr lang="en-US" sz="2400" dirty="0" smtClean="0">
                <a:solidFill>
                  <a:prstClr val="white"/>
                </a:solidFill>
                <a:latin typeface="Calibri"/>
              </a:rPr>
              <a:t> </a:t>
            </a:r>
            <a:r>
              <a:rPr lang="en-US" sz="2400" dirty="0" err="1" smtClean="0">
                <a:solidFill>
                  <a:prstClr val="white"/>
                </a:solidFill>
                <a:latin typeface="Calibri"/>
              </a:rPr>
              <a:t>membuat</a:t>
            </a:r>
            <a:r>
              <a:rPr lang="en-US" sz="2400" dirty="0" smtClean="0">
                <a:solidFill>
                  <a:prstClr val="white"/>
                </a:solidFill>
                <a:latin typeface="Calibri"/>
              </a:rPr>
              <a:t> </a:t>
            </a:r>
            <a:r>
              <a:rPr lang="en-US" sz="2400" dirty="0" err="1" smtClean="0">
                <a:solidFill>
                  <a:prstClr val="white"/>
                </a:solidFill>
                <a:latin typeface="Calibri"/>
              </a:rPr>
              <a:t>perencanaan</a:t>
            </a:r>
            <a:r>
              <a:rPr lang="en-US" sz="2400" dirty="0" smtClean="0">
                <a:solidFill>
                  <a:prstClr val="white"/>
                </a:solidFill>
                <a:latin typeface="Calibri"/>
              </a:rPr>
              <a:t> </a:t>
            </a:r>
            <a:r>
              <a:rPr lang="en-US" sz="2400" dirty="0" err="1" smtClean="0">
                <a:solidFill>
                  <a:prstClr val="white"/>
                </a:solidFill>
                <a:latin typeface="Calibri"/>
              </a:rPr>
              <a:t>pada</a:t>
            </a:r>
            <a:r>
              <a:rPr lang="en-US" sz="2400" dirty="0" smtClean="0">
                <a:solidFill>
                  <a:prstClr val="white"/>
                </a:solidFill>
                <a:latin typeface="Calibri"/>
              </a:rPr>
              <a:t> </a:t>
            </a:r>
            <a:r>
              <a:rPr lang="en-US" sz="2400" dirty="0" err="1" smtClean="0">
                <a:solidFill>
                  <a:prstClr val="white"/>
                </a:solidFill>
                <a:latin typeface="Calibri"/>
              </a:rPr>
              <a:t>pasien</a:t>
            </a:r>
            <a:r>
              <a:rPr lang="en-US" sz="2400" dirty="0" smtClean="0">
                <a:solidFill>
                  <a:prstClr val="white"/>
                </a:solidFill>
                <a:latin typeface="Calibri"/>
              </a:rPr>
              <a:t> </a:t>
            </a:r>
            <a:r>
              <a:rPr lang="en-US" sz="2400" dirty="0" err="1" smtClean="0">
                <a:solidFill>
                  <a:prstClr val="white"/>
                </a:solidFill>
                <a:latin typeface="Calibri"/>
              </a:rPr>
              <a:t>tersebut</a:t>
            </a:r>
            <a:r>
              <a:rPr lang="en-US" sz="2400" dirty="0" smtClean="0">
                <a:solidFill>
                  <a:prstClr val="white"/>
                </a:solidFill>
                <a:latin typeface="Calibri"/>
              </a:rPr>
              <a:t>? </a:t>
            </a:r>
            <a:endParaRPr lang="en-US" sz="2400" dirty="0">
              <a:solidFill>
                <a:prstClr val="white"/>
              </a:solidFill>
              <a:latin typeface="Calibri"/>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5500" y="300038"/>
            <a:ext cx="2864644" cy="19097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1460500" y="3570410"/>
            <a:ext cx="5562600" cy="2554545"/>
          </a:xfrm>
          <a:prstGeom prst="rect">
            <a:avLst/>
          </a:prstGeom>
          <a:noFill/>
        </p:spPr>
        <p:txBody>
          <a:bodyPr wrap="square" rtlCol="0">
            <a:spAutoFit/>
          </a:bodyPr>
          <a:lstStyle/>
          <a:p>
            <a:pPr marL="457200" indent="-457200" defTabSz="914400">
              <a:buClr>
                <a:srgbClr val="9BBB59"/>
              </a:buClr>
              <a:buFont typeface="Arial" panose="020B0604020202020204" pitchFamily="34" charset="0"/>
              <a:buChar char="•"/>
            </a:pPr>
            <a:r>
              <a:rPr lang="en-US" sz="3200" dirty="0">
                <a:solidFill>
                  <a:prstClr val="black"/>
                </a:solidFill>
                <a:latin typeface="Calibri"/>
              </a:rPr>
              <a:t>Impaired cognition</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Dehydration and Medication</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Weakness</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Previous fall</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Increased need for toileting</a:t>
            </a:r>
          </a:p>
        </p:txBody>
      </p:sp>
      <p:pic>
        <p:nvPicPr>
          <p:cNvPr id="6" name="Picture 5"/>
          <p:cNvPicPr>
            <a:picLocks noChangeAspect="1"/>
          </p:cNvPicPr>
          <p:nvPr/>
        </p:nvPicPr>
        <p:blipFill>
          <a:blip r:embed="rId4"/>
          <a:stretch>
            <a:fillRect/>
          </a:stretch>
        </p:blipFill>
        <p:spPr>
          <a:xfrm>
            <a:off x="1447800" y="1277031"/>
            <a:ext cx="1402202" cy="932769"/>
          </a:xfrm>
          <a:prstGeom prst="rect">
            <a:avLst/>
          </a:prstGeom>
        </p:spPr>
      </p:pic>
    </p:spTree>
    <p:extLst>
      <p:ext uri="{BB962C8B-B14F-4D97-AF65-F5344CB8AC3E}">
        <p14:creationId xmlns:p14="http://schemas.microsoft.com/office/powerpoint/2010/main" val="172645276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0" cy="1143000"/>
          </a:xfrm>
        </p:spPr>
        <p:txBody>
          <a:bodyPr/>
          <a:lstStyle/>
          <a:p>
            <a:r>
              <a:rPr lang="en-US" sz="4400" dirty="0" smtClean="0">
                <a:latin typeface="Arial" panose="020B0604020202020204" pitchFamily="34" charset="0"/>
                <a:cs typeface="Arial" panose="020B0604020202020204" pitchFamily="34" charset="0"/>
              </a:rPr>
              <a:t>Mrs. Saul</a:t>
            </a:r>
            <a:endParaRPr lang="en-US" sz="4400" dirty="0">
              <a:latin typeface="Arial" panose="020B0604020202020204" pitchFamily="34" charset="0"/>
              <a:cs typeface="Arial" panose="020B0604020202020204" pitchFamily="34" charset="0"/>
            </a:endParaRPr>
          </a:p>
        </p:txBody>
      </p:sp>
      <p:sp>
        <p:nvSpPr>
          <p:cNvPr id="8" name="TextBox 7"/>
          <p:cNvSpPr txBox="1"/>
          <p:nvPr/>
        </p:nvSpPr>
        <p:spPr>
          <a:xfrm>
            <a:off x="0" y="2427545"/>
            <a:ext cx="8458200" cy="83099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en-US" sz="2400" dirty="0">
                <a:solidFill>
                  <a:prstClr val="white"/>
                </a:solidFill>
                <a:latin typeface="Calibri"/>
              </a:rPr>
              <a:t>How often should you review the falls risk and update 	interventions on this patient?</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5500" y="300038"/>
            <a:ext cx="2864644" cy="19097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1508760" y="3657600"/>
            <a:ext cx="5440680" cy="2062103"/>
          </a:xfrm>
          <a:prstGeom prst="rect">
            <a:avLst/>
          </a:prstGeom>
          <a:noFill/>
        </p:spPr>
        <p:txBody>
          <a:bodyPr wrap="square" rtlCol="0">
            <a:spAutoFit/>
          </a:bodyPr>
          <a:lstStyle/>
          <a:p>
            <a:pPr marL="457200" indent="-457200" defTabSz="914400">
              <a:buClr>
                <a:srgbClr val="9BBB59"/>
              </a:buClr>
              <a:buFont typeface="Arial" panose="020B0604020202020204" pitchFamily="34" charset="0"/>
              <a:buChar char="•"/>
            </a:pPr>
            <a:r>
              <a:rPr lang="en-US" sz="3200" dirty="0">
                <a:solidFill>
                  <a:prstClr val="black"/>
                </a:solidFill>
                <a:latin typeface="Calibri"/>
              </a:rPr>
              <a:t>Change in patient condition</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Change in medications</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Shift change or Staff change</a:t>
            </a:r>
          </a:p>
          <a:p>
            <a:pPr marL="457200" indent="-457200" defTabSz="914400">
              <a:buClr>
                <a:srgbClr val="9BBB59"/>
              </a:buClr>
              <a:buFont typeface="Arial" panose="020B0604020202020204" pitchFamily="34" charset="0"/>
              <a:buChar char="•"/>
            </a:pPr>
            <a:r>
              <a:rPr lang="en-US" sz="3200" dirty="0">
                <a:solidFill>
                  <a:prstClr val="black"/>
                </a:solidFill>
                <a:latin typeface="Calibri"/>
              </a:rPr>
              <a:t>Post-fall</a:t>
            </a:r>
          </a:p>
        </p:txBody>
      </p:sp>
      <p:pic>
        <p:nvPicPr>
          <p:cNvPr id="6" name="Picture 5"/>
          <p:cNvPicPr>
            <a:picLocks noChangeAspect="1"/>
          </p:cNvPicPr>
          <p:nvPr/>
        </p:nvPicPr>
        <p:blipFill>
          <a:blip r:embed="rId4"/>
          <a:stretch>
            <a:fillRect/>
          </a:stretch>
        </p:blipFill>
        <p:spPr>
          <a:xfrm>
            <a:off x="1447800" y="1171918"/>
            <a:ext cx="1402202" cy="932769"/>
          </a:xfrm>
          <a:prstGeom prst="rect">
            <a:avLst/>
          </a:prstGeom>
        </p:spPr>
      </p:pic>
    </p:spTree>
    <p:extLst>
      <p:ext uri="{BB962C8B-B14F-4D97-AF65-F5344CB8AC3E}">
        <p14:creationId xmlns:p14="http://schemas.microsoft.com/office/powerpoint/2010/main" val="8027042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panose="020B0604020202020204" pitchFamily="34" charset="0"/>
                <a:cs typeface="Arial" panose="020B0604020202020204" pitchFamily="34" charset="0"/>
              </a:rPr>
              <a:t>What </a:t>
            </a:r>
            <a:r>
              <a:rPr lang="en-US" dirty="0">
                <a:latin typeface="Arial" panose="020B0604020202020204" pitchFamily="34" charset="0"/>
                <a:cs typeface="Arial" panose="020B0604020202020204" pitchFamily="34" charset="0"/>
              </a:rPr>
              <a:t>have we learned?</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4201" y="4254794"/>
            <a:ext cx="2239799" cy="2603206"/>
          </a:xfrm>
          <a:prstGeom prst="rect">
            <a:avLst/>
          </a:prstGeom>
          <a:ln>
            <a:noFill/>
          </a:ln>
          <a:effectLst/>
        </p:spPr>
      </p:pic>
      <p:sp>
        <p:nvSpPr>
          <p:cNvPr id="4" name="TextBox 3"/>
          <p:cNvSpPr txBox="1"/>
          <p:nvPr/>
        </p:nvSpPr>
        <p:spPr>
          <a:xfrm>
            <a:off x="609600" y="1752600"/>
            <a:ext cx="7696200" cy="4031873"/>
          </a:xfrm>
          <a:prstGeom prst="rect">
            <a:avLst/>
          </a:prstGeom>
          <a:noFill/>
        </p:spPr>
        <p:txBody>
          <a:bodyPr wrap="square" rtlCol="0">
            <a:spAutoFit/>
          </a:bodyPr>
          <a:lstStyle/>
          <a:p>
            <a:pPr marL="171450" indent="-171450" defTabSz="914400">
              <a:buFont typeface="Arial" panose="020B0604020202020204" pitchFamily="34" charset="0"/>
              <a:buChar char="•"/>
            </a:pPr>
            <a:r>
              <a:rPr lang="en-US" sz="3200" dirty="0">
                <a:solidFill>
                  <a:prstClr val="black"/>
                </a:solidFill>
                <a:latin typeface="Calibri"/>
              </a:rPr>
              <a:t>Complete fall risk assessment </a:t>
            </a:r>
          </a:p>
          <a:p>
            <a:pPr marL="171450" indent="-171450" defTabSz="914400">
              <a:buFont typeface="Arial" panose="020B0604020202020204" pitchFamily="34" charset="0"/>
              <a:buChar char="•"/>
            </a:pPr>
            <a:r>
              <a:rPr lang="en-US" sz="3200" dirty="0">
                <a:solidFill>
                  <a:prstClr val="black"/>
                </a:solidFill>
                <a:latin typeface="Calibri"/>
              </a:rPr>
              <a:t>Know risk factors</a:t>
            </a:r>
          </a:p>
          <a:p>
            <a:pPr marL="171450" indent="-171450" defTabSz="914400">
              <a:buFont typeface="Arial" panose="020B0604020202020204" pitchFamily="34" charset="0"/>
              <a:buChar char="•"/>
            </a:pPr>
            <a:r>
              <a:rPr lang="en-US" sz="3200" dirty="0">
                <a:solidFill>
                  <a:prstClr val="black"/>
                </a:solidFill>
                <a:latin typeface="Calibri"/>
              </a:rPr>
              <a:t>Initiate a care plan for each patient</a:t>
            </a:r>
          </a:p>
          <a:p>
            <a:pPr marL="171450" indent="-171450" defTabSz="914400">
              <a:buFont typeface="Arial" panose="020B0604020202020204" pitchFamily="34" charset="0"/>
              <a:buChar char="•"/>
            </a:pPr>
            <a:r>
              <a:rPr lang="en-US" sz="3200" dirty="0">
                <a:solidFill>
                  <a:prstClr val="black"/>
                </a:solidFill>
                <a:latin typeface="Calibri"/>
              </a:rPr>
              <a:t>Reassess patient’s fall risk when indicated</a:t>
            </a:r>
          </a:p>
          <a:p>
            <a:pPr marL="171450" indent="-171450" defTabSz="914400">
              <a:buFont typeface="Arial" panose="020B0604020202020204" pitchFamily="34" charset="0"/>
              <a:buChar char="•"/>
            </a:pPr>
            <a:r>
              <a:rPr lang="en-US" sz="3200" dirty="0">
                <a:solidFill>
                  <a:prstClr val="black"/>
                </a:solidFill>
                <a:latin typeface="Calibri"/>
              </a:rPr>
              <a:t>Engage patients and families in assessment and prevention</a:t>
            </a:r>
          </a:p>
          <a:p>
            <a:pPr marL="171450" indent="-171450" defTabSz="914400">
              <a:buFont typeface="Arial" panose="020B0604020202020204" pitchFamily="34" charset="0"/>
              <a:buChar char="•"/>
            </a:pPr>
            <a:r>
              <a:rPr lang="en-US" sz="3200" dirty="0">
                <a:solidFill>
                  <a:prstClr val="black"/>
                </a:solidFill>
                <a:latin typeface="Calibri"/>
              </a:rPr>
              <a:t> Include patient risk and care plan </a:t>
            </a:r>
          </a:p>
          <a:p>
            <a:pPr defTabSz="914400"/>
            <a:r>
              <a:rPr lang="en-US" sz="3200" dirty="0">
                <a:solidFill>
                  <a:prstClr val="black"/>
                </a:solidFill>
                <a:latin typeface="Calibri"/>
              </a:rPr>
              <a:t>   with your colleagues</a:t>
            </a:r>
          </a:p>
        </p:txBody>
      </p:sp>
    </p:spTree>
    <p:extLst>
      <p:ext uri="{BB962C8B-B14F-4D97-AF65-F5344CB8AC3E}">
        <p14:creationId xmlns:p14="http://schemas.microsoft.com/office/powerpoint/2010/main" val="23036197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7-03-16 at 9.15.35 PM.png"/>
          <p:cNvPicPr>
            <a:picLocks noGrp="1" noChangeAspect="1"/>
          </p:cNvPicPr>
          <p:nvPr>
            <p:ph idx="4294967295"/>
          </p:nvPr>
        </p:nvPicPr>
        <p:blipFill>
          <a:blip r:embed="rId2">
            <a:extLst>
              <a:ext uri="{28A0092B-C50C-407E-A947-70E740481C1C}">
                <a14:useLocalDpi xmlns:a14="http://schemas.microsoft.com/office/drawing/2010/main" val="0"/>
              </a:ext>
            </a:extLst>
          </a:blip>
          <a:srcRect l="-3673" r="-3673"/>
          <a:stretch>
            <a:fillRect/>
          </a:stretch>
        </p:blipFill>
        <p:spPr>
          <a:xfrm>
            <a:off x="291966" y="519854"/>
            <a:ext cx="8397854" cy="5743225"/>
          </a:xfrm>
        </p:spPr>
      </p:pic>
    </p:spTree>
    <p:extLst>
      <p:ext uri="{BB962C8B-B14F-4D97-AF65-F5344CB8AC3E}">
        <p14:creationId xmlns:p14="http://schemas.microsoft.com/office/powerpoint/2010/main" val="110968345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136" y="161925"/>
            <a:ext cx="7620000" cy="814387"/>
          </a:xfrm>
        </p:spPr>
        <p:txBody>
          <a:bodyPr/>
          <a:lstStyle/>
          <a:p>
            <a:pPr algn="ctr"/>
            <a:r>
              <a:rPr lang="en-US" dirty="0" smtClean="0">
                <a:latin typeface="Arial" panose="020B0604020202020204" pitchFamily="34" charset="0"/>
                <a:cs typeface="Arial" panose="020B0604020202020204" pitchFamily="34" charset="0"/>
              </a:rPr>
              <a:t>Resources</a:t>
            </a:r>
            <a:endParaRPr lang="en-US"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322" y="976312"/>
            <a:ext cx="8273628" cy="4800600"/>
          </a:xfrm>
          <a:prstGeom prst="rect">
            <a:avLst/>
          </a:prstGeom>
        </p:spPr>
      </p:pic>
    </p:spTree>
    <p:extLst>
      <p:ext uri="{BB962C8B-B14F-4D97-AF65-F5344CB8AC3E}">
        <p14:creationId xmlns:p14="http://schemas.microsoft.com/office/powerpoint/2010/main" val="19603402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671973"/>
          </a:xfrm>
        </p:spPr>
        <p:txBody>
          <a:bodyPr/>
          <a:lstStyle/>
          <a:p>
            <a:r>
              <a:rPr lang="en-US" dirty="0" err="1" smtClean="0"/>
              <a:t>Definisi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9093022"/>
              </p:ext>
            </p:extLst>
          </p:nvPr>
        </p:nvGraphicFramePr>
        <p:xfrm>
          <a:off x="457199" y="1226337"/>
          <a:ext cx="8447753" cy="5416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17128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7-03-16 at 9.13.46 PM.png"/>
          <p:cNvPicPr>
            <a:picLocks noGrp="1" noChangeAspect="1"/>
          </p:cNvPicPr>
          <p:nvPr>
            <p:ph idx="4294967295"/>
          </p:nvPr>
        </p:nvPicPr>
        <p:blipFill>
          <a:blip r:embed="rId2">
            <a:extLst>
              <a:ext uri="{28A0092B-C50C-407E-A947-70E740481C1C}">
                <a14:useLocalDpi xmlns:a14="http://schemas.microsoft.com/office/drawing/2010/main" val="0"/>
              </a:ext>
            </a:extLst>
          </a:blip>
          <a:srcRect l="-14588" r="-14588"/>
          <a:stretch>
            <a:fillRect/>
          </a:stretch>
        </p:blipFill>
        <p:spPr>
          <a:xfrm>
            <a:off x="0" y="204390"/>
            <a:ext cx="10126394" cy="6467469"/>
          </a:xfrm>
        </p:spPr>
      </p:pic>
    </p:spTree>
    <p:extLst>
      <p:ext uri="{BB962C8B-B14F-4D97-AF65-F5344CB8AC3E}">
        <p14:creationId xmlns:p14="http://schemas.microsoft.com/office/powerpoint/2010/main" val="42226436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53277539"/>
              </p:ext>
            </p:extLst>
          </p:nvPr>
        </p:nvGraphicFramePr>
        <p:xfrm>
          <a:off x="457200" y="1447799"/>
          <a:ext cx="8413262" cy="51757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27240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7981" y="423387"/>
            <a:ext cx="8394491" cy="6141933"/>
          </a:xfrm>
          <a:prstGeom prst="rect">
            <a:avLst/>
          </a:prstGeom>
        </p:spPr>
      </p:pic>
    </p:spTree>
    <p:extLst>
      <p:ext uri="{BB962C8B-B14F-4D97-AF65-F5344CB8AC3E}">
        <p14:creationId xmlns:p14="http://schemas.microsoft.com/office/powerpoint/2010/main" val="13974410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2168" y="265994"/>
            <a:ext cx="8465034" cy="6238196"/>
          </a:xfrm>
          <a:prstGeom prst="rect">
            <a:avLst/>
          </a:prstGeom>
        </p:spPr>
      </p:pic>
    </p:spTree>
    <p:extLst>
      <p:ext uri="{BB962C8B-B14F-4D97-AF65-F5344CB8AC3E}">
        <p14:creationId xmlns:p14="http://schemas.microsoft.com/office/powerpoint/2010/main" val="19060968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a:t>mencegah kejadian pasien jatuh </a:t>
            </a:r>
            <a:r>
              <a:rPr lang="id-ID" sz="2200" i="1" dirty="0" smtClean="0"/>
              <a:t>A</a:t>
            </a:r>
            <a:r>
              <a:rPr lang="en-US" sz="2200" i="1" dirty="0" err="1"/>
              <a:t>merican</a:t>
            </a:r>
            <a:r>
              <a:rPr lang="en-US" sz="2200" i="1" dirty="0"/>
              <a:t> Nursing Association</a:t>
            </a:r>
            <a:r>
              <a:rPr lang="id-ID" sz="2200" dirty="0"/>
              <a:t> (2009), </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19501599"/>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017982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Adjacency">
  <a:themeElements>
    <a:clrScheme name="Custom 3">
      <a:dk1>
        <a:sysClr val="windowText" lastClr="000000"/>
      </a:dk1>
      <a:lt1>
        <a:sysClr val="window" lastClr="FFFFFF"/>
      </a:lt1>
      <a:dk2>
        <a:srgbClr val="1F497D"/>
      </a:dk2>
      <a:lt2>
        <a:srgbClr val="EEECE1"/>
      </a:lt2>
      <a:accent1>
        <a:srgbClr val="9BBB59"/>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Adjacency">
  <a:themeElements>
    <a:clrScheme name="Custom 3">
      <a:dk1>
        <a:sysClr val="windowText" lastClr="000000"/>
      </a:dk1>
      <a:lt1>
        <a:sysClr val="window" lastClr="FFFFFF"/>
      </a:lt1>
      <a:dk2>
        <a:srgbClr val="1F497D"/>
      </a:dk2>
      <a:lt2>
        <a:srgbClr val="EEECE1"/>
      </a:lt2>
      <a:accent1>
        <a:srgbClr val="9BBB59"/>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5.xml><?xml version="1.0" encoding="utf-8"?>
<a:theme xmlns:a="http://schemas.openxmlformats.org/drawingml/2006/main" name="2_Adjacency">
  <a:themeElements>
    <a:clrScheme name="Custom 3">
      <a:dk1>
        <a:sysClr val="windowText" lastClr="000000"/>
      </a:dk1>
      <a:lt1>
        <a:sysClr val="window" lastClr="FFFFFF"/>
      </a:lt1>
      <a:dk2>
        <a:srgbClr val="1F497D"/>
      </a:dk2>
      <a:lt2>
        <a:srgbClr val="EEECE1"/>
      </a:lt2>
      <a:accent1>
        <a:srgbClr val="9BBB59"/>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252</TotalTime>
  <Words>3138</Words>
  <Application>Microsoft Macintosh PowerPoint</Application>
  <PresentationFormat>On-screen Show (4:3)</PresentationFormat>
  <Paragraphs>280</Paragraphs>
  <Slides>37</Slides>
  <Notes>18</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37</vt:i4>
      </vt:variant>
    </vt:vector>
  </HeadingPairs>
  <TitlesOfParts>
    <vt:vector size="43" baseType="lpstr">
      <vt:lpstr>Apothecary</vt:lpstr>
      <vt:lpstr>Office Theme</vt:lpstr>
      <vt:lpstr>1_Adjacency</vt:lpstr>
      <vt:lpstr>Adjacency</vt:lpstr>
      <vt:lpstr>2_Adjacency</vt:lpstr>
      <vt:lpstr>Microsoft Word Document</vt:lpstr>
      <vt:lpstr>ASSESMENT RISK FALLS</vt:lpstr>
      <vt:lpstr>PowerPoint Presentation</vt:lpstr>
      <vt:lpstr>PowerPoint Presentation</vt:lpstr>
      <vt:lpstr>Definisi</vt:lpstr>
      <vt:lpstr>PowerPoint Presentation</vt:lpstr>
      <vt:lpstr>ETIOLOGY</vt:lpstr>
      <vt:lpstr>PowerPoint Presentation</vt:lpstr>
      <vt:lpstr>PowerPoint Presentation</vt:lpstr>
      <vt:lpstr>mencegah kejadian pasien jatuh American Nursing Association (2009), </vt:lpstr>
      <vt:lpstr>Intervensi </vt:lpstr>
      <vt:lpstr>langkah-langkah pencegahan kejadian pasien jatuh menurut Hempel, et al., (2013) : </vt:lpstr>
      <vt:lpstr>PowerPoint Presentation</vt:lpstr>
      <vt:lpstr>PowerPoint Presentation</vt:lpstr>
      <vt:lpstr>PowerPoint Presentation</vt:lpstr>
      <vt:lpstr>Example: Morse Fall Scale</vt:lpstr>
      <vt:lpstr>PowerPoint Presentation</vt:lpstr>
      <vt:lpstr>PowerPoint Presentation</vt:lpstr>
      <vt:lpstr>PowerPoint Presentation</vt:lpstr>
      <vt:lpstr>PowerPoint Presentation</vt:lpstr>
      <vt:lpstr>PowerPoint Presentation</vt:lpstr>
      <vt:lpstr>Why focus on preventing falls?</vt:lpstr>
      <vt:lpstr>What can I do to prevent falls?</vt:lpstr>
      <vt:lpstr>What is a Fall Risk Assessment?</vt:lpstr>
      <vt:lpstr>Example: STRATIFY Assessment</vt:lpstr>
      <vt:lpstr>Example: Hendrich II Fall Model</vt:lpstr>
      <vt:lpstr>Is it really that important?  </vt:lpstr>
      <vt:lpstr>Which patients are   at highest risk for falling?</vt:lpstr>
      <vt:lpstr>When and how often to do a Fall Risk Assessment?</vt:lpstr>
      <vt:lpstr>I have completed a  Fall Risk Assessment  on my patient. What next?</vt:lpstr>
      <vt:lpstr>Mrs. Saul</vt:lpstr>
      <vt:lpstr>Mrs. Saul</vt:lpstr>
      <vt:lpstr>Mrs. Saul</vt:lpstr>
      <vt:lpstr>Mrs. Saul</vt:lpstr>
      <vt:lpstr>Mrs. Saul</vt:lpstr>
      <vt:lpstr>What have we learned?</vt:lpstr>
      <vt:lpstr>PowerPoint Presentation</vt:lpstr>
      <vt:lpstr>Resources</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ASSESMENT RISK FALLS</dc:title>
  <dc:creator>Elsye Maria Rosa</dc:creator>
  <cp:lastModifiedBy>Taufik Nugroho</cp:lastModifiedBy>
  <cp:revision>20</cp:revision>
  <dcterms:created xsi:type="dcterms:W3CDTF">2017-03-15T14:25:02Z</dcterms:created>
  <dcterms:modified xsi:type="dcterms:W3CDTF">2017-03-16T14:37:18Z</dcterms:modified>
</cp:coreProperties>
</file>