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9" r:id="rId12"/>
    <p:sldId id="270" r:id="rId13"/>
    <p:sldId id="262" r:id="rId14"/>
    <p:sldId id="25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1704839-2B54-4C49-9634-EEF6F95FB2C4}" type="datetimeFigureOut">
              <a:rPr lang="en-US" smtClean="0"/>
              <a:pPr/>
              <a:t>8/15/17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286EAE-66F8-423D-99E6-3FDFE5586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57200"/>
            <a:ext cx="5943600" cy="18288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TEACHING NOTES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1676400"/>
            <a:ext cx="7162800" cy="1676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Communicating the Teacher’s Wisdom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strategy &amp; Discussion Structure</a:t>
            </a:r>
          </a:p>
          <a:p>
            <a:r>
              <a:rPr lang="en-US" dirty="0" smtClean="0"/>
              <a:t>Question Plan</a:t>
            </a:r>
          </a:p>
          <a:p>
            <a:r>
              <a:rPr lang="en-US" dirty="0" smtClean="0"/>
              <a:t>Special Techniques</a:t>
            </a:r>
          </a:p>
          <a:p>
            <a:r>
              <a:rPr lang="en-US" dirty="0" smtClean="0"/>
              <a:t>Opening</a:t>
            </a:r>
          </a:p>
          <a:p>
            <a:r>
              <a:rPr lang="en-US" dirty="0" smtClean="0"/>
              <a:t>Transitions</a:t>
            </a:r>
          </a:p>
          <a:p>
            <a:r>
              <a:rPr lang="en-US" dirty="0" smtClean="0"/>
              <a:t>Closing</a:t>
            </a:r>
          </a:p>
          <a:p>
            <a:r>
              <a:rPr lang="en-US" dirty="0" smtClean="0"/>
              <a:t>Board Plan</a:t>
            </a:r>
          </a:p>
          <a:p>
            <a:r>
              <a:rPr lang="en-US" dirty="0" smtClean="0"/>
              <a:t>Audio Visual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Ada </a:t>
            </a:r>
            <a:r>
              <a:rPr lang="en-US" dirty="0" err="1"/>
              <a:t>empat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pertanyaan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mempersiapkan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berdiskusi</a:t>
            </a:r>
            <a:r>
              <a:rPr lang="en-US" dirty="0"/>
              <a:t> (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didaftar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yang </a:t>
            </a:r>
            <a:r>
              <a:rPr lang="en-US" dirty="0" err="1"/>
              <a:t>terpisah</a:t>
            </a:r>
            <a:r>
              <a:rPr lang="en-US" dirty="0"/>
              <a:t>,</a:t>
            </a:r>
          </a:p>
          <a:p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 smtClean="0"/>
              <a:t>Penugasan</a:t>
            </a:r>
            <a:endParaRPr lang="en-US" dirty="0"/>
          </a:p>
          <a:p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membuka</a:t>
            </a:r>
            <a:r>
              <a:rPr lang="en-US" dirty="0"/>
              <a:t> </a:t>
            </a:r>
            <a:r>
              <a:rPr lang="en-US" dirty="0" err="1"/>
              <a:t>diskusi</a:t>
            </a:r>
            <a:endParaRPr lang="en-US" dirty="0"/>
          </a:p>
          <a:p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memajukan</a:t>
            </a:r>
            <a:r>
              <a:rPr lang="en-US" dirty="0"/>
              <a:t> </a:t>
            </a:r>
            <a:r>
              <a:rPr lang="en-US" dirty="0" err="1"/>
              <a:t>diskusi</a:t>
            </a:r>
            <a:endParaRPr lang="en-US" dirty="0"/>
          </a:p>
          <a:p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menutup</a:t>
            </a:r>
            <a:r>
              <a:rPr lang="en-US" dirty="0"/>
              <a:t> </a:t>
            </a:r>
            <a:r>
              <a:rPr lang="en-US" dirty="0" err="1"/>
              <a:t>diskusi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46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Writing style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</a:t>
            </a:r>
            <a:r>
              <a:rPr lang="en-US" dirty="0"/>
              <a:t>a teaching case that is written in the past tense, a teaching note is </a:t>
            </a:r>
            <a:r>
              <a:rPr lang="en-US" b="1" dirty="0"/>
              <a:t>always written in the present tense</a:t>
            </a:r>
            <a:r>
              <a:rPr lang="en-US" dirty="0"/>
              <a:t>. Apart from this, the writing style for a case can also be applied to a teaching note – clear, direct, and objective.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46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Bagian</a:t>
            </a:r>
            <a:r>
              <a:rPr lang="en-US" dirty="0" smtClean="0"/>
              <a:t> integral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yang </a:t>
            </a:r>
            <a:r>
              <a:rPr lang="en-US" dirty="0" err="1" smtClean="0"/>
              <a:t>ditulis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Revisi</a:t>
            </a:r>
            <a:r>
              <a:rPr lang="en-US" dirty="0" smtClean="0"/>
              <a:t> yang </a:t>
            </a:r>
            <a:r>
              <a:rPr lang="en-US" dirty="0" err="1" smtClean="0"/>
              <a:t>terus-menerus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menambah</a:t>
            </a:r>
            <a:r>
              <a:rPr lang="en-US" dirty="0" smtClean="0"/>
              <a:t> </a:t>
            </a:r>
            <a:r>
              <a:rPr lang="en-US" dirty="0" err="1" smtClean="0"/>
              <a:t>wawasan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mengajar</a:t>
            </a:r>
            <a:r>
              <a:rPr lang="en-US" dirty="0" smtClean="0"/>
              <a:t>. </a:t>
            </a:r>
          </a:p>
          <a:p>
            <a:r>
              <a:rPr lang="en-US" dirty="0" smtClean="0">
                <a:sym typeface="Wingdings" pitchFamily="2" charset="2"/>
              </a:rPr>
              <a:t>multi-instructor  debriefing: </a:t>
            </a:r>
            <a:r>
              <a:rPr lang="en-US" dirty="0" smtClean="0"/>
              <a:t>Teaching group meeting </a:t>
            </a:r>
            <a:endParaRPr lang="en-US" dirty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Kebijakan</a:t>
            </a:r>
            <a:r>
              <a:rPr lang="en-US" dirty="0" smtClean="0">
                <a:sym typeface="Wingdings" pitchFamily="2" charset="2"/>
              </a:rPr>
              <a:t> Institutional  </a:t>
            </a:r>
            <a:r>
              <a:rPr lang="en-US" dirty="0" err="1" smtClean="0">
                <a:sym typeface="Wingdings" pitchFamily="2" charset="2"/>
              </a:rPr>
              <a:t>memberikan</a:t>
            </a:r>
            <a:r>
              <a:rPr lang="en-US" dirty="0" smtClean="0">
                <a:sym typeface="Wingdings" pitchFamily="2" charset="2"/>
              </a:rPr>
              <a:t> proses </a:t>
            </a:r>
            <a:r>
              <a:rPr lang="en-US" dirty="0" err="1" smtClean="0">
                <a:sym typeface="Wingdings" pitchFamily="2" charset="2"/>
              </a:rPr>
              <a:t>promosi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INSTITUTIONAL CULTURE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dirty="0" err="1" smtClean="0">
                <a:latin typeface="Arial" charset="0"/>
              </a:rPr>
              <a:t>Kesalahan</a:t>
            </a:r>
            <a:r>
              <a:rPr lang="en-GB" sz="3600" dirty="0" smtClean="0">
                <a:latin typeface="Arial" charset="0"/>
              </a:rPr>
              <a:t> yang </a:t>
            </a:r>
            <a:r>
              <a:rPr lang="en-GB" sz="3600" dirty="0" err="1" smtClean="0">
                <a:latin typeface="Arial" charset="0"/>
              </a:rPr>
              <a:t>sering</a:t>
            </a:r>
            <a:r>
              <a:rPr lang="en-GB" sz="3600" dirty="0" smtClean="0">
                <a:latin typeface="Arial" charset="0"/>
              </a:rPr>
              <a:t> </a:t>
            </a:r>
            <a:r>
              <a:rPr lang="en-GB" sz="3600" dirty="0" err="1" smtClean="0">
                <a:latin typeface="Arial" charset="0"/>
              </a:rPr>
              <a:t>terjadi</a:t>
            </a:r>
            <a:r>
              <a:rPr lang="en-GB" sz="3600" dirty="0" smtClean="0">
                <a:latin typeface="Arial" charset="0"/>
              </a:rPr>
              <a:t>- </a:t>
            </a:r>
            <a:r>
              <a:rPr lang="en-GB" sz="3600" dirty="0">
                <a:latin typeface="Arial" charset="0"/>
              </a:rPr>
              <a:t>teaching note </a:t>
            </a:r>
            <a:r>
              <a:rPr lang="en-GB" dirty="0">
                <a:latin typeface="Arial" charset="0"/>
              </a:rPr>
              <a:t/>
            </a:r>
            <a:br>
              <a:rPr lang="en-GB" dirty="0">
                <a:latin typeface="Arial" charset="0"/>
              </a:rPr>
            </a:br>
            <a:endParaRPr lang="en-GB" dirty="0">
              <a:latin typeface="Arial" charset="0"/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latin typeface="Arial" charset="0"/>
              </a:rPr>
              <a:t>Teaching note </a:t>
            </a:r>
            <a:r>
              <a:rPr lang="en-GB" dirty="0" err="1" smtClean="0">
                <a:latin typeface="Arial" charset="0"/>
              </a:rPr>
              <a:t>membutuhkan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tambahan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informasi</a:t>
            </a:r>
            <a:endParaRPr lang="en-GB" dirty="0">
              <a:latin typeface="Arial" charset="0"/>
            </a:endParaRPr>
          </a:p>
          <a:p>
            <a:pPr eaLnBrk="1" hangingPunct="1"/>
            <a:r>
              <a:rPr lang="en-GB" dirty="0" err="1" smtClean="0">
                <a:latin typeface="Arial" charset="0"/>
              </a:rPr>
              <a:t>Jawaban</a:t>
            </a:r>
            <a:r>
              <a:rPr lang="en-GB" dirty="0" smtClean="0">
                <a:latin typeface="Arial" charset="0"/>
              </a:rPr>
              <a:t> yang </a:t>
            </a:r>
            <a:r>
              <a:rPr lang="en-GB" dirty="0" err="1" smtClean="0">
                <a:latin typeface="Arial" charset="0"/>
              </a:rPr>
              <a:t>menyarankan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tidak</a:t>
            </a:r>
            <a:r>
              <a:rPr lang="en-GB" dirty="0" smtClean="0">
                <a:latin typeface="Arial" charset="0"/>
              </a:rPr>
              <a:t> di </a:t>
            </a:r>
            <a:r>
              <a:rPr lang="en-GB" dirty="0" err="1" smtClean="0">
                <a:latin typeface="Arial" charset="0"/>
              </a:rPr>
              <a:t>dukung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oleh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kasus</a:t>
            </a:r>
            <a:endParaRPr lang="en-GB" dirty="0" smtClean="0">
              <a:latin typeface="Arial" charset="0"/>
            </a:endParaRPr>
          </a:p>
          <a:p>
            <a:pPr eaLnBrk="1" hangingPunct="1"/>
            <a:r>
              <a:rPr lang="en-GB" dirty="0" smtClean="0">
                <a:latin typeface="Arial" charset="0"/>
              </a:rPr>
              <a:t>Learning </a:t>
            </a:r>
            <a:r>
              <a:rPr lang="en-GB" dirty="0" err="1" smtClean="0">
                <a:latin typeface="Arial" charset="0"/>
              </a:rPr>
              <a:t>objektive-menerapkan</a:t>
            </a:r>
            <a:r>
              <a:rPr lang="en-GB" dirty="0" smtClean="0">
                <a:latin typeface="Arial" charset="0"/>
              </a:rPr>
              <a:t> Model </a:t>
            </a:r>
            <a:r>
              <a:rPr lang="en-GB" dirty="0" err="1" smtClean="0">
                <a:latin typeface="Arial" charset="0"/>
              </a:rPr>
              <a:t>tanpa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tujuan</a:t>
            </a:r>
            <a:r>
              <a:rPr lang="en-GB" dirty="0" smtClean="0">
                <a:latin typeface="Arial" charset="0"/>
              </a:rPr>
              <a:t>.</a:t>
            </a:r>
          </a:p>
          <a:p>
            <a:pPr eaLnBrk="1" hangingPunct="1"/>
            <a:r>
              <a:rPr lang="en-GB" dirty="0" err="1" smtClean="0">
                <a:latin typeface="Arial" charset="0"/>
              </a:rPr>
              <a:t>Tidak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ada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contoh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jawaban</a:t>
            </a:r>
            <a:endParaRPr lang="en-GB" dirty="0" smtClean="0">
              <a:latin typeface="Arial" charset="0"/>
            </a:endParaRPr>
          </a:p>
          <a:p>
            <a:pPr eaLnBrk="1" hangingPunct="1"/>
            <a:r>
              <a:rPr lang="en-GB" dirty="0" err="1" smtClean="0">
                <a:latin typeface="Arial" charset="0"/>
              </a:rPr>
              <a:t>Tidak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ada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analisis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atau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err="1" smtClean="0">
                <a:latin typeface="Arial" charset="0"/>
              </a:rPr>
              <a:t>bahan</a:t>
            </a:r>
            <a:r>
              <a:rPr lang="en-GB" dirty="0" smtClean="0">
                <a:latin typeface="Arial" charset="0"/>
              </a:rPr>
              <a:t> yang </a:t>
            </a:r>
            <a:r>
              <a:rPr lang="en-GB" dirty="0" err="1" smtClean="0">
                <a:latin typeface="Arial" charset="0"/>
              </a:rPr>
              <a:t>dipelajari</a:t>
            </a:r>
            <a:r>
              <a:rPr lang="en-GB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689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sedikit</a:t>
            </a:r>
            <a:r>
              <a:rPr lang="en-US" dirty="0" smtClean="0"/>
              <a:t> </a:t>
            </a:r>
            <a:r>
              <a:rPr lang="en-US" dirty="0"/>
              <a:t>teaching note; </a:t>
            </a:r>
          </a:p>
          <a:p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teaching </a:t>
            </a:r>
            <a:r>
              <a:rPr lang="en-US" dirty="0"/>
              <a:t>objectives; </a:t>
            </a:r>
          </a:p>
          <a:p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sedikit</a:t>
            </a:r>
            <a:r>
              <a:rPr lang="en-US" dirty="0" smtClean="0"/>
              <a:t> teaching </a:t>
            </a:r>
            <a:r>
              <a:rPr lang="en-US" dirty="0"/>
              <a:t>objectives; </a:t>
            </a:r>
          </a:p>
          <a:p>
            <a:r>
              <a:rPr lang="en-US" dirty="0"/>
              <a:t>Case analysis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case </a:t>
            </a:r>
            <a:r>
              <a:rPr lang="en-US" dirty="0"/>
              <a:t>content; </a:t>
            </a:r>
          </a:p>
          <a:p>
            <a:r>
              <a:rPr lang="en-US" dirty="0"/>
              <a:t>Case analysis is a copy-and-paste from the case; 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 smtClean="0"/>
              <a:t>terbuka</a:t>
            </a:r>
            <a:r>
              <a:rPr lang="en-US" dirty="0" smtClean="0"/>
              <a:t>; </a:t>
            </a:r>
            <a:endParaRPr lang="en-US" dirty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 smtClean="0"/>
              <a:t>tertutup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 smtClean="0"/>
              <a:t>kontroversi</a:t>
            </a:r>
            <a:r>
              <a:rPr lang="en-US" dirty="0" smtClean="0"/>
              <a:t>; </a:t>
            </a:r>
            <a:endParaRPr lang="en-US" dirty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di analysis </a:t>
            </a:r>
            <a:r>
              <a:rPr lang="en-US" dirty="0"/>
              <a:t>or 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r>
              <a:rPr lang="en-US" dirty="0" smtClean="0"/>
              <a:t> yang </a:t>
            </a:r>
            <a:r>
              <a:rPr lang="en-US" dirty="0" err="1" smtClean="0"/>
              <a:t>tersedia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tools yang </a:t>
            </a:r>
            <a:r>
              <a:rPr lang="en-US" dirty="0" err="1" smtClean="0"/>
              <a:t>disediakan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menganalisis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68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Teaching Note (</a:t>
            </a:r>
            <a:r>
              <a:rPr lang="en-US" sz="2400" dirty="0" err="1" smtClean="0"/>
              <a:t>Catatan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Pengajaran</a:t>
            </a:r>
            <a:r>
              <a:rPr lang="en-US" sz="2400" dirty="0" smtClean="0"/>
              <a:t>)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/>
              <a:t>dokumen</a:t>
            </a:r>
            <a:r>
              <a:rPr lang="en-US" sz="2400" dirty="0"/>
              <a:t> yang </a:t>
            </a:r>
            <a:r>
              <a:rPr lang="en-US" sz="2400" dirty="0" err="1"/>
              <a:t>menyertai</a:t>
            </a:r>
            <a:r>
              <a:rPr lang="en-US" sz="2400" dirty="0"/>
              <a:t> </a:t>
            </a:r>
            <a:r>
              <a:rPr lang="en-US" sz="2400" dirty="0" err="1"/>
              <a:t>sebuah</a:t>
            </a:r>
            <a:r>
              <a:rPr lang="en-US" sz="2400" dirty="0"/>
              <a:t>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</a:t>
            </a:r>
            <a:r>
              <a:rPr lang="en-US" sz="2400" dirty="0" err="1"/>
              <a:t>instruktur</a:t>
            </a:r>
            <a:r>
              <a:rPr lang="en-US" sz="2400" dirty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/>
              <a:t>wawasan</a:t>
            </a:r>
            <a:r>
              <a:rPr lang="en-US" sz="2400" dirty="0"/>
              <a:t> </a:t>
            </a:r>
            <a:r>
              <a:rPr lang="en-US" sz="2400" dirty="0" err="1"/>
              <a:t>tentang</a:t>
            </a:r>
            <a:r>
              <a:rPr lang="en-US" sz="2400" dirty="0"/>
              <a:t>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manfaat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penggunaan</a:t>
            </a:r>
            <a:r>
              <a:rPr lang="en-US" sz="2400" dirty="0" smtClean="0"/>
              <a:t> </a:t>
            </a:r>
            <a:r>
              <a:rPr lang="en-US" sz="2400" dirty="0" err="1" smtClean="0"/>
              <a:t>kasus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 err="1"/>
              <a:t>Meskipun</a:t>
            </a:r>
            <a:r>
              <a:rPr lang="en-US" sz="2400" dirty="0"/>
              <a:t> </a:t>
            </a:r>
            <a:r>
              <a:rPr lang="en-US" sz="2400" dirty="0" err="1"/>
              <a:t>bukan</a:t>
            </a:r>
            <a:r>
              <a:rPr lang="en-US" sz="2400" dirty="0"/>
              <a:t> </a:t>
            </a:r>
            <a:r>
              <a:rPr lang="en-US" sz="2400" dirty="0" err="1"/>
              <a:t>merupakan</a:t>
            </a:r>
            <a:r>
              <a:rPr lang="en-US" sz="2400" dirty="0"/>
              <a:t> </a:t>
            </a:r>
            <a:r>
              <a:rPr lang="en-US" sz="2400" dirty="0" err="1"/>
              <a:t>aturan</a:t>
            </a:r>
            <a:r>
              <a:rPr lang="en-US" sz="2400" dirty="0"/>
              <a:t> </a:t>
            </a:r>
            <a:r>
              <a:rPr lang="en-US" sz="2400" dirty="0" err="1"/>
              <a:t>bagi</a:t>
            </a:r>
            <a:r>
              <a:rPr lang="en-US" sz="2400" dirty="0"/>
              <a:t> </a:t>
            </a:r>
            <a:r>
              <a:rPr lang="en-US" sz="2400" dirty="0" err="1"/>
              <a:t>setiap</a:t>
            </a:r>
            <a:r>
              <a:rPr lang="en-US" sz="2400" dirty="0"/>
              <a:t>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memiliki</a:t>
            </a:r>
            <a:r>
              <a:rPr lang="en-US" sz="2400" dirty="0"/>
              <a:t> </a:t>
            </a:r>
            <a:r>
              <a:rPr lang="en-US" sz="2400" dirty="0" err="1"/>
              <a:t>catatan</a:t>
            </a:r>
            <a:r>
              <a:rPr lang="en-US" sz="2400" dirty="0"/>
              <a:t> </a:t>
            </a:r>
            <a:r>
              <a:rPr lang="en-US" sz="2400" dirty="0" err="1"/>
              <a:t>pengajaran</a:t>
            </a:r>
            <a:r>
              <a:rPr lang="en-US" sz="2400" dirty="0"/>
              <a:t>,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catatan</a:t>
            </a:r>
            <a:r>
              <a:rPr lang="en-US" sz="2400" dirty="0"/>
              <a:t> </a:t>
            </a:r>
            <a:r>
              <a:rPr lang="en-US" sz="2400" dirty="0" err="1"/>
              <a:t>pengajaran</a:t>
            </a:r>
            <a:r>
              <a:rPr lang="en-US" sz="2400" dirty="0"/>
              <a:t> </a:t>
            </a:r>
            <a:r>
              <a:rPr lang="en-US" sz="2400" dirty="0" err="1"/>
              <a:t>terbukti</a:t>
            </a:r>
            <a:r>
              <a:rPr lang="en-US" sz="2400" dirty="0"/>
              <a:t> </a:t>
            </a:r>
            <a:r>
              <a:rPr lang="en-US" sz="2400" dirty="0" err="1"/>
              <a:t>lebih</a:t>
            </a:r>
            <a:r>
              <a:rPr lang="en-US" sz="2400" dirty="0"/>
              <a:t> </a:t>
            </a:r>
            <a:r>
              <a:rPr lang="en-US" sz="2400" dirty="0" err="1"/>
              <a:t>populer</a:t>
            </a:r>
            <a:r>
              <a:rPr lang="en-US" sz="2400" dirty="0"/>
              <a:t> </a:t>
            </a:r>
            <a:r>
              <a:rPr lang="en-US" sz="2400" dirty="0" err="1"/>
              <a:t>daripada</a:t>
            </a:r>
            <a:r>
              <a:rPr lang="en-US" sz="2400" dirty="0"/>
              <a:t> yang </a:t>
            </a:r>
            <a:r>
              <a:rPr lang="en-US" sz="2400" dirty="0" err="1"/>
              <a:t>tidak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Data </a:t>
            </a:r>
            <a:r>
              <a:rPr lang="en-US" sz="2400" dirty="0"/>
              <a:t>European Clearing House (</a:t>
            </a:r>
            <a:r>
              <a:rPr lang="en-US" sz="2400" dirty="0" err="1"/>
              <a:t>ecch</a:t>
            </a:r>
            <a:r>
              <a:rPr lang="en-US" sz="2400" dirty="0"/>
              <a:t>) </a:t>
            </a:r>
            <a:r>
              <a:rPr lang="en-US" sz="2400" dirty="0" err="1"/>
              <a:t>menunjukkan</a:t>
            </a:r>
            <a:r>
              <a:rPr lang="en-US" sz="2400" dirty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sementara</a:t>
            </a:r>
            <a:r>
              <a:rPr lang="en-US" sz="2400" dirty="0"/>
              <a:t> </a:t>
            </a:r>
            <a:r>
              <a:rPr lang="en-US" sz="2400" dirty="0" err="1"/>
              <a:t>hanya</a:t>
            </a:r>
            <a:r>
              <a:rPr lang="en-US" sz="2400" dirty="0"/>
              <a:t> 40%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koleksi</a:t>
            </a:r>
            <a:r>
              <a:rPr lang="en-US" sz="2400" dirty="0"/>
              <a:t> </a:t>
            </a:r>
            <a:r>
              <a:rPr lang="en-US" sz="2400" dirty="0" err="1"/>
              <a:t>memiliki</a:t>
            </a:r>
            <a:r>
              <a:rPr lang="en-US" sz="2400" dirty="0"/>
              <a:t> </a:t>
            </a:r>
            <a:r>
              <a:rPr lang="en-US" sz="2400" dirty="0" err="1"/>
              <a:t>catatan</a:t>
            </a:r>
            <a:r>
              <a:rPr lang="en-US" sz="2400" dirty="0"/>
              <a:t> </a:t>
            </a:r>
            <a:r>
              <a:rPr lang="en-US" sz="2400" dirty="0" err="1"/>
              <a:t>pengajaran</a:t>
            </a:r>
            <a:r>
              <a:rPr lang="en-US" sz="2400" dirty="0"/>
              <a:t>, 95% </a:t>
            </a:r>
            <a:r>
              <a:rPr lang="en-US" sz="2400" dirty="0" err="1"/>
              <a:t>dari</a:t>
            </a:r>
            <a:r>
              <a:rPr lang="en-US" sz="2400" dirty="0"/>
              <a:t> 50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 smtClean="0"/>
              <a:t>terlaris</a:t>
            </a:r>
            <a:r>
              <a:rPr lang="en-US" sz="2400" dirty="0" smtClean="0"/>
              <a:t> yang  </a:t>
            </a:r>
            <a:r>
              <a:rPr lang="en-US" sz="2400" dirty="0" err="1" smtClean="0"/>
              <a:t>dimilikinya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err="1"/>
              <a:t>S</a:t>
            </a:r>
            <a:r>
              <a:rPr lang="en-US" sz="2400" dirty="0" err="1" smtClean="0"/>
              <a:t>ebuah</a:t>
            </a:r>
            <a:r>
              <a:rPr lang="en-US" sz="2400" dirty="0" smtClean="0"/>
              <a:t> </a:t>
            </a:r>
            <a:r>
              <a:rPr lang="en-US" sz="2400" dirty="0" err="1"/>
              <a:t>kasus</a:t>
            </a:r>
            <a:r>
              <a:rPr lang="en-US" sz="2400" dirty="0"/>
              <a:t> </a:t>
            </a:r>
            <a:r>
              <a:rPr lang="en-US" sz="2400" dirty="0" err="1"/>
              <a:t>tanpa</a:t>
            </a:r>
            <a:r>
              <a:rPr lang="en-US" sz="2400" dirty="0"/>
              <a:t> </a:t>
            </a:r>
            <a:r>
              <a:rPr lang="en-US" sz="2400" dirty="0" smtClean="0"/>
              <a:t>Teaching note(</a:t>
            </a:r>
            <a:r>
              <a:rPr lang="en-US" sz="2400" dirty="0" err="1" smtClean="0"/>
              <a:t>catatan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pengajaran</a:t>
            </a:r>
            <a:r>
              <a:rPr lang="en-US" sz="2400" dirty="0" smtClean="0"/>
              <a:t>)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 smtClean="0"/>
              <a:t>lengkap</a:t>
            </a:r>
            <a:r>
              <a:rPr lang="en-US" sz="2400" dirty="0" smtClean="0"/>
              <a:t>,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/>
              <a:t>mungkin</a:t>
            </a:r>
            <a:r>
              <a:rPr lang="en-US" sz="2400" dirty="0"/>
              <a:t> </a:t>
            </a:r>
            <a:r>
              <a:rPr lang="en-US" sz="2400" dirty="0" err="1"/>
              <a:t>mencapai</a:t>
            </a:r>
            <a:r>
              <a:rPr lang="en-US" sz="2400" dirty="0"/>
              <a:t> </a:t>
            </a:r>
            <a:r>
              <a:rPr lang="en-US" sz="2400" dirty="0" err="1"/>
              <a:t>nilai</a:t>
            </a:r>
            <a:r>
              <a:rPr lang="en-US" sz="2400" dirty="0"/>
              <a:t> </a:t>
            </a:r>
            <a:r>
              <a:rPr lang="en-US" sz="2400" dirty="0" err="1"/>
              <a:t>terbaiknya</a:t>
            </a:r>
            <a:r>
              <a:rPr lang="en-US" sz="2400" dirty="0"/>
              <a:t>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alat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17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efektifitas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proses </a:t>
            </a:r>
            <a:r>
              <a:rPr lang="en-US" dirty="0" err="1" smtClean="0"/>
              <a:t>pembelajaran</a:t>
            </a:r>
            <a:endParaRPr lang="en-US" dirty="0"/>
          </a:p>
          <a:p>
            <a:r>
              <a:rPr lang="en-US" dirty="0" err="1" smtClean="0"/>
              <a:t>Menghemat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(Save time)</a:t>
            </a:r>
          </a:p>
          <a:p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en-US" dirty="0" err="1" smtClean="0"/>
              <a:t>Kepercayaan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(Build confidence)</a:t>
            </a:r>
          </a:p>
          <a:p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ditulis</a:t>
            </a:r>
            <a:r>
              <a:rPr lang="en-US" dirty="0" smtClean="0"/>
              <a:t> (Guide </a:t>
            </a:r>
            <a:r>
              <a:rPr lang="en-US" dirty="0" err="1" smtClean="0"/>
              <a:t>casewriting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Berkontribusi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intelektual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Teaching Note?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Copperplate Gothic Bold" pitchFamily="34" charset="0"/>
              </a:rPr>
              <a:t>Gunakan</a:t>
            </a:r>
            <a:r>
              <a:rPr lang="en-US" dirty="0" smtClean="0">
                <a:solidFill>
                  <a:srgbClr val="C00000"/>
                </a:solidFill>
                <a:latin typeface="Copperplate Gothic Bold" pitchFamily="34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opperplate Gothic Bold" pitchFamily="34" charset="0"/>
              </a:rPr>
              <a:t>dokumen</a:t>
            </a:r>
            <a:r>
              <a:rPr lang="en-US" dirty="0" smtClean="0">
                <a:solidFill>
                  <a:srgbClr val="C00000"/>
                </a:solidFill>
                <a:latin typeface="Copperplate Gothic Bold" pitchFamily="34" charset="0"/>
              </a:rPr>
              <a:t> yang </a:t>
            </a:r>
            <a:r>
              <a:rPr lang="en-US" dirty="0" err="1" smtClean="0">
                <a:solidFill>
                  <a:srgbClr val="C00000"/>
                </a:solidFill>
                <a:latin typeface="Copperplate Gothic Bold" pitchFamily="34" charset="0"/>
              </a:rPr>
              <a:t>mudah</a:t>
            </a:r>
            <a:r>
              <a:rPr lang="en-US" dirty="0" smtClean="0">
                <a:solidFill>
                  <a:srgbClr val="C00000"/>
                </a:solidFill>
                <a:latin typeface="Copperplate Gothic Bold" pitchFamily="34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opperplate Gothic Bold" pitchFamily="34" charset="0"/>
              </a:rPr>
              <a:t>digunakan</a:t>
            </a:r>
            <a:r>
              <a:rPr lang="en-US" dirty="0" smtClean="0">
                <a:solidFill>
                  <a:srgbClr val="C00000"/>
                </a:solidFill>
                <a:latin typeface="Copperplate Gothic Bold" pitchFamily="34" charset="0"/>
              </a:rPr>
              <a:t> (User friendly document)</a:t>
            </a:r>
            <a:endParaRPr lang="en-US" dirty="0" smtClean="0">
              <a:solidFill>
                <a:srgbClr val="00B0F0"/>
              </a:solidFill>
              <a:latin typeface="Aharoni" pitchFamily="2" charset="-79"/>
              <a:cs typeface="Aharoni" pitchFamily="2" charset="-79"/>
              <a:sym typeface="Wingdings" pitchFamily="2" charset="2"/>
            </a:endParaRPr>
          </a:p>
          <a:p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teaching note </a:t>
            </a:r>
            <a:r>
              <a:rPr lang="en-US" dirty="0" err="1" smtClean="0"/>
              <a:t>jelaskan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dibahas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(What the case is about)</a:t>
            </a:r>
          </a:p>
          <a:p>
            <a:pPr lvl="1"/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yang </a:t>
            </a:r>
            <a:r>
              <a:rPr lang="en-US" dirty="0" err="1" smtClean="0"/>
              <a:t>cocok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mengajarkan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pembelaran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Components: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Sinopsis</a:t>
            </a:r>
            <a:r>
              <a:rPr lang="en-US" dirty="0" smtClean="0"/>
              <a:t> (Synopsis)</a:t>
            </a:r>
          </a:p>
          <a:p>
            <a:r>
              <a:rPr lang="en-US" dirty="0" err="1" smtClean="0"/>
              <a:t>Posisi</a:t>
            </a:r>
            <a:r>
              <a:rPr lang="en-US" dirty="0" smtClean="0"/>
              <a:t> (Positioning)</a:t>
            </a:r>
          </a:p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(Learning Objectives)</a:t>
            </a:r>
          </a:p>
          <a:p>
            <a:r>
              <a:rPr lang="en-US" dirty="0" err="1" smtClean="0"/>
              <a:t>Analisis</a:t>
            </a:r>
            <a:r>
              <a:rPr lang="en-US" dirty="0" smtClean="0"/>
              <a:t> Isi (Substantive analysis)</a:t>
            </a:r>
          </a:p>
          <a:p>
            <a:r>
              <a:rPr lang="en-US" dirty="0" smtClean="0"/>
              <a:t>Proses </a:t>
            </a:r>
            <a:r>
              <a:rPr lang="en-US" dirty="0" err="1" smtClean="0"/>
              <a:t>mengajar</a:t>
            </a:r>
            <a:r>
              <a:rPr lang="en-US" dirty="0" smtClean="0"/>
              <a:t> (Teaching process)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Isinya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Overview </a:t>
            </a:r>
            <a:r>
              <a:rPr lang="en-US" dirty="0" err="1" smtClean="0"/>
              <a:t>Singkat</a:t>
            </a:r>
            <a:r>
              <a:rPr lang="en-US" dirty="0" smtClean="0"/>
              <a:t> overview </a:t>
            </a:r>
            <a:r>
              <a:rPr lang="en-US" dirty="0" err="1" smtClean="0"/>
              <a:t>mengenai</a:t>
            </a:r>
            <a:r>
              <a:rPr lang="en-US" dirty="0" smtClean="0"/>
              <a:t> case yang </a:t>
            </a:r>
            <a:r>
              <a:rPr lang="en-US" dirty="0" err="1" smtClean="0"/>
              <a:t>dibuat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Tempat</a:t>
            </a:r>
            <a:endParaRPr lang="en-US" dirty="0" smtClean="0"/>
          </a:p>
          <a:p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yang </a:t>
            </a:r>
            <a:r>
              <a:rPr lang="en-US" dirty="0" err="1" smtClean="0"/>
              <a:t>spesifik</a:t>
            </a:r>
            <a:endParaRPr lang="en-US" dirty="0" smtClean="0"/>
          </a:p>
          <a:p>
            <a:r>
              <a:rPr lang="en-US" dirty="0" err="1" smtClean="0"/>
              <a:t>Tipe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didik</a:t>
            </a:r>
            <a:r>
              <a:rPr lang="en-US" dirty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spesifik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Ada </a:t>
            </a:r>
            <a:r>
              <a:rPr lang="en-US" dirty="0" err="1" smtClean="0"/>
              <a:t>landasan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Teaching note</a:t>
            </a:r>
          </a:p>
          <a:p>
            <a:r>
              <a:rPr lang="en-US" dirty="0" err="1" smtClean="0"/>
              <a:t>Jelas</a:t>
            </a:r>
            <a:endParaRPr lang="en-US" dirty="0" smtClean="0"/>
          </a:p>
          <a:p>
            <a:r>
              <a:rPr lang="en-US" dirty="0" smtClean="0"/>
              <a:t>3 categories yang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: Skill</a:t>
            </a:r>
          </a:p>
          <a:p>
            <a:pPr lvl="1"/>
            <a:r>
              <a:rPr lang="en-US" dirty="0" err="1" smtClean="0"/>
              <a:t>Meningkatkan</a:t>
            </a:r>
            <a:r>
              <a:rPr lang="en-US" dirty="0" smtClean="0"/>
              <a:t> Knowledge </a:t>
            </a:r>
          </a:p>
          <a:p>
            <a:pPr lvl="1"/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Attittudinal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Substantive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learning objectives</a:t>
            </a:r>
          </a:p>
          <a:p>
            <a:r>
              <a:rPr lang="en-US" dirty="0" smtClean="0"/>
              <a:t>Teaching note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, </a:t>
            </a:r>
            <a:r>
              <a:rPr lang="en-US" dirty="0" err="1" smtClean="0"/>
              <a:t>teliti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Intellectual </a:t>
            </a:r>
            <a:r>
              <a:rPr lang="en-US" dirty="0" err="1" smtClean="0"/>
              <a:t>dan</a:t>
            </a:r>
            <a:r>
              <a:rPr lang="en-US" dirty="0" smtClean="0"/>
              <a:t> Proses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Buka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1 </a:t>
            </a:r>
            <a:r>
              <a:rPr lang="en-US" dirty="0" err="1" smtClean="0"/>
              <a:t>jawaban</a:t>
            </a:r>
            <a:r>
              <a:rPr lang="en-US" dirty="0" smtClean="0"/>
              <a:t> yang </a:t>
            </a:r>
          </a:p>
          <a:p>
            <a:r>
              <a:rPr lang="en-US" dirty="0" smtClean="0"/>
              <a:t>Ada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referensi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236</TotalTime>
  <Words>571</Words>
  <Application>Microsoft Macintosh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TEACHING NOTES</vt:lpstr>
      <vt:lpstr>Teaching Note</vt:lpstr>
      <vt:lpstr>The Importance:</vt:lpstr>
      <vt:lpstr>Apa yang harus masuk pada Teaching Note?</vt:lpstr>
      <vt:lpstr>Critical Components:</vt:lpstr>
      <vt:lpstr>Synopsis</vt:lpstr>
      <vt:lpstr>Positioning</vt:lpstr>
      <vt:lpstr>Objectives</vt:lpstr>
      <vt:lpstr>Substantive Analysis</vt:lpstr>
      <vt:lpstr>Teaching Process</vt:lpstr>
      <vt:lpstr>Ada empat kategori pertanyaan:</vt:lpstr>
      <vt:lpstr>Writing style </vt:lpstr>
      <vt:lpstr>How to Prepare it?</vt:lpstr>
      <vt:lpstr>Kesalahan yang sering terjadi- teaching note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NOTES</dc:title>
  <dc:creator>mmr rung dosen</dc:creator>
  <cp:lastModifiedBy>Taufik Nugroho</cp:lastModifiedBy>
  <cp:revision>21</cp:revision>
  <dcterms:created xsi:type="dcterms:W3CDTF">2014-06-05T03:43:06Z</dcterms:created>
  <dcterms:modified xsi:type="dcterms:W3CDTF">2017-08-15T14:14:26Z</dcterms:modified>
</cp:coreProperties>
</file>