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5" r:id="rId10"/>
    <p:sldId id="269" r:id="rId11"/>
    <p:sldId id="270" r:id="rId12"/>
    <p:sldId id="266" r:id="rId13"/>
    <p:sldId id="264" r:id="rId14"/>
    <p:sldId id="263" r:id="rId15"/>
    <p:sldId id="267" r:id="rId16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49A4D56D-FCA4-49EC-A737-BF4CE33BCABB}">
          <p14:sldIdLst>
            <p14:sldId id="256"/>
            <p14:sldId id="257"/>
          </p14:sldIdLst>
        </p14:section>
        <p14:section name="Untitled Section" id="{6E523D4D-4697-4F4F-9084-8D4918FE2818}">
          <p14:sldIdLst>
            <p14:sldId id="258"/>
            <p14:sldId id="259"/>
            <p14:sldId id="268"/>
            <p14:sldId id="260"/>
            <p14:sldId id="261"/>
            <p14:sldId id="262"/>
            <p14:sldId id="265"/>
            <p14:sldId id="269"/>
            <p14:sldId id="270"/>
            <p14:sldId id="266"/>
            <p14:sldId id="264"/>
            <p14:sldId id="263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25F2E9-9780-4F46-A9EC-5285AD396F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FF0AF9A-257E-4B67-BBC5-036BE11A12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73AB4FB-A274-4CAC-A977-BBFCF1CE1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9F7B628-AAF3-4711-AA6F-BF0464D56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083C6A-1487-4C6D-9EE9-7F60A168B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39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13EAE7-1868-41CE-8A7F-FD773EE28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ADE2329-61A4-4200-84AE-743E393259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9164233-A48C-4317-8B9C-28C878AAB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FC5A520-EA17-4AF2-A405-25F842EA1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2ACB68B-C429-4251-A5A9-FE4539AC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100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3E68434-5091-4536-AEE7-F5596E6624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736C19B-4F69-4EC4-8451-1A5BCE4597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7E3C150-C7BC-4E33-8E38-83B7CA06F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5E01046-A9D6-4731-BB18-10EA1CBE2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1A1950B-6A2F-4870-92BB-B4D6C6D2E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35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A3DEDAF-306D-4AB8-89A3-5B63575D7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5AA5AD8-2E96-4E8A-BB61-CE521634E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6E3713-8AD0-49B0-AC3E-0290EAF56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B9EB326-F986-40C1-A594-2392612F7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9B07F46-192D-4D71-AC73-EEAF59C9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71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63AE51-C809-4097-B7A1-329CF604F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5DAD0CD-2804-4504-9761-7911552A1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028D2D5-5D0A-423F-BD63-BECBB638F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89F0CFA-1C74-42F1-B5E6-6B99EE900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A0628C2-B796-433A-B402-32BD34609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522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57A3C9-73E4-4ECB-A9A7-B545414B7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0525FD3-E1FE-4A6D-B269-678BB5F0C7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232A98F-BDD6-4E84-8454-FDE064BFF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BD5A40F-ACD9-483F-9EC8-1DBE106BE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C6D1C0C-C246-4EE5-8A9E-0B3BAC5B4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89FD261-7F91-46E9-9854-C7D68E364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479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BF3082-9BEB-4D59-8B6E-EFFE91762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FB2AC92-D995-49D7-8C43-6A2C160C7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E9ACD54-1B8B-4164-AC36-99A4BAB824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87ABB33A-4AA4-40A3-953C-CEE84F3864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1B5C7AA-3023-4D28-A09E-D41D418D17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F4A03F6-F37B-4BE1-9771-FAB84593B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4DE53489-AB2E-46EA-99C7-16AB267F9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E118C3E-8A5E-4783-8E80-D3F73FF2D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574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E53F8D-D53A-4B6F-BFCE-5100E9D1D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B8A2819-6062-452F-B25B-F0EAC8BBB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921369EB-6F72-4279-8FD0-937AB7FCE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DF2D088-FEA1-4928-B178-860EE64DA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74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A339A14-A2FD-4CFF-8444-AC4C48691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F80D41A-CBE6-40FE-9E85-F2E27A161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376337-4928-43F9-B3F1-BDF350C7C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59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5D37B2-6734-43C6-8629-212214F6C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74355A-00DE-41EF-9EAF-0F2960CC8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330132F-8E83-4F31-8F2C-4B6DDE1C8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7DD123B-6459-4CEC-9793-443E38E42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1A48-F18A-45B3-BC05-1E27DA3F88AF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7772B43-455E-422F-8FA9-5B1006C2C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B1617AD-BEA6-4EFB-AD30-15D5CE5BC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46F12A-3598-4656-99AF-ACD2CD514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C0CE88B-BD48-452B-B81F-9D34245809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783A290-9D5D-4CE9-8167-2B52A9258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BCE51D8-1545-453D-8ABA-333346A95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416806A-AA26-45A7-B54F-90EE7A319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4C58FEB-F07B-41AC-A050-4F4DF1474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51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B6BD3A05-8B02-4C84-B33A-6DC4CD062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6DB6A7B-433B-43EE-81BA-238BF80C5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B0F2AD5-1594-4D24-8825-E59D8975B7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5B261-8843-42D1-AAFC-05E20E2D9B97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71B0987-C69D-443A-A27E-13CCE929B4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1C9F011-651A-49CF-A76D-43A237CAA3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98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3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4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Joko Fe\Downloads\Telegram Desktop\UMY PNG.png">
            <a:extLst>
              <a:ext uri="{FF2B5EF4-FFF2-40B4-BE49-F238E27FC236}">
                <a16:creationId xmlns="" xmlns:a16="http://schemas.microsoft.com/office/drawing/2014/main" id="{0A938A14-D89A-4574-8EBA-FE7277B977F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61" y="210065"/>
            <a:ext cx="1799590" cy="18173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="" xmlns:a16="http://schemas.microsoft.com/office/drawing/2014/main" id="{8043B100-6B14-415D-955E-62F63E8D96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6250" y="358346"/>
            <a:ext cx="9159429" cy="1532238"/>
          </a:xfrm>
        </p:spPr>
        <p:txBody>
          <a:bodyPr>
            <a:noAutofit/>
          </a:bodyPr>
          <a:lstStyle/>
          <a:p>
            <a:r>
              <a:rPr lang="id-ID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PENGABDIAN MASYARAKAT DINKES BANTUL</a:t>
            </a:r>
            <a:br>
              <a:rPr lang="id-ID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id-ID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id-ID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id-ID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PE</a:t>
            </a:r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MBUATAN </a:t>
            </a:r>
            <a:r>
              <a:rPr lang="en-US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BACK END</a:t>
            </a:r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APLIKASI </a:t>
            </a:r>
            <a:r>
              <a:rPr lang="en-US" sz="2400" b="1" dirty="0">
                <a:latin typeface="Cambria" panose="02040503050406030204" pitchFamily="18" charset="0"/>
              </a:rPr>
              <a:t>PENCATATAN LOGISTIK BAHAN BAKU RUMAH </a:t>
            </a:r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TANGGA PADA UKM DI DAERAH BANTUL BERBASIS </a:t>
            </a:r>
            <a:r>
              <a:rPr lang="en-US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WEB</a:t>
            </a:r>
            <a:endParaRPr lang="id-ID" sz="2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="" xmlns:a16="http://schemas.microsoft.com/office/drawing/2014/main" id="{6C7569E8-7E69-452D-AE53-5D98B05C4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31546" y="3388133"/>
            <a:ext cx="3270422" cy="932892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ambria" panose="02040503050406030204" pitchFamily="18" charset="0"/>
              </a:rPr>
              <a:t>Anissa </a:t>
            </a:r>
            <a:r>
              <a:rPr lang="en-US" sz="2000" b="1" dirty="0" err="1" smtClean="0">
                <a:latin typeface="Cambria" panose="02040503050406030204" pitchFamily="18" charset="0"/>
              </a:rPr>
              <a:t>Nurul</a:t>
            </a:r>
            <a:r>
              <a:rPr lang="en-US" sz="2000" b="1" dirty="0" smtClean="0">
                <a:latin typeface="Cambria" panose="02040503050406030204" pitchFamily="18" charset="0"/>
              </a:rPr>
              <a:t> Jannah</a:t>
            </a:r>
            <a:endParaRPr lang="id-ID" sz="2000" b="1" dirty="0">
              <a:latin typeface="Cambria" panose="02040503050406030204" pitchFamily="18" charset="0"/>
            </a:endParaRPr>
          </a:p>
          <a:p>
            <a:r>
              <a:rPr lang="id-ID" sz="2000" b="1" dirty="0" smtClean="0">
                <a:latin typeface="Cambria" panose="02040503050406030204" pitchFamily="18" charset="0"/>
              </a:rPr>
              <a:t>201301400</a:t>
            </a:r>
            <a:r>
              <a:rPr lang="en-US" sz="2000" b="1" dirty="0" smtClean="0">
                <a:latin typeface="Cambria" panose="02040503050406030204" pitchFamily="18" charset="0"/>
              </a:rPr>
              <a:t>41</a:t>
            </a:r>
            <a:endParaRPr lang="id-ID" sz="2000" b="1" dirty="0">
              <a:latin typeface="Cambria" panose="020405030504060302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23781CE3-2AAF-43F7-9A44-5575883E88BB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EE2345B9-D38B-45B9-BAD0-C31C41FE1670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BE8156A8-72B2-43F9-8BF6-1A4A6E631877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0" name="Subtitle 6">
            <a:extLst>
              <a:ext uri="{FF2B5EF4-FFF2-40B4-BE49-F238E27FC236}">
                <a16:creationId xmlns="" xmlns:a16="http://schemas.microsoft.com/office/drawing/2014/main" id="{B08F6406-F8D2-4FDB-8776-D3B90592DA2C}"/>
              </a:ext>
            </a:extLst>
          </p:cNvPr>
          <p:cNvSpPr txBox="1">
            <a:spLocks/>
          </p:cNvSpPr>
          <p:nvPr/>
        </p:nvSpPr>
        <p:spPr>
          <a:xfrm>
            <a:off x="2011679" y="5422765"/>
            <a:ext cx="9144000" cy="9328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Cambria" panose="02040503050406030204" pitchFamily="18" charset="0"/>
              </a:rPr>
              <a:t>Program Studi Teknologi Informasi</a:t>
            </a:r>
          </a:p>
          <a:p>
            <a:r>
              <a:rPr lang="id-ID" b="1" dirty="0">
                <a:latin typeface="Cambria" panose="02040503050406030204" pitchFamily="18" charset="0"/>
              </a:rPr>
              <a:t>Fakultas teknik</a:t>
            </a:r>
          </a:p>
          <a:p>
            <a:r>
              <a:rPr lang="id-ID" b="1" dirty="0">
                <a:latin typeface="Cambria" panose="02040503050406030204" pitchFamily="18" charset="0"/>
              </a:rPr>
              <a:t>Universitas Muhammadiyah Yogyakarta</a:t>
            </a:r>
          </a:p>
        </p:txBody>
      </p:sp>
      <p:sp>
        <p:nvSpPr>
          <p:cNvPr id="11" name="Subtitle 6">
            <a:extLst>
              <a:ext uri="{FF2B5EF4-FFF2-40B4-BE49-F238E27FC236}">
                <a16:creationId xmlns="" xmlns:a16="http://schemas.microsoft.com/office/drawing/2014/main" id="{22C5523E-308C-4288-8C64-1ADD29048D02}"/>
              </a:ext>
            </a:extLst>
          </p:cNvPr>
          <p:cNvSpPr txBox="1">
            <a:spLocks/>
          </p:cNvSpPr>
          <p:nvPr/>
        </p:nvSpPr>
        <p:spPr>
          <a:xfrm>
            <a:off x="7095868" y="3190228"/>
            <a:ext cx="3785287" cy="9328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900" b="1" dirty="0">
                <a:latin typeface="Cambria" panose="02040503050406030204" pitchFamily="18" charset="0"/>
              </a:rPr>
              <a:t>Pembimbing:</a:t>
            </a:r>
          </a:p>
          <a:p>
            <a:pPr marL="457200" indent="-457200" algn="l">
              <a:buAutoNum type="arabicPeriod"/>
            </a:pPr>
            <a:r>
              <a:rPr lang="en-US" sz="1900" b="1" dirty="0" err="1" smtClean="0">
                <a:latin typeface="Cambria" panose="02040503050406030204" pitchFamily="18" charset="0"/>
              </a:rPr>
              <a:t>Chayadi</a:t>
            </a:r>
            <a:r>
              <a:rPr lang="en-US" sz="1900" b="1" dirty="0" smtClean="0">
                <a:latin typeface="Cambria" panose="02040503050406030204" pitchFamily="18" charset="0"/>
              </a:rPr>
              <a:t> </a:t>
            </a:r>
            <a:r>
              <a:rPr lang="en-US" sz="1900" b="1" dirty="0" err="1" smtClean="0">
                <a:latin typeface="Cambria" panose="02040503050406030204" pitchFamily="18" charset="0"/>
              </a:rPr>
              <a:t>Oktomy</a:t>
            </a:r>
            <a:r>
              <a:rPr lang="en-US" sz="1900" b="1" dirty="0" smtClean="0">
                <a:latin typeface="Cambria" panose="02040503050406030204" pitchFamily="18" charset="0"/>
              </a:rPr>
              <a:t> N S, </a:t>
            </a:r>
            <a:r>
              <a:rPr lang="en-US" sz="1900" b="1" dirty="0">
                <a:latin typeface="Cambria" panose="02040503050406030204" pitchFamily="18" charset="0"/>
              </a:rPr>
              <a:t>S.T.,</a:t>
            </a:r>
            <a:r>
              <a:rPr lang="en-US" sz="1900" b="1" dirty="0" err="1" smtClean="0">
                <a:latin typeface="Cambria" panose="02040503050406030204" pitchFamily="18" charset="0"/>
              </a:rPr>
              <a:t>M.Eng</a:t>
            </a:r>
            <a:r>
              <a:rPr lang="en-US" sz="1900" b="1" dirty="0" smtClean="0">
                <a:latin typeface="Cambria" panose="02040503050406030204" pitchFamily="18" charset="0"/>
              </a:rPr>
              <a:t>.</a:t>
            </a:r>
            <a:endParaRPr lang="id-ID" sz="1900" b="1" dirty="0">
              <a:latin typeface="Cambria" panose="02040503050406030204" pitchFamily="18" charset="0"/>
            </a:endParaRPr>
          </a:p>
          <a:p>
            <a:pPr marL="457200" indent="-457200" algn="l">
              <a:buAutoNum type="arabicPeriod"/>
            </a:pPr>
            <a:r>
              <a:rPr lang="en-US" sz="1900" b="1" dirty="0" smtClean="0">
                <a:latin typeface="Cambria" panose="02040503050406030204" pitchFamily="18" charset="0"/>
              </a:rPr>
              <a:t>Aprilia </a:t>
            </a:r>
            <a:r>
              <a:rPr lang="en-US" sz="1900" b="1" dirty="0" err="1" smtClean="0">
                <a:latin typeface="Cambria" panose="02040503050406030204" pitchFamily="18" charset="0"/>
              </a:rPr>
              <a:t>Kurnianti</a:t>
            </a:r>
            <a:r>
              <a:rPr lang="en-US" sz="1900" b="1" dirty="0" smtClean="0">
                <a:latin typeface="Cambria" panose="02040503050406030204" pitchFamily="18" charset="0"/>
              </a:rPr>
              <a:t>, S.T.</a:t>
            </a:r>
            <a:r>
              <a:rPr lang="id-ID" sz="1900" b="1" dirty="0" smtClean="0">
                <a:latin typeface="Cambria" panose="02040503050406030204" pitchFamily="18" charset="0"/>
              </a:rPr>
              <a:t>, </a:t>
            </a:r>
            <a:r>
              <a:rPr lang="id-ID" sz="1900" b="1" dirty="0">
                <a:latin typeface="Cambria" panose="02040503050406030204" pitchFamily="18" charset="0"/>
              </a:rPr>
              <a:t>M.T.</a:t>
            </a:r>
          </a:p>
          <a:p>
            <a:endParaRPr lang="id-ID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7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920BFB-2AAB-4657-B328-FCFD800C1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Cambria" panose="02040503050406030204" pitchFamily="18" charset="0"/>
              </a:rPr>
              <a:t>Class </a:t>
            </a:r>
            <a:r>
              <a:rPr lang="en-US" b="1" dirty="0" smtClean="0">
                <a:latin typeface="Cambria" panose="02040503050406030204" pitchFamily="18" charset="0"/>
              </a:rPr>
              <a:t>Diagram</a:t>
            </a:r>
            <a:endParaRPr lang="id-ID" b="1" i="1" dirty="0">
              <a:latin typeface="Cambria" panose="0204050305040603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54D7E8B1-4F1B-4708-9CE6-1F68DDE3F9FB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54D23150-176E-4D6C-A824-A078F20289C7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F1156FD2-E424-4910-9139-0F66DAA61E8C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Rectangle 2"/>
          <p:cNvSpPr>
            <a:spLocks noChangeArrowheads="1"/>
          </p:cNvSpPr>
          <p:nvPr/>
        </p:nvSpPr>
        <p:spPr bwMode="auto">
          <a:xfrm flipV="1">
            <a:off x="5895472" y="875676"/>
            <a:ext cx="1327755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 flipV="1">
            <a:off x="4187460" y="898214"/>
            <a:ext cx="139240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3937428"/>
              </p:ext>
            </p:extLst>
          </p:nvPr>
        </p:nvGraphicFramePr>
        <p:xfrm>
          <a:off x="5366086" y="120133"/>
          <a:ext cx="4449178" cy="6254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Visio" r:id="rId3" imgW="12725586" imgH="19364164" progId="Visio.Drawing.15">
                  <p:embed/>
                </p:oleObj>
              </mc:Choice>
              <mc:Fallback>
                <p:oleObj name="Visio" r:id="rId3" imgW="12725586" imgH="19364164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6086" y="120133"/>
                        <a:ext cx="4449178" cy="62549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982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920BFB-2AAB-4657-B328-FCFD800C1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672" y="212894"/>
            <a:ext cx="10515600" cy="1325563"/>
          </a:xfrm>
        </p:spPr>
        <p:txBody>
          <a:bodyPr/>
          <a:lstStyle/>
          <a:p>
            <a:r>
              <a:rPr lang="en-US" b="1" i="1" dirty="0" smtClean="0">
                <a:latin typeface="Cambria" panose="02040503050406030204" pitchFamily="18" charset="0"/>
              </a:rPr>
              <a:t>Entity Relationship </a:t>
            </a:r>
            <a:r>
              <a:rPr lang="en-US" b="1" dirty="0" smtClean="0">
                <a:latin typeface="Cambria" panose="02040503050406030204" pitchFamily="18" charset="0"/>
              </a:rPr>
              <a:t>Diagram</a:t>
            </a:r>
            <a:endParaRPr lang="id-ID" b="1" i="1" dirty="0">
              <a:latin typeface="Cambria" panose="0204050305040603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54D7E8B1-4F1B-4708-9CE6-1F68DDE3F9FB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54D23150-176E-4D6C-A824-A078F20289C7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F1156FD2-E424-4910-9139-0F66DAA61E8C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Rectangle 2"/>
          <p:cNvSpPr>
            <a:spLocks noChangeArrowheads="1"/>
          </p:cNvSpPr>
          <p:nvPr/>
        </p:nvSpPr>
        <p:spPr bwMode="auto">
          <a:xfrm flipV="1">
            <a:off x="5895472" y="875676"/>
            <a:ext cx="1327755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 flipV="1">
            <a:off x="4187460" y="898214"/>
            <a:ext cx="139240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 flipV="1">
            <a:off x="1510712" y="1897370"/>
            <a:ext cx="142675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560435"/>
              </p:ext>
            </p:extLst>
          </p:nvPr>
        </p:nvGraphicFramePr>
        <p:xfrm>
          <a:off x="1510712" y="1287674"/>
          <a:ext cx="9530266" cy="5372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Visio" r:id="rId3" imgW="28927281" imgH="12496730" progId="Visio.Drawing.15">
                  <p:embed/>
                </p:oleObj>
              </mc:Choice>
              <mc:Fallback>
                <p:oleObj name="Visio" r:id="rId3" imgW="28927281" imgH="1249673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0712" y="1287674"/>
                        <a:ext cx="9530266" cy="53726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484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B174C3-A8B1-4A94-9DA5-A62C7D6EE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>
                <a:latin typeface="Cambria" panose="02040503050406030204" pitchFamily="18" charset="0"/>
              </a:rPr>
              <a:t>Demo </a:t>
            </a:r>
            <a:r>
              <a:rPr lang="en-US" b="1" dirty="0" err="1" smtClean="0">
                <a:latin typeface="Cambria" panose="02040503050406030204" pitchFamily="18" charset="0"/>
              </a:rPr>
              <a:t>Aplikasi</a:t>
            </a:r>
            <a:r>
              <a:rPr lang="id-ID" b="1" i="1" dirty="0" smtClean="0">
                <a:latin typeface="Cambria" panose="02040503050406030204" pitchFamily="18" charset="0"/>
              </a:rPr>
              <a:t>....</a:t>
            </a:r>
            <a:endParaRPr lang="id-ID" b="1" i="1" dirty="0">
              <a:latin typeface="Cambria" panose="0204050305040603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51D1DFBD-1715-4350-9B32-CBD43757369A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7C6E7337-00B3-4E77-9665-903D9F4A1C13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F6A2942D-788F-465C-9EBD-5C03009BA186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5672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A2CAB6-DFF9-4248-88AF-0CA82F1CF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>
                <a:latin typeface="Cambria" panose="02040503050406030204" pitchFamily="18" charset="0"/>
              </a:rPr>
              <a:t>Tahapan </a:t>
            </a:r>
            <a:r>
              <a:rPr lang="id-ID" b="1" dirty="0" smtClean="0">
                <a:latin typeface="Cambria" panose="02040503050406030204" pitchFamily="18" charset="0"/>
              </a:rPr>
              <a:t>Implementasi</a:t>
            </a:r>
            <a:endParaRPr lang="id-ID" b="1" i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FEE557B-C08B-4327-903C-809B4DF97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err="1" smtClean="0">
                <a:latin typeface="Cambria" panose="02040503050406030204" pitchFamily="18" charset="0"/>
              </a:rPr>
              <a:t>Implementasi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i="1" dirty="0" smtClean="0">
                <a:latin typeface="Cambria" panose="02040503050406030204" pitchFamily="18" charset="0"/>
              </a:rPr>
              <a:t>Database</a:t>
            </a:r>
            <a:endParaRPr lang="id-ID" i="1" dirty="0">
              <a:latin typeface="Cambria" panose="02040503050406030204" pitchFamily="18" charset="0"/>
            </a:endParaRPr>
          </a:p>
          <a:p>
            <a:pPr marL="514350" indent="-514350">
              <a:buAutoNum type="arabicPeriod"/>
            </a:pPr>
            <a:r>
              <a:rPr lang="en-US" dirty="0" err="1" smtClean="0">
                <a:latin typeface="Cambria" panose="02040503050406030204" pitchFamily="18" charset="0"/>
              </a:rPr>
              <a:t>Implementasi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</a:rPr>
              <a:t>Sistem</a:t>
            </a:r>
            <a:endParaRPr lang="en-US" dirty="0" smtClean="0">
              <a:latin typeface="Cambria" panose="02040503050406030204" pitchFamily="18" charset="0"/>
            </a:endParaRPr>
          </a:p>
          <a:p>
            <a:pPr marL="793750" indent="-384175"/>
            <a:r>
              <a:rPr lang="en-US" dirty="0" err="1" smtClean="0">
                <a:latin typeface="Cambria" panose="02040503050406030204" pitchFamily="18" charset="0"/>
              </a:rPr>
              <a:t>Membuat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i="1" dirty="0" smtClean="0">
                <a:latin typeface="Cambria" panose="02040503050406030204" pitchFamily="18" charset="0"/>
              </a:rPr>
              <a:t>Entity </a:t>
            </a:r>
          </a:p>
          <a:p>
            <a:pPr marL="793750" indent="-384175"/>
            <a:r>
              <a:rPr lang="en-US" dirty="0" err="1" smtClean="0">
                <a:latin typeface="Cambria" panose="02040503050406030204" pitchFamily="18" charset="0"/>
              </a:rPr>
              <a:t>Membuat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</a:rPr>
              <a:t>DataAccess</a:t>
            </a:r>
            <a:endParaRPr lang="en-US" dirty="0" smtClean="0">
              <a:latin typeface="Cambria" panose="02040503050406030204" pitchFamily="18" charset="0"/>
            </a:endParaRPr>
          </a:p>
          <a:p>
            <a:pPr marL="793750" indent="-384175"/>
            <a:r>
              <a:rPr lang="en-US" dirty="0" err="1" smtClean="0">
                <a:latin typeface="Cambria" panose="02040503050406030204" pitchFamily="18" charset="0"/>
              </a:rPr>
              <a:t>Membuat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i="1" dirty="0" smtClean="0">
                <a:latin typeface="Cambria" panose="02040503050406030204" pitchFamily="18" charset="0"/>
              </a:rPr>
              <a:t>Controller</a:t>
            </a:r>
          </a:p>
          <a:p>
            <a:pPr marL="0" indent="0">
              <a:buNone/>
            </a:pPr>
            <a:endParaRPr lang="id-ID" dirty="0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76AE7E2C-C2E6-4410-8B17-D5FC3D3923C4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9449F694-16BC-4DD9-A31B-9A2487B9350A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7D1548C6-394E-4346-B970-3428AB3DF365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00452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3B4BAF-964C-4735-A3B7-8FEF338D5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>
                <a:latin typeface="Cambria" panose="02040503050406030204" pitchFamily="18" charset="0"/>
              </a:rPr>
              <a:t>Kesimpulan dan Saran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4656DCB-26E0-4CBB-B62F-E954FC98B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811"/>
            <a:ext cx="5080686" cy="4694152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 sz="2000" dirty="0" err="1" smtClean="0">
                <a:latin typeface="Cambria" panose="02040503050406030204" pitchFamily="18" charset="0"/>
              </a:rPr>
              <a:t>Kesimpulan</a:t>
            </a:r>
            <a:r>
              <a:rPr lang="en-US" sz="2000" dirty="0" smtClean="0">
                <a:latin typeface="Cambria" panose="02040503050406030204" pitchFamily="18" charset="0"/>
              </a:rPr>
              <a:t> </a:t>
            </a:r>
          </a:p>
          <a:p>
            <a:pPr marL="288925" lvl="0" indent="0">
              <a:lnSpc>
                <a:spcPct val="100000"/>
              </a:lnSpc>
              <a:buNone/>
            </a:pPr>
            <a:r>
              <a:rPr lang="en-US" sz="2000" dirty="0" smtClean="0"/>
              <a:t>A</a:t>
            </a:r>
            <a:r>
              <a:rPr lang="id-ID" sz="2000" dirty="0" smtClean="0"/>
              <a:t>plikasi </a:t>
            </a:r>
            <a:r>
              <a:rPr lang="id-ID" sz="2000" dirty="0"/>
              <a:t>dapat menyimpan data pencatatan logistik dalam bentuk digital sehingga menggantikan pencatatan dalam bentuk </a:t>
            </a:r>
            <a:r>
              <a:rPr lang="id-ID" sz="2000" i="1" dirty="0"/>
              <a:t>hardfile</a:t>
            </a:r>
            <a:r>
              <a:rPr lang="id-ID" sz="2000" dirty="0"/>
              <a:t>, serta penyimpanan data dapat disimpan secara </a:t>
            </a:r>
            <a:r>
              <a:rPr lang="id-ID" sz="2000" i="1" dirty="0"/>
              <a:t>online</a:t>
            </a:r>
            <a:r>
              <a:rPr lang="id-ID" sz="2000" dirty="0"/>
              <a:t>. Selain itu </a:t>
            </a:r>
            <a:r>
              <a:rPr lang="id-ID" sz="2000" i="1" dirty="0"/>
              <a:t>website</a:t>
            </a:r>
            <a:r>
              <a:rPr lang="id-ID" sz="2000" dirty="0"/>
              <a:t> ini juga dapat membantu dalam mencari data secara cepat, sehingga memudahkan dalam memanajemen pencatatan logitik.</a:t>
            </a:r>
            <a:endParaRPr lang="id-ID" sz="2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id-ID" dirty="0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D7D351F5-9EF5-4201-9BF5-BE51BDC8BB91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80085355-CED2-4FDA-B955-A40A93531355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7ADD73F5-70BA-419A-B004-2FA1E2536F99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87C211E9-806F-4670-AB84-F3580E1B5574}"/>
              </a:ext>
            </a:extLst>
          </p:cNvPr>
          <p:cNvSpPr txBox="1">
            <a:spLocks/>
          </p:cNvSpPr>
          <p:nvPr/>
        </p:nvSpPr>
        <p:spPr>
          <a:xfrm>
            <a:off x="6713837" y="1482811"/>
            <a:ext cx="5080686" cy="4694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 err="1">
                <a:latin typeface="Cambria" panose="02040503050406030204" pitchFamily="18" charset="0"/>
              </a:rPr>
              <a:t>Berdasarkan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penelitian</a:t>
            </a:r>
            <a:r>
              <a:rPr lang="en-US" sz="1800" dirty="0">
                <a:latin typeface="Cambria" panose="02040503050406030204" pitchFamily="18" charset="0"/>
              </a:rPr>
              <a:t> yang </a:t>
            </a:r>
            <a:r>
              <a:rPr lang="en-US" sz="1800" dirty="0" err="1">
                <a:latin typeface="Cambria" panose="02040503050406030204" pitchFamily="18" charset="0"/>
              </a:rPr>
              <a:t>telah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dilakukan</a:t>
            </a:r>
            <a:r>
              <a:rPr lang="en-US" sz="1800" dirty="0">
                <a:latin typeface="Cambria" panose="02040503050406030204" pitchFamily="18" charset="0"/>
              </a:rPr>
              <a:t>, </a:t>
            </a:r>
            <a:r>
              <a:rPr lang="en-US" sz="1800" dirty="0" err="1">
                <a:latin typeface="Cambria" panose="02040503050406030204" pitchFamily="18" charset="0"/>
              </a:rPr>
              <a:t>peneliti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menyarankan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untuk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penelitian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selanjutnya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 smtClean="0">
                <a:latin typeface="Cambria" panose="02040503050406030204" pitchFamily="18" charset="0"/>
              </a:rPr>
              <a:t>perlunya</a:t>
            </a:r>
            <a:r>
              <a:rPr lang="en-US" sz="1800" dirty="0" smtClean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notifikasi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untuk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bahan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baku</a:t>
            </a:r>
            <a:r>
              <a:rPr lang="en-US" sz="1800" dirty="0">
                <a:latin typeface="Cambria" panose="02040503050406030204" pitchFamily="18" charset="0"/>
              </a:rPr>
              <a:t> yang </a:t>
            </a:r>
            <a:r>
              <a:rPr lang="en-US" sz="1800" dirty="0" err="1">
                <a:latin typeface="Cambria" panose="02040503050406030204" pitchFamily="18" charset="0"/>
              </a:rPr>
              <a:t>memiliki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tanggal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kadaluarsa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dalam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jangka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waktu</a:t>
            </a:r>
            <a:r>
              <a:rPr lang="en-US" sz="1800" dirty="0">
                <a:latin typeface="Cambria" panose="02040503050406030204" pitchFamily="18" charset="0"/>
              </a:rPr>
              <a:t> </a:t>
            </a:r>
            <a:r>
              <a:rPr lang="en-US" sz="1800" dirty="0" err="1">
                <a:latin typeface="Cambria" panose="02040503050406030204" pitchFamily="18" charset="0"/>
              </a:rPr>
              <a:t>dekat</a:t>
            </a:r>
            <a:r>
              <a:rPr lang="en-US" sz="1800" dirty="0">
                <a:latin typeface="Cambria" panose="02040503050406030204" pitchFamily="18" charset="0"/>
              </a:rPr>
              <a:t>.</a:t>
            </a:r>
            <a:endParaRPr lang="id-ID" sz="1800" dirty="0" smtClean="0">
              <a:latin typeface="Cambria" panose="020405030504060302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d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D9528FAC-BE8E-46C6-BC9B-7BD80E0A8576}"/>
              </a:ext>
            </a:extLst>
          </p:cNvPr>
          <p:cNvCxnSpPr/>
          <p:nvPr/>
        </p:nvCxnSpPr>
        <p:spPr>
          <a:xfrm>
            <a:off x="6240162" y="1482811"/>
            <a:ext cx="0" cy="49341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63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DDE64E-8B19-463E-9A2D-86C097CD4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2792" y="3046541"/>
            <a:ext cx="4586416" cy="1325563"/>
          </a:xfrm>
        </p:spPr>
        <p:txBody>
          <a:bodyPr/>
          <a:lstStyle/>
          <a:p>
            <a:r>
              <a:rPr lang="id-ID" dirty="0">
                <a:latin typeface="Cambria" panose="02040503050406030204" pitchFamily="18" charset="0"/>
              </a:rPr>
              <a:t>Terima Kasih.......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D05AB31D-D1CB-4457-8592-3A7BB1480F1E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DAD0559C-EA83-4140-85CF-BBBB7EE552E4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AC73D811-3488-44D9-ACF4-C7B5548FD7D4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37207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BE53B8-3CC3-41D3-9EF3-466476E13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183" y="229300"/>
            <a:ext cx="2720546" cy="1325563"/>
          </a:xfrm>
        </p:spPr>
        <p:txBody>
          <a:bodyPr/>
          <a:lstStyle/>
          <a:p>
            <a:pPr algn="ctr"/>
            <a:r>
              <a:rPr lang="id-ID" b="1" dirty="0">
                <a:latin typeface="Cambria" panose="02040503050406030204" pitchFamily="18" charset="0"/>
              </a:rPr>
              <a:t>TOPIK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7FFC4702-7059-4005-BFCB-573964FF8DD5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6FF97355-B219-402E-B5CA-D61C2FC3BAB5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F6C514E9-B7DF-4AA8-82EF-0FBB3A239941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E1DB6735-4264-42E7-81CA-F5D0AFBBBD45}"/>
              </a:ext>
            </a:extLst>
          </p:cNvPr>
          <p:cNvSpPr/>
          <p:nvPr/>
        </p:nvSpPr>
        <p:spPr>
          <a:xfrm>
            <a:off x="4164225" y="1600540"/>
            <a:ext cx="3632887" cy="56841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Cambria" panose="02040503050406030204" pitchFamily="18" charset="0"/>
              </a:rPr>
              <a:t>Latar Belakang Permasalahan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90BF98B5-ED29-4369-9AE1-049BF81A88B8}"/>
              </a:ext>
            </a:extLst>
          </p:cNvPr>
          <p:cNvSpPr/>
          <p:nvPr/>
        </p:nvSpPr>
        <p:spPr>
          <a:xfrm>
            <a:off x="4164221" y="2269232"/>
            <a:ext cx="3632887" cy="56841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mbria" panose="02040503050406030204" pitchFamily="18" charset="0"/>
              </a:rPr>
              <a:t>Rumusan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</a:rPr>
              <a:t>Masalah</a:t>
            </a:r>
            <a:endParaRPr lang="id-ID" dirty="0">
              <a:latin typeface="Cambria" panose="02040503050406030204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1C73442E-7152-4088-A357-3D1B3FB8D04F}"/>
              </a:ext>
            </a:extLst>
          </p:cNvPr>
          <p:cNvSpPr/>
          <p:nvPr/>
        </p:nvSpPr>
        <p:spPr>
          <a:xfrm>
            <a:off x="4164221" y="3662304"/>
            <a:ext cx="3632887" cy="56841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Cambria" panose="02040503050406030204" pitchFamily="18" charset="0"/>
              </a:rPr>
              <a:t>Tujuan Penelitian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E2C72137-3256-4B19-A75B-CB2AE422466E}"/>
              </a:ext>
            </a:extLst>
          </p:cNvPr>
          <p:cNvSpPr/>
          <p:nvPr/>
        </p:nvSpPr>
        <p:spPr>
          <a:xfrm>
            <a:off x="4164221" y="4355770"/>
            <a:ext cx="3632887" cy="56841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Cambria" panose="02040503050406030204" pitchFamily="18" charset="0"/>
              </a:rPr>
              <a:t>Metode Penelitian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FE8ADE69-F0DB-4A2F-A488-81C512CB2A40}"/>
              </a:ext>
            </a:extLst>
          </p:cNvPr>
          <p:cNvSpPr/>
          <p:nvPr/>
        </p:nvSpPr>
        <p:spPr>
          <a:xfrm>
            <a:off x="4164221" y="5070336"/>
            <a:ext cx="3632887" cy="56841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Cambria" panose="02040503050406030204" pitchFamily="18" charset="0"/>
              </a:rPr>
              <a:t>Pembahasan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BC5035CE-4016-4CD8-A8A3-38B26CE3AF51}"/>
              </a:ext>
            </a:extLst>
          </p:cNvPr>
          <p:cNvSpPr/>
          <p:nvPr/>
        </p:nvSpPr>
        <p:spPr>
          <a:xfrm>
            <a:off x="4164221" y="5741483"/>
            <a:ext cx="3632887" cy="56841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Cambria" panose="02040503050406030204" pitchFamily="18" charset="0"/>
              </a:rPr>
              <a:t>Kesimpulan dan Saran</a:t>
            </a:r>
          </a:p>
        </p:txBody>
      </p:sp>
      <p:sp>
        <p:nvSpPr>
          <p:cNvPr id="13" name="Rectangle: Rounded Corners 7">
            <a:extLst>
              <a:ext uri="{FF2B5EF4-FFF2-40B4-BE49-F238E27FC236}">
                <a16:creationId xmlns="" xmlns:a16="http://schemas.microsoft.com/office/drawing/2014/main" id="{90BF98B5-ED29-4369-9AE1-049BF81A88B8}"/>
              </a:ext>
            </a:extLst>
          </p:cNvPr>
          <p:cNvSpPr/>
          <p:nvPr/>
        </p:nvSpPr>
        <p:spPr>
          <a:xfrm>
            <a:off x="4164221" y="2961091"/>
            <a:ext cx="3632887" cy="56841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mbria" panose="02040503050406030204" pitchFamily="18" charset="0"/>
              </a:rPr>
              <a:t>Batasan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</a:rPr>
              <a:t>Masalah</a:t>
            </a:r>
            <a:endParaRPr lang="id-ID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00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35894D-1ACB-4068-8F31-905C915C9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>
                <a:latin typeface="Cambria" panose="02040503050406030204" pitchFamily="18" charset="0"/>
              </a:rPr>
              <a:t>Latar Belakang Masalah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8C04D8D7-08C8-4F68-B825-F95115AD3131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4FC88D43-7CD3-4C84-9241-5CD8AC6146A3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C0AED139-E10A-4053-ACBA-0022D5E2D994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838200" y="2082800"/>
            <a:ext cx="2895600" cy="25593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Banyaknya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UKM di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daerah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Bantul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Yogyakarta</a:t>
            </a:r>
            <a:endParaRPr lang="id-ID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533900" y="2082800"/>
            <a:ext cx="2946400" cy="25593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Pencatatan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logistik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bahan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baku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industrial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rumah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tangga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masih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bersifat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manual</a:t>
            </a:r>
            <a:endParaRPr lang="id-ID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280400" y="2082800"/>
            <a:ext cx="3073400" cy="25593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Dibutuhkan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menyimpan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pencatatan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logistik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bahan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baku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industrial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rumah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tangga</a:t>
            </a:r>
            <a:endParaRPr lang="id-ID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860800" y="3175000"/>
            <a:ext cx="558800" cy="3810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ight Arrow 12"/>
          <p:cNvSpPr/>
          <p:nvPr/>
        </p:nvSpPr>
        <p:spPr>
          <a:xfrm>
            <a:off x="7600950" y="3175000"/>
            <a:ext cx="558800" cy="3810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1669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1372DF-017E-43C9-8C83-41D6D822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ambria" panose="02040503050406030204" pitchFamily="18" charset="0"/>
              </a:rPr>
              <a:t>Rumusan</a:t>
            </a:r>
            <a:r>
              <a:rPr lang="en-US" b="1" dirty="0" smtClean="0">
                <a:latin typeface="Cambria" panose="02040503050406030204" pitchFamily="18" charset="0"/>
              </a:rPr>
              <a:t> </a:t>
            </a:r>
            <a:r>
              <a:rPr lang="en-US" b="1" dirty="0" err="1" smtClean="0">
                <a:latin typeface="Cambria" panose="02040503050406030204" pitchFamily="18" charset="0"/>
              </a:rPr>
              <a:t>Masalah</a:t>
            </a:r>
            <a:r>
              <a:rPr lang="id-ID" b="1" dirty="0" smtClean="0">
                <a:latin typeface="Cambria" panose="02040503050406030204" pitchFamily="18" charset="0"/>
              </a:rPr>
              <a:t> </a:t>
            </a:r>
            <a:endParaRPr lang="id-ID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A9A94B-DFA0-410F-9864-F052D21EF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270471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2400" dirty="0" err="1" smtClean="0">
                <a:latin typeface="Cambria" panose="02040503050406030204" pitchFamily="18" charset="0"/>
              </a:rPr>
              <a:t>Bagaimana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merancang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suatu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sistem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dengan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mengembangkan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sebuah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aplikasi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pencatatan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logistik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bahan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baku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rumah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tangga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berbasi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i="1" dirty="0" smtClean="0">
                <a:latin typeface="Cambria" panose="02040503050406030204" pitchFamily="18" charset="0"/>
              </a:rPr>
              <a:t>website application  </a:t>
            </a:r>
            <a:r>
              <a:rPr lang="en-US" sz="2400" dirty="0" smtClean="0">
                <a:latin typeface="Cambria" panose="02040503050406030204" pitchFamily="18" charset="0"/>
              </a:rPr>
              <a:t>yang </a:t>
            </a:r>
            <a:r>
              <a:rPr lang="en-US" sz="2400" dirty="0" err="1" smtClean="0">
                <a:latin typeface="Cambria" panose="02040503050406030204" pitchFamily="18" charset="0"/>
              </a:rPr>
              <a:t>dapat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digunakan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sebagai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alat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penyimpanan</a:t>
            </a:r>
            <a:r>
              <a:rPr lang="en-US" sz="2400" dirty="0" smtClean="0">
                <a:latin typeface="Cambria" panose="02040503050406030204" pitchFamily="18" charset="0"/>
              </a:rPr>
              <a:t> digital </a:t>
            </a:r>
            <a:r>
              <a:rPr lang="en-US" sz="2400" dirty="0" err="1" smtClean="0">
                <a:latin typeface="Cambria" panose="02040503050406030204" pitchFamily="18" charset="0"/>
              </a:rPr>
              <a:t>sehingga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mengurangi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jumlah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kertas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untuk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pencatatan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logistik</a:t>
            </a:r>
            <a:r>
              <a:rPr lang="en-US" sz="2400" dirty="0" smtClean="0">
                <a:latin typeface="Cambria" panose="02040503050406030204" pitchFamily="18" charset="0"/>
              </a:rPr>
              <a:t>.</a:t>
            </a:r>
            <a:endParaRPr lang="id-ID" sz="2400" dirty="0">
              <a:latin typeface="Cambria" panose="0204050305040603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B55D1304-FEB4-419A-B784-DFEC2F310263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23A96A9F-696C-4FEA-AB97-B0BE722525F0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A365FD80-688A-45EA-8F6F-97075DD180E3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97368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1372DF-017E-43C9-8C83-41D6D822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ambria" panose="02040503050406030204" pitchFamily="18" charset="0"/>
              </a:rPr>
              <a:t>Batasan</a:t>
            </a:r>
            <a:r>
              <a:rPr lang="en-US" b="1" dirty="0" smtClean="0">
                <a:latin typeface="Cambria" panose="02040503050406030204" pitchFamily="18" charset="0"/>
              </a:rPr>
              <a:t> </a:t>
            </a:r>
            <a:r>
              <a:rPr lang="en-US" b="1" dirty="0" err="1" smtClean="0">
                <a:latin typeface="Cambria" panose="02040503050406030204" pitchFamily="18" charset="0"/>
              </a:rPr>
              <a:t>Masalah</a:t>
            </a:r>
            <a:r>
              <a:rPr lang="id-ID" b="1" dirty="0" smtClean="0">
                <a:latin typeface="Cambria" panose="02040503050406030204" pitchFamily="18" charset="0"/>
              </a:rPr>
              <a:t> </a:t>
            </a:r>
            <a:endParaRPr lang="id-ID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A9A94B-DFA0-410F-9864-F052D21EF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204786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AutoNum type="arabicPeriod"/>
            </a:pPr>
            <a:r>
              <a:rPr lang="en-US" sz="2400" dirty="0" err="1" smtClean="0">
                <a:latin typeface="Cambria" panose="02040503050406030204" pitchFamily="18" charset="0"/>
              </a:rPr>
              <a:t>Hanya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membahas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masalah</a:t>
            </a:r>
            <a:r>
              <a:rPr lang="en-US" sz="2400" dirty="0" smtClean="0">
                <a:latin typeface="Cambria" panose="02040503050406030204" pitchFamily="18" charset="0"/>
              </a:rPr>
              <a:t> yang </a:t>
            </a:r>
            <a:r>
              <a:rPr lang="en-US" sz="2400" dirty="0" err="1" smtClean="0">
                <a:latin typeface="Cambria" panose="02040503050406030204" pitchFamily="18" charset="0"/>
              </a:rPr>
              <a:t>berhubungan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dengan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penyimpanan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pencatatan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logistik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bahan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baku</a:t>
            </a:r>
            <a:r>
              <a:rPr lang="en-US" sz="2400" dirty="0" smtClean="0">
                <a:latin typeface="Cambria" panose="02040503050406030204" pitchFamily="18" charset="0"/>
              </a:rPr>
              <a:t> industrial </a:t>
            </a:r>
            <a:r>
              <a:rPr lang="en-US" sz="2400" dirty="0" err="1" smtClean="0">
                <a:latin typeface="Cambria" panose="02040503050406030204" pitchFamily="18" charset="0"/>
              </a:rPr>
              <a:t>rumah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tangga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dengan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menggunakan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i="1" dirty="0" smtClean="0">
                <a:latin typeface="Cambria" panose="02040503050406030204" pitchFamily="18" charset="0"/>
              </a:rPr>
              <a:t>software</a:t>
            </a:r>
            <a:r>
              <a:rPr lang="en-US" sz="2400" dirty="0" smtClean="0">
                <a:latin typeface="Cambria" panose="02040503050406030204" pitchFamily="18" charset="0"/>
              </a:rPr>
              <a:t> MySQL.</a:t>
            </a:r>
          </a:p>
          <a:p>
            <a:pPr marL="457200" indent="-457200" algn="just">
              <a:lnSpc>
                <a:spcPct val="100000"/>
              </a:lnSpc>
              <a:buAutoNum type="arabicPeriod"/>
            </a:pPr>
            <a:r>
              <a:rPr lang="en-US" sz="2400" dirty="0" err="1" smtClean="0">
                <a:latin typeface="Cambria" panose="02040503050406030204" pitchFamily="18" charset="0"/>
              </a:rPr>
              <a:t>Informasi</a:t>
            </a:r>
            <a:r>
              <a:rPr lang="en-US" sz="2400" dirty="0" smtClean="0">
                <a:latin typeface="Cambria" panose="02040503050406030204" pitchFamily="18" charset="0"/>
              </a:rPr>
              <a:t> yang </a:t>
            </a:r>
            <a:r>
              <a:rPr lang="en-US" sz="2400" dirty="0" err="1" smtClean="0">
                <a:latin typeface="Cambria" panose="02040503050406030204" pitchFamily="18" charset="0"/>
              </a:rPr>
              <a:t>dihasilkan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berupa</a:t>
            </a:r>
            <a:r>
              <a:rPr lang="en-US" sz="2400" dirty="0" smtClean="0">
                <a:latin typeface="Cambria" panose="02040503050406030204" pitchFamily="18" charset="0"/>
              </a:rPr>
              <a:t> data </a:t>
            </a:r>
            <a:r>
              <a:rPr lang="en-US" sz="2400" dirty="0" err="1" smtClean="0">
                <a:latin typeface="Cambria" panose="02040503050406030204" pitchFamily="18" charset="0"/>
              </a:rPr>
              <a:t>tabel</a:t>
            </a:r>
            <a:r>
              <a:rPr lang="en-US" sz="2400" dirty="0" smtClean="0">
                <a:latin typeface="Cambria" panose="02040503050406030204" pitchFamily="18" charset="0"/>
              </a:rPr>
              <a:t> yang </a:t>
            </a:r>
            <a:r>
              <a:rPr lang="en-US" sz="2400" dirty="0" err="1" smtClean="0">
                <a:latin typeface="Cambria" panose="02040503050406030204" pitchFamily="18" charset="0"/>
              </a:rPr>
              <a:t>dapat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disimpan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dalam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bentuk</a:t>
            </a:r>
            <a:r>
              <a:rPr lang="en-US" sz="2400" dirty="0" smtClean="0">
                <a:latin typeface="Cambria" panose="02040503050406030204" pitchFamily="18" charset="0"/>
              </a:rPr>
              <a:t> pdf.</a:t>
            </a:r>
          </a:p>
          <a:p>
            <a:pPr marL="457200" indent="-457200" algn="just">
              <a:lnSpc>
                <a:spcPct val="100000"/>
              </a:lnSpc>
              <a:buAutoNum type="arabicPeriod"/>
            </a:pPr>
            <a:r>
              <a:rPr lang="en-US" sz="2400" dirty="0" err="1" smtClean="0">
                <a:latin typeface="Cambria" panose="02040503050406030204" pitchFamily="18" charset="0"/>
              </a:rPr>
              <a:t>Aplikasi</a:t>
            </a:r>
            <a:r>
              <a:rPr lang="en-US" sz="2400" dirty="0" smtClean="0">
                <a:latin typeface="Cambria" panose="02040503050406030204" pitchFamily="18" charset="0"/>
              </a:rPr>
              <a:t> yang </a:t>
            </a:r>
            <a:r>
              <a:rPr lang="en-US" sz="2400" dirty="0" err="1" smtClean="0">
                <a:latin typeface="Cambria" panose="02040503050406030204" pitchFamily="18" charset="0"/>
              </a:rPr>
              <a:t>dihasilkan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dapat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mempermudah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dalam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pencarian</a:t>
            </a:r>
            <a:r>
              <a:rPr lang="en-US" sz="2400" dirty="0" smtClean="0">
                <a:latin typeface="Cambria" panose="02040503050406030204" pitchFamily="18" charset="0"/>
              </a:rPr>
              <a:t> data.</a:t>
            </a:r>
          </a:p>
          <a:p>
            <a:pPr marL="457200" indent="-457200" algn="just">
              <a:lnSpc>
                <a:spcPct val="100000"/>
              </a:lnSpc>
              <a:buAutoNum type="arabicPeriod"/>
            </a:pPr>
            <a:r>
              <a:rPr lang="en-US" sz="2400" dirty="0" err="1" smtClean="0">
                <a:latin typeface="Cambria" panose="02040503050406030204" pitchFamily="18" charset="0"/>
              </a:rPr>
              <a:t>Pembuatan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aplikasi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menggunakan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bahasa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pemrograman</a:t>
            </a:r>
            <a:r>
              <a:rPr lang="en-US" sz="2400" i="1" dirty="0" smtClean="0">
                <a:latin typeface="Cambria" panose="02040503050406030204" pitchFamily="18" charset="0"/>
              </a:rPr>
              <a:t> </a:t>
            </a:r>
            <a:r>
              <a:rPr lang="en-US" sz="2400" dirty="0" smtClean="0">
                <a:latin typeface="Cambria" panose="02040503050406030204" pitchFamily="18" charset="0"/>
              </a:rPr>
              <a:t>Java </a:t>
            </a:r>
            <a:r>
              <a:rPr lang="en-US" sz="2400" dirty="0" err="1" smtClean="0">
                <a:latin typeface="Cambria" panose="02040503050406030204" pitchFamily="18" charset="0"/>
              </a:rPr>
              <a:t>dengan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JavaServer</a:t>
            </a:r>
            <a:r>
              <a:rPr lang="en-US" sz="2400" dirty="0" smtClean="0">
                <a:latin typeface="Cambria" panose="02040503050406030204" pitchFamily="18" charset="0"/>
              </a:rPr>
              <a:t> Faces </a:t>
            </a:r>
            <a:r>
              <a:rPr lang="en-US" sz="2400" dirty="0" err="1" smtClean="0">
                <a:latin typeface="Cambria" panose="02040503050406030204" pitchFamily="18" charset="0"/>
              </a:rPr>
              <a:t>dan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i="1" dirty="0" smtClean="0">
                <a:latin typeface="Cambria" panose="02040503050406030204" pitchFamily="18" charset="0"/>
              </a:rPr>
              <a:t>Hibernate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sebagai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i="1" dirty="0" smtClean="0">
                <a:latin typeface="Cambria" panose="02040503050406030204" pitchFamily="18" charset="0"/>
              </a:rPr>
              <a:t>framework</a:t>
            </a:r>
            <a:r>
              <a:rPr lang="en-US" sz="2400" dirty="0" smtClean="0">
                <a:latin typeface="Cambria" panose="02040503050406030204" pitchFamily="18" charset="0"/>
              </a:rPr>
              <a:t> yang </a:t>
            </a:r>
            <a:r>
              <a:rPr lang="en-US" sz="2400" dirty="0" err="1" smtClean="0">
                <a:latin typeface="Cambria" panose="02040503050406030204" pitchFamily="18" charset="0"/>
              </a:rPr>
              <a:t>berbasis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i="1" dirty="0" smtClean="0">
                <a:latin typeface="Cambria" panose="02040503050406030204" pitchFamily="18" charset="0"/>
              </a:rPr>
              <a:t>website application </a:t>
            </a:r>
            <a:r>
              <a:rPr lang="en-US" sz="2400" dirty="0" err="1" smtClean="0">
                <a:latin typeface="Cambria" panose="02040503050406030204" pitchFamily="18" charset="0"/>
              </a:rPr>
              <a:t>dengan</a:t>
            </a:r>
            <a:r>
              <a:rPr lang="en-US" sz="2400" dirty="0" smtClean="0">
                <a:latin typeface="Cambria" panose="02040503050406030204" pitchFamily="18" charset="0"/>
              </a:rPr>
              <a:t> NetBeans 8.1 </a:t>
            </a:r>
            <a:r>
              <a:rPr lang="en-US" sz="2400" dirty="0" err="1" smtClean="0">
                <a:latin typeface="Cambria" panose="02040503050406030204" pitchFamily="18" charset="0"/>
              </a:rPr>
              <a:t>sebagai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i="1" dirty="0" smtClean="0">
                <a:latin typeface="Cambria" panose="02040503050406030204" pitchFamily="18" charset="0"/>
              </a:rPr>
              <a:t>software </a:t>
            </a:r>
            <a:r>
              <a:rPr lang="en-US" sz="2400" dirty="0" err="1" smtClean="0">
                <a:latin typeface="Cambria" panose="02040503050406030204" pitchFamily="18" charset="0"/>
              </a:rPr>
              <a:t>untuk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pengembangan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sistem</a:t>
            </a:r>
            <a:r>
              <a:rPr lang="en-US" sz="2400" dirty="0" smtClean="0">
                <a:latin typeface="Cambria" panose="02040503050406030204" pitchFamily="18" charset="0"/>
              </a:rPr>
              <a:t>.</a:t>
            </a:r>
            <a:endParaRPr lang="id-ID" sz="2400" dirty="0">
              <a:latin typeface="Cambria" panose="0204050305040603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B55D1304-FEB4-419A-B784-DFEC2F310263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23A96A9F-696C-4FEA-AB97-B0BE722525F0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A365FD80-688A-45EA-8F6F-97075DD180E3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19791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8D129D2-A273-46B3-8C59-6C1BA47C2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>
                <a:latin typeface="Cambria" panose="02040503050406030204" pitchFamily="18" charset="0"/>
              </a:rPr>
              <a:t>Tujuan Penelitian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FA127DD-C6BC-4DF1-8E2E-B9CC20C58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1859"/>
            <a:ext cx="10515600" cy="396510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400" dirty="0" err="1" smtClean="0">
                <a:latin typeface="Cambria" panose="02040503050406030204" pitchFamily="18" charset="0"/>
              </a:rPr>
              <a:t>Membangun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sebuah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sistem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i="1" dirty="0" smtClean="0">
                <a:latin typeface="Cambria" panose="02040503050406030204" pitchFamily="18" charset="0"/>
              </a:rPr>
              <a:t>back end </a:t>
            </a:r>
            <a:r>
              <a:rPr lang="en-US" sz="2400" dirty="0" err="1" smtClean="0">
                <a:latin typeface="Cambria" panose="02040503050406030204" pitchFamily="18" charset="0"/>
              </a:rPr>
              <a:t>aplikasi</a:t>
            </a:r>
            <a:r>
              <a:rPr lang="en-US" sz="2400" dirty="0" smtClean="0">
                <a:latin typeface="Cambria" panose="02040503050406030204" pitchFamily="18" charset="0"/>
              </a:rPr>
              <a:t> yang </a:t>
            </a:r>
            <a:r>
              <a:rPr lang="en-US" sz="2400" dirty="0" err="1" smtClean="0">
                <a:latin typeface="Cambria" panose="02040503050406030204" pitchFamily="18" charset="0"/>
              </a:rPr>
              <a:t>dapat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menyimpan</a:t>
            </a:r>
            <a:r>
              <a:rPr lang="en-US" sz="2400" dirty="0" smtClean="0">
                <a:latin typeface="Cambria" panose="02040503050406030204" pitchFamily="18" charset="0"/>
              </a:rPr>
              <a:t>, </a:t>
            </a:r>
            <a:r>
              <a:rPr lang="en-US" sz="2400" dirty="0" err="1" smtClean="0">
                <a:latin typeface="Cambria" panose="02040503050406030204" pitchFamily="18" charset="0"/>
              </a:rPr>
              <a:t>menegedit</a:t>
            </a:r>
            <a:r>
              <a:rPr lang="en-US" sz="2400" dirty="0" smtClean="0">
                <a:latin typeface="Cambria" panose="02040503050406030204" pitchFamily="18" charset="0"/>
              </a:rPr>
              <a:t>, </a:t>
            </a:r>
            <a:r>
              <a:rPr lang="en-US" sz="2400" dirty="0" err="1" smtClean="0">
                <a:latin typeface="Cambria" panose="02040503050406030204" pitchFamily="18" charset="0"/>
              </a:rPr>
              <a:t>menampilkan</a:t>
            </a:r>
            <a:r>
              <a:rPr lang="en-US" sz="2400" dirty="0" smtClean="0">
                <a:latin typeface="Cambria" panose="02040503050406030204" pitchFamily="18" charset="0"/>
              </a:rPr>
              <a:t>, </a:t>
            </a:r>
            <a:r>
              <a:rPr lang="en-US" sz="2400" dirty="0" err="1" smtClean="0">
                <a:latin typeface="Cambria" panose="02040503050406030204" pitchFamily="18" charset="0"/>
              </a:rPr>
              <a:t>menghapus</a:t>
            </a:r>
            <a:r>
              <a:rPr lang="en-US" sz="2400" dirty="0" smtClean="0">
                <a:latin typeface="Cambria" panose="02040503050406030204" pitchFamily="18" charset="0"/>
              </a:rPr>
              <a:t>, </a:t>
            </a:r>
            <a:r>
              <a:rPr lang="en-US" sz="2400" dirty="0" err="1" smtClean="0">
                <a:latin typeface="Cambria" panose="02040503050406030204" pitchFamily="18" charset="0"/>
              </a:rPr>
              <a:t>mencari</a:t>
            </a:r>
            <a:r>
              <a:rPr lang="en-US" sz="2400" dirty="0" smtClean="0">
                <a:latin typeface="Cambria" panose="02040503050406030204" pitchFamily="18" charset="0"/>
              </a:rPr>
              <a:t>, </a:t>
            </a:r>
            <a:r>
              <a:rPr lang="en-US" sz="2400" dirty="0" err="1" smtClean="0">
                <a:latin typeface="Cambria" panose="02040503050406030204" pitchFamily="18" charset="0"/>
              </a:rPr>
              <a:t>dan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mencetak</a:t>
            </a:r>
            <a:r>
              <a:rPr lang="en-US" sz="2400" dirty="0" smtClean="0">
                <a:latin typeface="Cambria" panose="02040503050406030204" pitchFamily="18" charset="0"/>
              </a:rPr>
              <a:t> data UKM </a:t>
            </a:r>
            <a:r>
              <a:rPr lang="en-US" sz="2400" dirty="0" err="1" smtClean="0">
                <a:latin typeface="Cambria" panose="02040503050406030204" pitchFamily="18" charset="0"/>
              </a:rPr>
              <a:t>dengan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menggunakan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i="1" dirty="0" smtClean="0">
                <a:latin typeface="Cambria" panose="02040503050406030204" pitchFamily="18" charset="0"/>
              </a:rPr>
              <a:t>database </a:t>
            </a:r>
            <a:r>
              <a:rPr lang="en-US" sz="2400" dirty="0" smtClean="0">
                <a:latin typeface="Cambria" panose="02040503050406030204" pitchFamily="18" charset="0"/>
              </a:rPr>
              <a:t>MySQL </a:t>
            </a:r>
            <a:r>
              <a:rPr lang="en-US" sz="2400" dirty="0" err="1" smtClean="0">
                <a:latin typeface="Cambria" panose="02040503050406030204" pitchFamily="18" charset="0"/>
              </a:rPr>
              <a:t>sebagai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  <a:r>
              <a:rPr lang="en-US" sz="2400" dirty="0" err="1" smtClean="0">
                <a:latin typeface="Cambria" panose="02040503050406030204" pitchFamily="18" charset="0"/>
              </a:rPr>
              <a:t>penyimpanannya</a:t>
            </a:r>
            <a:r>
              <a:rPr lang="en-US" sz="2400" dirty="0" smtClean="0">
                <a:latin typeface="Cambria" panose="02040503050406030204" pitchFamily="18" charset="0"/>
              </a:rPr>
              <a:t>.</a:t>
            </a:r>
            <a:endParaRPr lang="id-ID" sz="2400" dirty="0">
              <a:latin typeface="Cambria" panose="02040503050406030204" pitchFamily="18" charset="0"/>
            </a:endParaRPr>
          </a:p>
          <a:p>
            <a:endParaRPr lang="id-ID" dirty="0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E472DB9-1EFF-4576-9EE0-4DED769A6213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CAEEB6DB-2DBA-424F-ABB4-F2986A1468C2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3CA65461-F3FD-4782-B43C-7ECB134E7A91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43538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BA9CFD-7421-4BA6-907D-82F48EDA0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>
                <a:latin typeface="Cambria" panose="02040503050406030204" pitchFamily="18" charset="0"/>
              </a:rPr>
              <a:t>Metode Penelitian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722F8FDB-8730-4C9C-A268-3B931C35CFA0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83ABE79D-A2DA-4C22-A443-03C426F7B7BA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B9F54E2A-7E9C-4AFA-BF08-B0FB0B165E7C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7593" y="1736365"/>
            <a:ext cx="8704140" cy="375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5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4BDC94A-1366-4BC4-B788-0F0C61FC3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>
                <a:latin typeface="Cambria" panose="02040503050406030204" pitchFamily="18" charset="0"/>
              </a:rPr>
              <a:t>Pembahasan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0788D6FD-A4C0-4010-B6B1-9AF369602AAA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B2C20045-134E-4B3B-8DC4-66D36539B5EA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4ABBECBF-5D7D-412A-ACB5-63EE4A22A345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="" xmlns:a16="http://schemas.microsoft.com/office/drawing/2014/main" id="{1E418320-554B-4EA6-A124-B8B225762A6C}"/>
              </a:ext>
            </a:extLst>
          </p:cNvPr>
          <p:cNvSpPr txBox="1">
            <a:spLocks/>
          </p:cNvSpPr>
          <p:nvPr/>
        </p:nvSpPr>
        <p:spPr>
          <a:xfrm>
            <a:off x="595018" y="2601301"/>
            <a:ext cx="4533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sz="2800" i="1" dirty="0">
                <a:latin typeface="Cambria" panose="02040503050406030204" pitchFamily="18" charset="0"/>
              </a:rPr>
              <a:t>Use</a:t>
            </a:r>
            <a:r>
              <a:rPr lang="id-ID" sz="2800" dirty="0">
                <a:latin typeface="Cambria" panose="02040503050406030204" pitchFamily="18" charset="0"/>
              </a:rPr>
              <a:t> </a:t>
            </a:r>
            <a:r>
              <a:rPr lang="id-ID" sz="2800" i="1" dirty="0">
                <a:latin typeface="Cambria" panose="02040503050406030204" pitchFamily="18" charset="0"/>
              </a:rPr>
              <a:t>Case</a:t>
            </a:r>
            <a:r>
              <a:rPr lang="id-ID" sz="2800" dirty="0"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latin typeface="Cambria" panose="02040503050406030204" pitchFamily="18" charset="0"/>
              </a:rPr>
              <a:t>Diagram</a:t>
            </a:r>
            <a:endParaRPr lang="id-ID" sz="2800" dirty="0"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 flipV="1">
            <a:off x="5452280" y="1736365"/>
            <a:ext cx="134794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405890"/>
              </p:ext>
            </p:extLst>
          </p:nvPr>
        </p:nvGraphicFramePr>
        <p:xfrm>
          <a:off x="5452281" y="461018"/>
          <a:ext cx="5756859" cy="5866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Visio" r:id="rId3" imgW="6448309" imgH="6581566" progId="Visio.Drawing.15">
                  <p:embed/>
                </p:oleObj>
              </mc:Choice>
              <mc:Fallback>
                <p:oleObj name="Visio" r:id="rId3" imgW="6448309" imgH="658156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2281" y="461018"/>
                        <a:ext cx="5756859" cy="58663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693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920BFB-2AAB-4657-B328-FCFD800C1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Cambria" panose="02040503050406030204" pitchFamily="18" charset="0"/>
              </a:rPr>
              <a:t>Activity </a:t>
            </a:r>
            <a:r>
              <a:rPr lang="en-US" b="1" dirty="0" smtClean="0">
                <a:latin typeface="Cambria" panose="02040503050406030204" pitchFamily="18" charset="0"/>
              </a:rPr>
              <a:t>Diagram</a:t>
            </a:r>
            <a:endParaRPr lang="id-ID" b="1" i="1" dirty="0">
              <a:latin typeface="Cambria" panose="0204050305040603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54D7E8B1-4F1B-4708-9CE6-1F68DDE3F9FB}"/>
              </a:ext>
            </a:extLst>
          </p:cNvPr>
          <p:cNvGrpSpPr/>
          <p:nvPr/>
        </p:nvGrpSpPr>
        <p:grpSpPr>
          <a:xfrm>
            <a:off x="0" y="6614615"/>
            <a:ext cx="12192000" cy="243385"/>
            <a:chOff x="0" y="6614615"/>
            <a:chExt cx="12192000" cy="24338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54D23150-176E-4D6C-A824-A078F20289C7}"/>
                </a:ext>
              </a:extLst>
            </p:cNvPr>
            <p:cNvSpPr/>
            <p:nvPr/>
          </p:nvSpPr>
          <p:spPr>
            <a:xfrm>
              <a:off x="0" y="6660292"/>
              <a:ext cx="12192000" cy="1977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F1156FD2-E424-4910-9139-0F66DAA61E8C}"/>
                </a:ext>
              </a:extLst>
            </p:cNvPr>
            <p:cNvSpPr/>
            <p:nvPr/>
          </p:nvSpPr>
          <p:spPr>
            <a:xfrm>
              <a:off x="0" y="6614615"/>
              <a:ext cx="12192000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Rectangle 2"/>
          <p:cNvSpPr>
            <a:spLocks noChangeArrowheads="1"/>
          </p:cNvSpPr>
          <p:nvPr/>
        </p:nvSpPr>
        <p:spPr bwMode="auto">
          <a:xfrm flipV="1">
            <a:off x="5895472" y="875676"/>
            <a:ext cx="1327755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360841"/>
              </p:ext>
            </p:extLst>
          </p:nvPr>
        </p:nvGraphicFramePr>
        <p:xfrm>
          <a:off x="5895473" y="365125"/>
          <a:ext cx="4138864" cy="6244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Visio" r:id="rId3" imgW="4962343" imgH="7543959" progId="Visio.Drawing.15">
                  <p:embed/>
                </p:oleObj>
              </mc:Choice>
              <mc:Fallback>
                <p:oleObj name="Visio" r:id="rId3" imgW="4962343" imgH="754395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5473" y="365125"/>
                        <a:ext cx="4138864" cy="62446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959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</TotalTime>
  <Words>324</Words>
  <Application>Microsoft Office PowerPoint</Application>
  <PresentationFormat>Widescreen</PresentationFormat>
  <Paragraphs>48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</vt:lpstr>
      <vt:lpstr>Times New Roman</vt:lpstr>
      <vt:lpstr>Office Theme</vt:lpstr>
      <vt:lpstr>Visio</vt:lpstr>
      <vt:lpstr>PENGABDIAN MASYARAKAT DINKES BANTUL  PEMBUATAN BACK END APLIKASI PENCATATAN LOGISTIK BAHAN BAKU RUMAH TANGGA PADA UKM DI DAERAH BANTUL BERBASIS WEB</vt:lpstr>
      <vt:lpstr>TOPIK</vt:lpstr>
      <vt:lpstr>Latar Belakang Masalah</vt:lpstr>
      <vt:lpstr>Rumusan Masalah </vt:lpstr>
      <vt:lpstr>Batasan Masalah </vt:lpstr>
      <vt:lpstr>Tujuan Penelitian</vt:lpstr>
      <vt:lpstr>Metode Penelitian</vt:lpstr>
      <vt:lpstr>Pembahasan</vt:lpstr>
      <vt:lpstr>Activity Diagram</vt:lpstr>
      <vt:lpstr>Class Diagram</vt:lpstr>
      <vt:lpstr>Entity Relationship Diagram</vt:lpstr>
      <vt:lpstr>Demo Aplikasi....</vt:lpstr>
      <vt:lpstr>Tahapan Implementasi</vt:lpstr>
      <vt:lpstr>Kesimpulan dan Saran</vt:lpstr>
      <vt:lpstr>Terima Kasih.......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PENGEMBANGAN DAN IMPLEMENTASI ENTERPRISE RESOURCE PLANNING (ERP) MENGGUNAKAN ODOO PADA DIVISI PRODUKSI (MODUL : MANUFACTURING)  STUDI KASUS : DIVISI PRODUKSI PT GRAMASURYA YOGYAKARTA</dc:title>
  <dc:creator>Rezky Izzati</dc:creator>
  <cp:lastModifiedBy>Windows User</cp:lastModifiedBy>
  <cp:revision>28</cp:revision>
  <dcterms:created xsi:type="dcterms:W3CDTF">2017-07-30T11:09:15Z</dcterms:created>
  <dcterms:modified xsi:type="dcterms:W3CDTF">2017-08-24T08:54:29Z</dcterms:modified>
</cp:coreProperties>
</file>