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1" r:id="rId4"/>
    <p:sldId id="260" r:id="rId5"/>
    <p:sldId id="257" r:id="rId6"/>
    <p:sldId id="269" r:id="rId7"/>
    <p:sldId id="258" r:id="rId8"/>
    <p:sldId id="270" r:id="rId9"/>
    <p:sldId id="259" r:id="rId10"/>
    <p:sldId id="271" r:id="rId11"/>
    <p:sldId id="262" r:id="rId12"/>
    <p:sldId id="272" r:id="rId13"/>
    <p:sldId id="263" r:id="rId14"/>
    <p:sldId id="268" r:id="rId15"/>
    <p:sldId id="267" r:id="rId16"/>
    <p:sldId id="265" r:id="rId17"/>
    <p:sldId id="266" r:id="rId18"/>
    <p:sldId id="273" r:id="rId19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0859-9AC3-4715-9C4B-ED1FA5B7A6D1}" type="datetimeFigureOut">
              <a:rPr lang="id-ID" smtClean="0"/>
              <a:t>16/08/2017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783E-1073-4709-9510-B449314CFE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40714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0859-9AC3-4715-9C4B-ED1FA5B7A6D1}" type="datetimeFigureOut">
              <a:rPr lang="id-ID" smtClean="0"/>
              <a:t>16/08/2017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783E-1073-4709-9510-B449314CFE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59571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0859-9AC3-4715-9C4B-ED1FA5B7A6D1}" type="datetimeFigureOut">
              <a:rPr lang="id-ID" smtClean="0"/>
              <a:t>16/08/2017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783E-1073-4709-9510-B449314CFE4B}" type="slidenum">
              <a:rPr lang="id-ID" smtClean="0"/>
              <a:t>‹#›</a:t>
            </a:fld>
            <a:endParaRPr lang="id-ID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2616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0859-9AC3-4715-9C4B-ED1FA5B7A6D1}" type="datetimeFigureOut">
              <a:rPr lang="id-ID" smtClean="0"/>
              <a:t>16/08/2017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783E-1073-4709-9510-B449314CFE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06583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0859-9AC3-4715-9C4B-ED1FA5B7A6D1}" type="datetimeFigureOut">
              <a:rPr lang="id-ID" smtClean="0"/>
              <a:t>16/08/2017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783E-1073-4709-9510-B449314CFE4B}" type="slidenum">
              <a:rPr lang="id-ID" smtClean="0"/>
              <a:t>‹#›</a:t>
            </a:fld>
            <a:endParaRPr lang="id-ID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767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0859-9AC3-4715-9C4B-ED1FA5B7A6D1}" type="datetimeFigureOut">
              <a:rPr lang="id-ID" smtClean="0"/>
              <a:t>16/08/2017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783E-1073-4709-9510-B449314CFE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76657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0859-9AC3-4715-9C4B-ED1FA5B7A6D1}" type="datetimeFigureOut">
              <a:rPr lang="id-ID" smtClean="0"/>
              <a:t>16/08/2017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783E-1073-4709-9510-B449314CFE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16376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0859-9AC3-4715-9C4B-ED1FA5B7A6D1}" type="datetimeFigureOut">
              <a:rPr lang="id-ID" smtClean="0"/>
              <a:t>16/08/2017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783E-1073-4709-9510-B449314CFE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204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0859-9AC3-4715-9C4B-ED1FA5B7A6D1}" type="datetimeFigureOut">
              <a:rPr lang="id-ID" smtClean="0"/>
              <a:t>16/08/2017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783E-1073-4709-9510-B449314CFE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94271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0859-9AC3-4715-9C4B-ED1FA5B7A6D1}" type="datetimeFigureOut">
              <a:rPr lang="id-ID" smtClean="0"/>
              <a:t>16/08/2017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783E-1073-4709-9510-B449314CFE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35439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0859-9AC3-4715-9C4B-ED1FA5B7A6D1}" type="datetimeFigureOut">
              <a:rPr lang="id-ID" smtClean="0"/>
              <a:t>16/08/2017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783E-1073-4709-9510-B449314CFE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24880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0859-9AC3-4715-9C4B-ED1FA5B7A6D1}" type="datetimeFigureOut">
              <a:rPr lang="id-ID" smtClean="0"/>
              <a:t>16/08/2017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783E-1073-4709-9510-B449314CFE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32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0859-9AC3-4715-9C4B-ED1FA5B7A6D1}" type="datetimeFigureOut">
              <a:rPr lang="id-ID" smtClean="0"/>
              <a:t>16/08/2017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783E-1073-4709-9510-B449314CFE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27550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0859-9AC3-4715-9C4B-ED1FA5B7A6D1}" type="datetimeFigureOut">
              <a:rPr lang="id-ID" smtClean="0"/>
              <a:t>16/08/2017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783E-1073-4709-9510-B449314CFE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94074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0859-9AC3-4715-9C4B-ED1FA5B7A6D1}" type="datetimeFigureOut">
              <a:rPr lang="id-ID" smtClean="0"/>
              <a:t>16/08/2017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783E-1073-4709-9510-B449314CFE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6875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0859-9AC3-4715-9C4B-ED1FA5B7A6D1}" type="datetimeFigureOut">
              <a:rPr lang="id-ID" smtClean="0"/>
              <a:t>16/08/2017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0783E-1073-4709-9510-B449314CFE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69852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D0859-9AC3-4715-9C4B-ED1FA5B7A6D1}" type="datetimeFigureOut">
              <a:rPr lang="id-ID" smtClean="0"/>
              <a:t>16/08/2017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8E0783E-1073-4709-9510-B449314CFE4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73451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 smtClean="0"/>
              <a:t>HASIL MONITORING DAN EVALUASI KTR DI KOTA YOGYAKARTA TAHUN 2016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85487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4583170"/>
              </p:ext>
            </p:extLst>
          </p:nvPr>
        </p:nvGraphicFramePr>
        <p:xfrm>
          <a:off x="677334" y="2089985"/>
          <a:ext cx="9226520" cy="4074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81150"/>
                <a:gridCol w="1095889"/>
                <a:gridCol w="761876"/>
                <a:gridCol w="842140"/>
                <a:gridCol w="798490"/>
                <a:gridCol w="746975"/>
              </a:tblGrid>
              <a:tr h="3164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 dirty="0">
                          <a:effectLst/>
                        </a:rPr>
                        <a:t>INDIKATOR</a:t>
                      </a:r>
                      <a:endParaRPr lang="id-ID" sz="1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1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2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3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4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5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orang merokok di dalam gedung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solidFill>
                            <a:schemeClr val="accent4"/>
                          </a:solidFill>
                          <a:effectLst/>
                        </a:rPr>
                        <a:t>100 %</a:t>
                      </a:r>
                      <a:endParaRPr lang="id-ID" sz="18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ruang khusus merokok di dalam gedung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100 %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tanda dilarang merokok di semua pintu masuk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solidFill>
                            <a:schemeClr val="accent4"/>
                          </a:solidFill>
                          <a:effectLst/>
                        </a:rPr>
                        <a:t>91,3 %</a:t>
                      </a:r>
                      <a:endParaRPr lang="id-ID" sz="18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Tercium bau asap rokok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100 %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asbak dan korek api di dalam gedung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solidFill>
                            <a:schemeClr val="accent4"/>
                          </a:solidFill>
                          <a:effectLst/>
                        </a:rPr>
                        <a:t>100 %</a:t>
                      </a:r>
                      <a:endParaRPr lang="id-ID" sz="18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puntung rokok di dalam gedung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100 %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7225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indikasi kerjasama dengan industri tembakau dalam bentuk sponsor, promosi, iklan rokok (misalnya: serbet, tatakan gelas, asbak, poster, spanduk, billboard, dll)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100 %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penjualan rokok di lingkungan gedung Kawasan Tanpa Rokok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100 %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300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TOTAL SELURUH LOKASI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6295303"/>
              </p:ext>
            </p:extLst>
          </p:nvPr>
        </p:nvGraphicFramePr>
        <p:xfrm>
          <a:off x="853917" y="1188412"/>
          <a:ext cx="8552336" cy="52022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6258"/>
                <a:gridCol w="2791015"/>
                <a:gridCol w="567445"/>
                <a:gridCol w="568061"/>
                <a:gridCol w="567445"/>
                <a:gridCol w="568061"/>
                <a:gridCol w="567445"/>
                <a:gridCol w="568061"/>
                <a:gridCol w="523700"/>
                <a:gridCol w="524317"/>
                <a:gridCol w="479956"/>
                <a:gridCol w="480572"/>
              </a:tblGrid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 dirty="0">
                          <a:effectLst/>
                        </a:rPr>
                        <a:t>NO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PERTANYAAN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4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174054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348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orang merokok di dalam gedung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id-ID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/>
                </a:tc>
              </a:tr>
              <a:tr h="5221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ruang khusus merokok di dalam gedung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id-ID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b"/>
                </a:tc>
              </a:tr>
              <a:tr h="5221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tanda dilarang merokok di semua pintu masuk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</a:tr>
              <a:tr h="348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4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Tercium bau asap rokok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/>
                </a:tc>
              </a:tr>
              <a:tr h="5221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Ditemukan asbak dan korek api di dalam gedung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id-ID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id-ID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/>
                </a:tc>
              </a:tr>
              <a:tr h="348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puntung rokok di dalam gedung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id-ID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/>
                </a:tc>
              </a:tr>
              <a:tr h="8702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7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indikasi kerjasama dengan industri tembakau dalam bentuk sponsor, promosi, iklan rokok (misalnya: serbet, tatakan gelas, asbak, poster, spanduk, billboard, dll)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id-ID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id-ID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id-ID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b"/>
                </a:tc>
              </a:tr>
              <a:tr h="5221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8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penjualan rokok di lingkungan gedung Kawasan Tanpa Rokok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id-ID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id-ID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id-ID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id-ID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d-ID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060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TINGKAT KEPATUHAN SECARA KESELURUHAN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3286718"/>
              </p:ext>
            </p:extLst>
          </p:nvPr>
        </p:nvGraphicFramePr>
        <p:xfrm>
          <a:off x="1007768" y="2064229"/>
          <a:ext cx="8818812" cy="4362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1038"/>
                <a:gridCol w="986848"/>
                <a:gridCol w="689161"/>
                <a:gridCol w="794129"/>
                <a:gridCol w="660357"/>
                <a:gridCol w="927279"/>
              </a:tblGrid>
              <a:tr h="3492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 dirty="0">
                          <a:effectLst/>
                        </a:rPr>
                        <a:t>INDIKATOR</a:t>
                      </a:r>
                      <a:endParaRPr lang="id-ID" sz="1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1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2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3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4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KULON</a:t>
                      </a:r>
                      <a:r>
                        <a:rPr lang="en-ID" sz="1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PROGO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5799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orang merokok di dalam gedung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solidFill>
                            <a:schemeClr val="accent4"/>
                          </a:solidFill>
                          <a:effectLst/>
                        </a:rPr>
                        <a:t>91,5 %</a:t>
                      </a:r>
                      <a:endParaRPr lang="id-ID" sz="18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2000" dirty="0">
                          <a:effectLst/>
                        </a:rPr>
                        <a:t> </a:t>
                      </a:r>
                      <a:r>
                        <a:rPr lang="en-ID" sz="2000" dirty="0" smtClean="0">
                          <a:effectLst/>
                        </a:rPr>
                        <a:t>67,4 %</a:t>
                      </a:r>
                      <a:endParaRPr lang="id-ID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5799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ruang khusus merokok di dalam gedung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2000" dirty="0">
                          <a:effectLst/>
                        </a:rPr>
                        <a:t> </a:t>
                      </a:r>
                      <a:endParaRPr lang="id-ID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5799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tanda dilarang merokok di semua pintu masuk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solidFill>
                            <a:schemeClr val="accent4"/>
                          </a:solidFill>
                          <a:effectLst/>
                        </a:rPr>
                        <a:t>60,4 %</a:t>
                      </a:r>
                      <a:endParaRPr lang="id-ID" sz="18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2000" dirty="0">
                          <a:effectLst/>
                        </a:rPr>
                        <a:t> </a:t>
                      </a:r>
                      <a:r>
                        <a:rPr lang="en-ID" sz="2000" dirty="0" smtClean="0">
                          <a:effectLst/>
                        </a:rPr>
                        <a:t>51,9 %</a:t>
                      </a:r>
                      <a:endParaRPr lang="id-ID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5799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Tercium bau asap rokok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94,4 %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2000" dirty="0">
                          <a:effectLst/>
                        </a:rPr>
                        <a:t> </a:t>
                      </a:r>
                      <a:r>
                        <a:rPr lang="en-ID" sz="2000" dirty="0" smtClean="0">
                          <a:effectLst/>
                        </a:rPr>
                        <a:t>63,8 %</a:t>
                      </a:r>
                      <a:endParaRPr lang="id-ID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5799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asbak dan korek api di dalam gedung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solidFill>
                            <a:schemeClr val="accent4"/>
                          </a:solidFill>
                          <a:effectLst/>
                        </a:rPr>
                        <a:t>93,7 %</a:t>
                      </a:r>
                      <a:endParaRPr lang="id-ID" sz="18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2000" dirty="0">
                          <a:effectLst/>
                        </a:rPr>
                        <a:t> </a:t>
                      </a:r>
                      <a:r>
                        <a:rPr lang="en-ID" sz="2000" dirty="0" smtClean="0">
                          <a:effectLst/>
                        </a:rPr>
                        <a:t>58,2 %</a:t>
                      </a:r>
                      <a:endParaRPr lang="id-ID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5799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puntung rokok di dalam gedung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91,6 %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2000" dirty="0">
                          <a:effectLst/>
                        </a:rPr>
                        <a:t> </a:t>
                      </a:r>
                      <a:r>
                        <a:rPr lang="en-ID" sz="2000" dirty="0" smtClean="0">
                          <a:effectLst/>
                        </a:rPr>
                        <a:t>62,4 %</a:t>
                      </a:r>
                      <a:endParaRPr lang="id-ID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80719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indikasi kerjasama dengan industri tembakau dalam bentuk sponsor, promosi, iklan rokok (misalnya: serbet, tatakan gelas, asbak, poster, spanduk, billboard, dll)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98,6 %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2000" dirty="0">
                          <a:effectLst/>
                        </a:rPr>
                        <a:t> </a:t>
                      </a:r>
                      <a:r>
                        <a:rPr lang="en-ID" sz="2000" dirty="0" smtClean="0">
                          <a:effectLst/>
                        </a:rPr>
                        <a:t>96,1 %</a:t>
                      </a:r>
                      <a:endParaRPr lang="id-ID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5799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penjualan rokok di lingkungan gedung Kawasan Tanpa Rokok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96,5 %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2000" dirty="0">
                          <a:effectLst/>
                        </a:rPr>
                        <a:t> </a:t>
                      </a:r>
                      <a:r>
                        <a:rPr lang="en-ID" sz="2000" dirty="0" smtClean="0">
                          <a:effectLst/>
                        </a:rPr>
                        <a:t>72,1 %</a:t>
                      </a:r>
                      <a:endParaRPr lang="id-ID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964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PENGELOLA GEDUNG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0853651"/>
              </p:ext>
            </p:extLst>
          </p:nvPr>
        </p:nvGraphicFramePr>
        <p:xfrm>
          <a:off x="721217" y="2060622"/>
          <a:ext cx="8693240" cy="39666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32792"/>
                <a:gridCol w="680224"/>
                <a:gridCol w="680224"/>
              </a:tblGrid>
              <a:tr h="440743">
                <a:tc>
                  <a:txBody>
                    <a:bodyPr/>
                    <a:lstStyle/>
                    <a:p>
                      <a:pPr algn="l" fontAlgn="b"/>
                      <a:endParaRPr lang="id-ID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>
                          <a:effectLst/>
                        </a:rPr>
                        <a:t>Ya</a:t>
                      </a:r>
                      <a:endParaRPr lang="id-ID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d-ID" sz="1100" u="none" strike="noStrike">
                          <a:effectLst/>
                        </a:rPr>
                        <a:t>Tidak</a:t>
                      </a:r>
                      <a:endParaRPr lang="id-ID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881487"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u="none" strike="noStrike">
                          <a:effectLst/>
                        </a:rPr>
                        <a:t>Apakah anda tahu tentang kebijakan KTR di Kota Yogyakarta yang melarang orang merokok di dalam gedung?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100" u="none" strike="noStrike">
                          <a:effectLst/>
                        </a:rPr>
                        <a:t>135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id-ID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881487"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u="none" strike="noStrike" dirty="0">
                          <a:effectLst/>
                        </a:rPr>
                        <a:t>Apakah anda mendukung dan melaksanakan kebijakan KTR di Kota Yogyakarta?</a:t>
                      </a:r>
                      <a:endParaRPr lang="id-ID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100" u="none" strike="noStrike">
                          <a:effectLst/>
                        </a:rPr>
                        <a:t>141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id-ID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881487"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u="none" strike="noStrike">
                          <a:effectLst/>
                        </a:rPr>
                        <a:t>Apakah anda tahu bahwa Kebijakan KTR harus dilaksanakan oleh Pengelola Gedung?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100" u="none" strike="noStrike">
                          <a:effectLst/>
                        </a:rPr>
                        <a:t>135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id-ID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881487">
                <a:tc>
                  <a:txBody>
                    <a:bodyPr/>
                    <a:lstStyle/>
                    <a:p>
                      <a:pPr algn="l" fontAlgn="b"/>
                      <a:r>
                        <a:rPr lang="id-ID" sz="1100" u="none" strike="noStrike">
                          <a:effectLst/>
                        </a:rPr>
                        <a:t>Apakah anda tahu bahwa Pengelola Gedung akan terkena sanksi jika tidak melaksanakan Kebijakan KTR?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100" u="none" strike="noStrike">
                          <a:effectLst/>
                        </a:rPr>
                        <a:t>117</a:t>
                      </a:r>
                      <a:endParaRPr lang="id-ID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d-ID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20</a:t>
                      </a:r>
                      <a:endParaRPr lang="id-ID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989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KENDALA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D" dirty="0" err="1" smtClean="0"/>
              <a:t>Secara</a:t>
            </a:r>
            <a:r>
              <a:rPr lang="en-ID" dirty="0" smtClean="0"/>
              <a:t> </a:t>
            </a:r>
            <a:r>
              <a:rPr lang="en-ID" dirty="0" err="1" smtClean="0"/>
              <a:t>umum</a:t>
            </a:r>
            <a:r>
              <a:rPr lang="en-ID" dirty="0" smtClean="0"/>
              <a:t> yang </a:t>
            </a:r>
            <a:r>
              <a:rPr lang="en-ID" dirty="0" err="1" smtClean="0"/>
              <a:t>menjadi</a:t>
            </a:r>
            <a:r>
              <a:rPr lang="en-ID" dirty="0" smtClean="0"/>
              <a:t> </a:t>
            </a:r>
            <a:r>
              <a:rPr lang="en-ID" dirty="0" err="1" smtClean="0"/>
              <a:t>kendala</a:t>
            </a:r>
            <a:r>
              <a:rPr lang="en-ID" dirty="0" smtClean="0"/>
              <a:t> </a:t>
            </a:r>
            <a:r>
              <a:rPr lang="en-ID" dirty="0" err="1" smtClean="0"/>
              <a:t>utama</a:t>
            </a:r>
            <a:r>
              <a:rPr lang="en-ID" dirty="0" smtClean="0"/>
              <a:t> </a:t>
            </a:r>
            <a:r>
              <a:rPr lang="en-ID" dirty="0" err="1" smtClean="0"/>
              <a:t>adalah</a:t>
            </a:r>
            <a:r>
              <a:rPr lang="en-ID" dirty="0" smtClean="0"/>
              <a:t> </a:t>
            </a:r>
            <a:r>
              <a:rPr lang="en-ID" dirty="0" err="1"/>
              <a:t>M</a:t>
            </a:r>
            <a:r>
              <a:rPr lang="en-ID" dirty="0" err="1" smtClean="0"/>
              <a:t>asyarakat</a:t>
            </a:r>
            <a:r>
              <a:rPr lang="en-ID" dirty="0" smtClean="0"/>
              <a:t> / </a:t>
            </a:r>
            <a:r>
              <a:rPr lang="en-ID" dirty="0" err="1" smtClean="0"/>
              <a:t>Pegawai</a:t>
            </a:r>
            <a:r>
              <a:rPr lang="en-ID" dirty="0" smtClean="0"/>
              <a:t> </a:t>
            </a:r>
            <a:r>
              <a:rPr lang="en-ID" dirty="0" err="1" smtClean="0"/>
              <a:t>belum</a:t>
            </a:r>
            <a:r>
              <a:rPr lang="en-ID" dirty="0" smtClean="0"/>
              <a:t> </a:t>
            </a:r>
            <a:r>
              <a:rPr lang="en-ID" dirty="0" err="1" smtClean="0"/>
              <a:t>memahami</a:t>
            </a:r>
            <a:r>
              <a:rPr lang="en-ID" dirty="0" smtClean="0"/>
              <a:t> </a:t>
            </a:r>
            <a:r>
              <a:rPr lang="en-ID" dirty="0" err="1" smtClean="0"/>
              <a:t>arti</a:t>
            </a:r>
            <a:r>
              <a:rPr lang="en-ID" dirty="0" smtClean="0"/>
              <a:t>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makna</a:t>
            </a:r>
            <a:r>
              <a:rPr lang="en-ID" dirty="0" smtClean="0"/>
              <a:t> KTR ( </a:t>
            </a:r>
            <a:r>
              <a:rPr lang="en-ID" dirty="0" err="1" smtClean="0"/>
              <a:t>Sosialisasi</a:t>
            </a:r>
            <a:r>
              <a:rPr lang="en-ID" dirty="0" smtClean="0"/>
              <a:t> </a:t>
            </a:r>
            <a:r>
              <a:rPr lang="en-ID" dirty="0" err="1" smtClean="0"/>
              <a:t>masih</a:t>
            </a:r>
            <a:r>
              <a:rPr lang="en-ID" dirty="0" smtClean="0"/>
              <a:t> </a:t>
            </a:r>
            <a:r>
              <a:rPr lang="en-ID" dirty="0" err="1" smtClean="0"/>
              <a:t>sangat</a:t>
            </a:r>
            <a:r>
              <a:rPr lang="en-ID" dirty="0" smtClean="0"/>
              <a:t> </a:t>
            </a:r>
            <a:r>
              <a:rPr lang="en-ID" dirty="0" err="1" smtClean="0"/>
              <a:t>kurang</a:t>
            </a:r>
            <a:r>
              <a:rPr lang="en-ID" dirty="0" smtClean="0"/>
              <a:t> )</a:t>
            </a:r>
          </a:p>
          <a:p>
            <a:r>
              <a:rPr lang="en-ID" dirty="0" err="1" smtClean="0"/>
              <a:t>Masih</a:t>
            </a:r>
            <a:r>
              <a:rPr lang="en-ID" dirty="0" smtClean="0"/>
              <a:t> </a:t>
            </a:r>
            <a:r>
              <a:rPr lang="en-ID" dirty="0" err="1" smtClean="0"/>
              <a:t>ada</a:t>
            </a:r>
            <a:r>
              <a:rPr lang="en-ID" dirty="0" smtClean="0"/>
              <a:t> </a:t>
            </a:r>
            <a:r>
              <a:rPr lang="en-ID" dirty="0" err="1" smtClean="0"/>
              <a:t>fasilitas</a:t>
            </a:r>
            <a:r>
              <a:rPr lang="en-ID" dirty="0" smtClean="0"/>
              <a:t> yang </a:t>
            </a:r>
            <a:r>
              <a:rPr lang="en-ID" dirty="0" err="1" smtClean="0"/>
              <a:t>membuat</a:t>
            </a:r>
            <a:r>
              <a:rPr lang="en-ID" dirty="0" smtClean="0"/>
              <a:t> orang </a:t>
            </a:r>
            <a:r>
              <a:rPr lang="en-ID" dirty="0" err="1" smtClean="0"/>
              <a:t>bisa</a:t>
            </a:r>
            <a:r>
              <a:rPr lang="en-ID" dirty="0" smtClean="0"/>
              <a:t> </a:t>
            </a:r>
            <a:r>
              <a:rPr lang="en-ID" dirty="0" err="1" smtClean="0"/>
              <a:t>merokok</a:t>
            </a:r>
            <a:r>
              <a:rPr lang="en-ID" dirty="0" smtClean="0"/>
              <a:t> ( </a:t>
            </a:r>
            <a:r>
              <a:rPr lang="en-ID" dirty="0" err="1" smtClean="0"/>
              <a:t>Asbak</a:t>
            </a:r>
            <a:r>
              <a:rPr lang="en-ID" dirty="0" smtClean="0"/>
              <a:t> , </a:t>
            </a:r>
            <a:r>
              <a:rPr lang="en-ID" dirty="0" err="1" smtClean="0"/>
              <a:t>Kantin</a:t>
            </a:r>
            <a:r>
              <a:rPr lang="en-ID" dirty="0"/>
              <a:t> </a:t>
            </a:r>
            <a:r>
              <a:rPr lang="en-ID" dirty="0" smtClean="0"/>
              <a:t>yang </a:t>
            </a:r>
            <a:r>
              <a:rPr lang="en-ID" dirty="0" err="1" smtClean="0"/>
              <a:t>menjual</a:t>
            </a:r>
            <a:r>
              <a:rPr lang="en-ID" dirty="0" smtClean="0"/>
              <a:t> </a:t>
            </a:r>
            <a:r>
              <a:rPr lang="en-ID" dirty="0" err="1" smtClean="0"/>
              <a:t>rokok</a:t>
            </a:r>
            <a:r>
              <a:rPr lang="en-ID" dirty="0" smtClean="0"/>
              <a:t> 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898426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err="1" smtClean="0"/>
              <a:t>Sosialisasi</a:t>
            </a:r>
            <a:r>
              <a:rPr lang="en-ID" dirty="0" smtClean="0"/>
              <a:t> </a:t>
            </a:r>
            <a:r>
              <a:rPr lang="en-ID" dirty="0" err="1" smtClean="0"/>
              <a:t>setelah</a:t>
            </a:r>
            <a:r>
              <a:rPr lang="en-ID" dirty="0" smtClean="0"/>
              <a:t> </a:t>
            </a:r>
            <a:r>
              <a:rPr lang="en-ID" dirty="0" err="1" smtClean="0"/>
              <a:t>keluarnya</a:t>
            </a:r>
            <a:r>
              <a:rPr lang="en-ID" dirty="0" smtClean="0"/>
              <a:t> </a:t>
            </a:r>
            <a:r>
              <a:rPr lang="en-ID" dirty="0" err="1" smtClean="0"/>
              <a:t>Perda</a:t>
            </a:r>
            <a:r>
              <a:rPr lang="en-ID" dirty="0" smtClean="0"/>
              <a:t> KTR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id-ID" dirty="0"/>
          </a:p>
          <a:p>
            <a:r>
              <a:rPr lang="id-ID" dirty="0"/>
              <a:t>Sosialisasi PERDA KTR: arti istilah KTR, di mana orang boleh dan tidak boleh merokok, lokasi KTR, kapan mulai berlaku, hak dan kewajiban pihak terlibat, apa sanksinya </a:t>
            </a:r>
          </a:p>
          <a:p>
            <a:r>
              <a:rPr lang="id-ID" dirty="0"/>
              <a:t>Mendorong perokok untuk mematuhi aturan </a:t>
            </a:r>
          </a:p>
          <a:p>
            <a:r>
              <a:rPr lang="id-ID" dirty="0" smtClean="0"/>
              <a:t>Mendorong </a:t>
            </a:r>
            <a:r>
              <a:rPr lang="id-ID" dirty="0"/>
              <a:t>pelaku usaha untuk merencanakan pelaksanaan PERDA KTR wilayahnya </a:t>
            </a:r>
          </a:p>
          <a:p>
            <a:r>
              <a:rPr lang="id-ID" dirty="0" smtClean="0"/>
              <a:t>Menangkal </a:t>
            </a:r>
            <a:r>
              <a:rPr lang="id-ID" dirty="0"/>
              <a:t>pengaruh yang menentang penegakan PERDA KTR </a:t>
            </a:r>
          </a:p>
          <a:p>
            <a:pPr marL="0" indent="0">
              <a:buNone/>
            </a:pPr>
            <a:r>
              <a:rPr lang="id-ID" dirty="0"/>
              <a:t>	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5845229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EVALUASI 6 BULAN KEDEPAN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1. Adanya </a:t>
            </a:r>
            <a:r>
              <a:rPr lang="sv-SE" dirty="0"/>
              <a:t>tanda Kawasan Tanpa </a:t>
            </a:r>
            <a:r>
              <a:rPr lang="sv-SE" dirty="0" smtClean="0"/>
              <a:t>Rokok </a:t>
            </a:r>
            <a:r>
              <a:rPr lang="id-ID" dirty="0" smtClean="0"/>
              <a:t>yang </a:t>
            </a:r>
            <a:r>
              <a:rPr lang="id-ID" dirty="0"/>
              <a:t>dipasang.</a:t>
            </a:r>
          </a:p>
          <a:p>
            <a:pPr marL="0" indent="0">
              <a:buNone/>
            </a:pPr>
            <a:r>
              <a:rPr lang="id-ID" dirty="0" smtClean="0"/>
              <a:t>2</a:t>
            </a:r>
            <a:r>
              <a:rPr lang="en-ID" dirty="0" smtClean="0"/>
              <a:t>. </a:t>
            </a:r>
            <a:r>
              <a:rPr lang="id-ID" dirty="0" smtClean="0"/>
              <a:t>Adanya </a:t>
            </a:r>
            <a:r>
              <a:rPr lang="id-ID" dirty="0"/>
              <a:t>media promosi Kawasan</a:t>
            </a:r>
            <a:r>
              <a:rPr lang="en-ID" dirty="0"/>
              <a:t> </a:t>
            </a:r>
            <a:r>
              <a:rPr lang="id-ID" dirty="0"/>
              <a:t>Tanpa </a:t>
            </a:r>
            <a:r>
              <a:rPr lang="id-ID" dirty="0" smtClean="0"/>
              <a:t>Rokok</a:t>
            </a:r>
            <a:r>
              <a:rPr lang="en-ID" dirty="0" smtClean="0"/>
              <a:t>.</a:t>
            </a:r>
            <a:endParaRPr lang="id-ID" dirty="0"/>
          </a:p>
          <a:p>
            <a:pPr marL="0" indent="0">
              <a:buNone/>
            </a:pPr>
            <a:r>
              <a:rPr lang="id-ID" dirty="0"/>
              <a:t>3. </a:t>
            </a:r>
            <a:r>
              <a:rPr lang="id-ID" dirty="0" smtClean="0"/>
              <a:t>Adanya </a:t>
            </a:r>
            <a:r>
              <a:rPr lang="id-ID" dirty="0"/>
              <a:t>ruangan khusus untuk yang</a:t>
            </a:r>
            <a:r>
              <a:rPr lang="en-ID" dirty="0"/>
              <a:t> </a:t>
            </a:r>
            <a:r>
              <a:rPr lang="id-ID" dirty="0" smtClean="0"/>
              <a:t>merokok</a:t>
            </a:r>
            <a:r>
              <a:rPr lang="en-ID" dirty="0"/>
              <a:t> </a:t>
            </a:r>
            <a:r>
              <a:rPr lang="en-ID" dirty="0" smtClean="0"/>
              <a:t>( </a:t>
            </a:r>
            <a:r>
              <a:rPr lang="en-ID" dirty="0" err="1" smtClean="0"/>
              <a:t>Tempat</a:t>
            </a:r>
            <a:r>
              <a:rPr lang="en-ID" dirty="0" smtClean="0"/>
              <a:t> </a:t>
            </a:r>
            <a:r>
              <a:rPr lang="en-ID" dirty="0" err="1" smtClean="0"/>
              <a:t>Kerja</a:t>
            </a:r>
            <a:r>
              <a:rPr lang="en-ID" dirty="0" smtClean="0"/>
              <a:t>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Tempat</a:t>
            </a:r>
            <a:r>
              <a:rPr lang="en-ID" dirty="0" smtClean="0"/>
              <a:t> </a:t>
            </a:r>
            <a:r>
              <a:rPr lang="en-ID" dirty="0" err="1" smtClean="0"/>
              <a:t>Umum</a:t>
            </a:r>
            <a:r>
              <a:rPr lang="en-ID" dirty="0" smtClean="0"/>
              <a:t> )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614007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EVALUASI 1 – 3 TAHUN KEDEPAN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/>
              <a:t>Kebijakan Kawasan Tanpa Rokok </a:t>
            </a:r>
            <a:r>
              <a:rPr lang="fi-FI" dirty="0" smtClean="0"/>
              <a:t>diterima </a:t>
            </a:r>
            <a:r>
              <a:rPr lang="id-ID" dirty="0" smtClean="0"/>
              <a:t>dan dilaksanakan</a:t>
            </a:r>
            <a:r>
              <a:rPr lang="en-ID" dirty="0" smtClean="0"/>
              <a:t>.</a:t>
            </a:r>
            <a:endParaRPr lang="id-ID" dirty="0"/>
          </a:p>
          <a:p>
            <a:r>
              <a:rPr lang="sv-SE" dirty="0" smtClean="0"/>
              <a:t>Dipatuhi </a:t>
            </a:r>
            <a:r>
              <a:rPr lang="sv-SE" dirty="0"/>
              <a:t>dan dimanfaatkannya </a:t>
            </a:r>
            <a:r>
              <a:rPr lang="sv-SE" dirty="0" smtClean="0"/>
              <a:t>fasilitas </a:t>
            </a:r>
            <a:r>
              <a:rPr lang="id-ID" dirty="0" smtClean="0"/>
              <a:t>yang </a:t>
            </a:r>
            <a:r>
              <a:rPr lang="id-ID" dirty="0"/>
              <a:t>mendukung Kawasan Tanpa Rokok.</a:t>
            </a:r>
          </a:p>
          <a:p>
            <a:r>
              <a:rPr lang="id-ID" dirty="0" smtClean="0"/>
              <a:t>Tidak </a:t>
            </a:r>
            <a:r>
              <a:rPr lang="id-ID" dirty="0"/>
              <a:t>ada yang merokok di </a:t>
            </a:r>
            <a:r>
              <a:rPr lang="en-ID" dirty="0" smtClean="0"/>
              <a:t>KTR</a:t>
            </a:r>
            <a:endParaRPr lang="id-ID" dirty="0"/>
          </a:p>
          <a:p>
            <a:r>
              <a:rPr lang="id-ID" dirty="0" smtClean="0"/>
              <a:t>Tidak </a:t>
            </a:r>
            <a:r>
              <a:rPr lang="id-ID" dirty="0"/>
              <a:t>ada penjual rokok di </a:t>
            </a:r>
            <a:r>
              <a:rPr lang="en-ID" dirty="0" smtClean="0"/>
              <a:t>KTR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2740203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FAKTOR PENENTU KEBERHASILAN KEBIJAKAN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D" dirty="0" smtClean="0"/>
              <a:t>KOMUNIKASI </a:t>
            </a:r>
          </a:p>
          <a:p>
            <a:r>
              <a:rPr lang="en-ID" dirty="0" smtClean="0"/>
              <a:t>SUMBERDAYA</a:t>
            </a:r>
          </a:p>
          <a:p>
            <a:r>
              <a:rPr lang="en-ID" dirty="0" smtClean="0"/>
              <a:t>DISPOSISI</a:t>
            </a:r>
          </a:p>
          <a:p>
            <a:r>
              <a:rPr lang="en-ID" dirty="0" smtClean="0"/>
              <a:t>STRUKTUR BIROKRASI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62810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KONSEP DASAR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/>
              <a:t>Pemantauan dan Evaluasi </a:t>
            </a:r>
            <a:r>
              <a:rPr lang="id-ID" dirty="0" smtClean="0"/>
              <a:t>merupakan</a:t>
            </a:r>
            <a:r>
              <a:rPr lang="en-ID" dirty="0" smtClean="0"/>
              <a:t> </a:t>
            </a:r>
            <a:r>
              <a:rPr lang="id-ID" dirty="0" smtClean="0"/>
              <a:t>upaya </a:t>
            </a:r>
            <a:r>
              <a:rPr lang="id-ID" dirty="0"/>
              <a:t>yang dilaksanakan secara </a:t>
            </a:r>
            <a:r>
              <a:rPr lang="id-ID" dirty="0" smtClean="0"/>
              <a:t>terus</a:t>
            </a:r>
            <a:r>
              <a:rPr lang="en-ID" dirty="0" smtClean="0"/>
              <a:t> </a:t>
            </a:r>
            <a:r>
              <a:rPr lang="fi-FI" dirty="0" smtClean="0"/>
              <a:t>menerus oleh </a:t>
            </a:r>
            <a:r>
              <a:rPr lang="fi-FI" dirty="0"/>
              <a:t>petugas </a:t>
            </a:r>
            <a:r>
              <a:rPr lang="fi-FI" dirty="0" smtClean="0"/>
              <a:t>KTR untuk mengetahui apakah </a:t>
            </a:r>
            <a:r>
              <a:rPr lang="id-ID" dirty="0" smtClean="0"/>
              <a:t>Kawasan </a:t>
            </a:r>
            <a:r>
              <a:rPr lang="id-ID" dirty="0"/>
              <a:t>Tanpa Rokok </a:t>
            </a:r>
            <a:r>
              <a:rPr lang="id-ID" dirty="0" smtClean="0"/>
              <a:t>yan</a:t>
            </a:r>
            <a:r>
              <a:rPr lang="en-ID" dirty="0" smtClean="0"/>
              <a:t>g </a:t>
            </a:r>
            <a:r>
              <a:rPr lang="id-ID" dirty="0" smtClean="0"/>
              <a:t>dikembangkan </a:t>
            </a:r>
            <a:r>
              <a:rPr lang="id-ID" dirty="0"/>
              <a:t>telah berjalan </a:t>
            </a:r>
            <a:r>
              <a:rPr lang="id-ID" dirty="0" smtClean="0"/>
              <a:t>sesuai</a:t>
            </a:r>
            <a:r>
              <a:rPr lang="en-ID" dirty="0" smtClean="0"/>
              <a:t> </a:t>
            </a:r>
            <a:r>
              <a:rPr lang="id-ID" dirty="0" smtClean="0"/>
              <a:t>dengan </a:t>
            </a:r>
            <a:r>
              <a:rPr lang="id-ID" dirty="0"/>
              <a:t>yang direncanakan</a:t>
            </a:r>
            <a:r>
              <a:rPr lang="id-ID" dirty="0" smtClean="0"/>
              <a:t>.</a:t>
            </a:r>
            <a:endParaRPr lang="en-ID" dirty="0" smtClean="0"/>
          </a:p>
          <a:p>
            <a:r>
              <a:rPr lang="id-ID" dirty="0"/>
              <a:t>Pemantauan dilakukan untuk </a:t>
            </a:r>
            <a:r>
              <a:rPr lang="id-ID" dirty="0" smtClean="0"/>
              <a:t>mengetahui</a:t>
            </a:r>
            <a:r>
              <a:rPr lang="en-ID" dirty="0" smtClean="0"/>
              <a:t> </a:t>
            </a:r>
            <a:r>
              <a:rPr lang="id-ID" b="1" dirty="0" smtClean="0">
                <a:solidFill>
                  <a:schemeClr val="accent4"/>
                </a:solidFill>
              </a:rPr>
              <a:t>perkembangan</a:t>
            </a:r>
            <a:r>
              <a:rPr lang="id-ID" dirty="0" smtClean="0">
                <a:solidFill>
                  <a:schemeClr val="accent4"/>
                </a:solidFill>
              </a:rPr>
              <a:t> </a:t>
            </a:r>
            <a:r>
              <a:rPr lang="id-ID" dirty="0"/>
              <a:t>maupun </a:t>
            </a:r>
            <a:r>
              <a:rPr lang="id-ID" b="1" dirty="0" smtClean="0">
                <a:solidFill>
                  <a:schemeClr val="accent4"/>
                </a:solidFill>
              </a:rPr>
              <a:t>permasalahan</a:t>
            </a:r>
            <a:r>
              <a:rPr lang="en-ID" dirty="0" smtClean="0"/>
              <a:t> </a:t>
            </a:r>
            <a:r>
              <a:rPr lang="id-ID" dirty="0" smtClean="0"/>
              <a:t>serta </a:t>
            </a:r>
            <a:r>
              <a:rPr lang="id-ID" dirty="0"/>
              <a:t>menemukan </a:t>
            </a:r>
            <a:r>
              <a:rPr lang="id-ID" b="1" dirty="0">
                <a:solidFill>
                  <a:schemeClr val="accent4"/>
                </a:solidFill>
              </a:rPr>
              <a:t>pemecahan</a:t>
            </a:r>
            <a:r>
              <a:rPr lang="id-ID" dirty="0"/>
              <a:t> </a:t>
            </a:r>
            <a:r>
              <a:rPr lang="id-ID" dirty="0" smtClean="0"/>
              <a:t>dala</a:t>
            </a:r>
            <a:r>
              <a:rPr lang="en-ID" dirty="0" smtClean="0"/>
              <a:t>m </a:t>
            </a:r>
            <a:r>
              <a:rPr lang="id-ID" dirty="0" smtClean="0"/>
              <a:t>Pengelolaan </a:t>
            </a:r>
            <a:r>
              <a:rPr lang="id-ID" dirty="0"/>
              <a:t>dan </a:t>
            </a:r>
            <a:r>
              <a:rPr lang="id-ID" dirty="0" smtClean="0"/>
              <a:t>Pelaksanaan</a:t>
            </a:r>
            <a:r>
              <a:rPr lang="en-ID" dirty="0" smtClean="0"/>
              <a:t> </a:t>
            </a:r>
            <a:r>
              <a:rPr lang="id-ID" dirty="0" smtClean="0"/>
              <a:t>Pengembangan </a:t>
            </a:r>
            <a:r>
              <a:rPr lang="id-ID" dirty="0"/>
              <a:t>Kawasan Tanpa </a:t>
            </a:r>
            <a:r>
              <a:rPr lang="id-ID" dirty="0" smtClean="0"/>
              <a:t>Rokok</a:t>
            </a:r>
            <a:r>
              <a:rPr lang="en-ID" dirty="0" smtClean="0"/>
              <a:t> </a:t>
            </a:r>
            <a:r>
              <a:rPr lang="id-ID" dirty="0" smtClean="0"/>
              <a:t>sesuai </a:t>
            </a:r>
            <a:r>
              <a:rPr lang="id-ID" dirty="0"/>
              <a:t>dengan rencana yang </a:t>
            </a:r>
            <a:r>
              <a:rPr lang="id-ID" dirty="0" smtClean="0"/>
              <a:t>telah</a:t>
            </a:r>
            <a:r>
              <a:rPr lang="en-ID" dirty="0" smtClean="0"/>
              <a:t> </a:t>
            </a:r>
            <a:r>
              <a:rPr lang="id-ID" dirty="0" smtClean="0"/>
              <a:t>ditetapkan</a:t>
            </a:r>
            <a:r>
              <a:rPr lang="id-ID" dirty="0"/>
              <a:t>. </a:t>
            </a:r>
            <a:endParaRPr lang="en-ID" dirty="0" smtClean="0"/>
          </a:p>
          <a:p>
            <a:r>
              <a:rPr lang="id-ID" dirty="0" smtClean="0"/>
              <a:t>Pemantauan kegiatan</a:t>
            </a:r>
            <a:r>
              <a:rPr lang="en-ID" dirty="0" smtClean="0"/>
              <a:t> </a:t>
            </a:r>
            <a:r>
              <a:rPr lang="id-ID" dirty="0" smtClean="0"/>
              <a:t>dilakukan </a:t>
            </a:r>
            <a:r>
              <a:rPr lang="id-ID" dirty="0"/>
              <a:t>selama perjalanan </a:t>
            </a:r>
            <a:r>
              <a:rPr lang="id-ID" dirty="0" smtClean="0"/>
              <a:t>Program</a:t>
            </a:r>
            <a:r>
              <a:rPr lang="en-ID" dirty="0" smtClean="0"/>
              <a:t> </a:t>
            </a:r>
            <a:r>
              <a:rPr lang="id-ID" dirty="0" smtClean="0"/>
              <a:t>Pengembangan </a:t>
            </a:r>
            <a:r>
              <a:rPr lang="id-ID" dirty="0"/>
              <a:t>Kawasan Tanpa </a:t>
            </a:r>
            <a:r>
              <a:rPr lang="id-ID" dirty="0" smtClean="0"/>
              <a:t>Rokok</a:t>
            </a:r>
            <a:r>
              <a:rPr lang="en-ID" dirty="0" smtClean="0"/>
              <a:t> </a:t>
            </a:r>
            <a:r>
              <a:rPr lang="sv-SE" dirty="0" smtClean="0"/>
              <a:t>secara </a:t>
            </a:r>
            <a:r>
              <a:rPr lang="sv-SE" dirty="0"/>
              <a:t>berkala setiap 6 bulan atau </a:t>
            </a:r>
            <a:r>
              <a:rPr lang="sv-SE" dirty="0" smtClean="0"/>
              <a:t>1 </a:t>
            </a:r>
            <a:r>
              <a:rPr lang="id-ID" dirty="0" smtClean="0"/>
              <a:t>tahun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350952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IDEALITAS MONEV KTR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ID" dirty="0" err="1" smtClean="0"/>
              <a:t>Penentuan</a:t>
            </a:r>
            <a:r>
              <a:rPr lang="en-ID" dirty="0" smtClean="0"/>
              <a:t> </a:t>
            </a:r>
            <a:r>
              <a:rPr lang="en-ID" dirty="0" err="1" smtClean="0"/>
              <a:t>Waktu</a:t>
            </a:r>
            <a:r>
              <a:rPr lang="en-ID" dirty="0" smtClean="0"/>
              <a:t> </a:t>
            </a:r>
            <a:r>
              <a:rPr lang="en-ID" dirty="0" err="1" smtClean="0"/>
              <a:t>Pelaksanaan</a:t>
            </a:r>
            <a:r>
              <a:rPr lang="en-ID" dirty="0" smtClean="0"/>
              <a:t> </a:t>
            </a:r>
            <a:r>
              <a:rPr lang="en-ID" dirty="0" err="1" smtClean="0"/>
              <a:t>Monev</a:t>
            </a:r>
            <a:endParaRPr lang="en-ID" dirty="0" smtClean="0"/>
          </a:p>
          <a:p>
            <a:pPr marL="514350" indent="-514350">
              <a:buAutoNum type="arabicPeriod"/>
            </a:pPr>
            <a:r>
              <a:rPr lang="en-ID" dirty="0" err="1" smtClean="0"/>
              <a:t>Diulang</a:t>
            </a:r>
            <a:r>
              <a:rPr lang="en-ID" dirty="0" smtClean="0"/>
              <a:t> paling </a:t>
            </a:r>
            <a:r>
              <a:rPr lang="en-ID" dirty="0" err="1" smtClean="0"/>
              <a:t>tidak</a:t>
            </a:r>
            <a:r>
              <a:rPr lang="en-ID" dirty="0" smtClean="0"/>
              <a:t> 2x </a:t>
            </a:r>
            <a:r>
              <a:rPr lang="en-ID" dirty="0" err="1" smtClean="0"/>
              <a:t>untuk</a:t>
            </a:r>
            <a:r>
              <a:rPr lang="en-ID" dirty="0" smtClean="0"/>
              <a:t> </a:t>
            </a:r>
            <a:r>
              <a:rPr lang="en-ID" dirty="0" err="1" smtClean="0"/>
              <a:t>lokasi</a:t>
            </a:r>
            <a:r>
              <a:rPr lang="en-ID" dirty="0" smtClean="0"/>
              <a:t> yang </a:t>
            </a:r>
            <a:r>
              <a:rPr lang="en-ID" dirty="0" err="1" smtClean="0"/>
              <a:t>sama</a:t>
            </a:r>
            <a:r>
              <a:rPr lang="en-ID" dirty="0" smtClean="0"/>
              <a:t> ( </a:t>
            </a:r>
            <a:r>
              <a:rPr lang="en-ID" dirty="0" err="1" smtClean="0"/>
              <a:t>validitas</a:t>
            </a:r>
            <a:r>
              <a:rPr lang="en-ID" dirty="0" smtClean="0"/>
              <a:t> data )</a:t>
            </a:r>
          </a:p>
          <a:p>
            <a:pPr marL="514350" indent="-514350">
              <a:buAutoNum type="arabicPeriod"/>
            </a:pPr>
            <a:r>
              <a:rPr lang="en-ID" dirty="0" err="1" smtClean="0"/>
              <a:t>Acak</a:t>
            </a:r>
            <a:r>
              <a:rPr lang="en-ID" dirty="0" smtClean="0"/>
              <a:t> </a:t>
            </a:r>
            <a:r>
              <a:rPr lang="en-ID" dirty="0" err="1" smtClean="0"/>
              <a:t>dan</a:t>
            </a:r>
            <a:r>
              <a:rPr lang="en-ID" dirty="0" smtClean="0"/>
              <a:t> </a:t>
            </a:r>
            <a:r>
              <a:rPr lang="en-ID" dirty="0" err="1" smtClean="0"/>
              <a:t>menyeluruh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904070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URUTAN PRIORITAS INDIKATOR MONEV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48265"/>
            <a:ext cx="10515600" cy="435133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ID" sz="3800" dirty="0" smtClean="0"/>
              <a:t>1. </a:t>
            </a:r>
            <a:r>
              <a:rPr lang="id-ID" sz="4400" dirty="0"/>
              <a:t>Ditemukan tanda dilarang merokok di semua pintu masuk</a:t>
            </a: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en-ID" sz="4400" dirty="0" smtClean="0"/>
              <a:t>2. </a:t>
            </a:r>
            <a:r>
              <a:rPr lang="id-ID" sz="4400" dirty="0"/>
              <a:t>Ditemukan orang merokok di dalam gedung</a:t>
            </a:r>
          </a:p>
          <a:p>
            <a:pPr marL="0" indent="0" algn="just">
              <a:lnSpc>
                <a:spcPct val="107000"/>
              </a:lnSpc>
              <a:buNone/>
            </a:pPr>
            <a:r>
              <a:rPr lang="en-ID" sz="4400" dirty="0" smtClean="0"/>
              <a:t>3. </a:t>
            </a:r>
            <a:r>
              <a:rPr lang="id-ID" sz="4400" dirty="0"/>
              <a:t>Ditemukan asbak dan korek api di dalam gedung</a:t>
            </a:r>
          </a:p>
          <a:p>
            <a:pPr marL="0" indent="0" algn="just">
              <a:lnSpc>
                <a:spcPct val="107000"/>
              </a:lnSpc>
              <a:buNone/>
            </a:pPr>
            <a:r>
              <a:rPr lang="en-ID" sz="4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id-ID" sz="4400" dirty="0"/>
              <a:t>Ditemukan ruang khusus merokok di dalam gedung</a:t>
            </a:r>
          </a:p>
          <a:p>
            <a:pPr marL="0" indent="0" algn="just">
              <a:lnSpc>
                <a:spcPct val="107000"/>
              </a:lnSpc>
              <a:buNone/>
            </a:pPr>
            <a:r>
              <a:rPr lang="en-ID" sz="4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id-ID" sz="4400" dirty="0"/>
              <a:t>Tercium bau asap rokok</a:t>
            </a: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en-ID" sz="4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</a:t>
            </a:r>
            <a:r>
              <a:rPr lang="id-ID" sz="4400" dirty="0"/>
              <a:t>Ditemukan puntung rokok di dalam gedung</a:t>
            </a: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en-ID" sz="4400" dirty="0" smtClean="0"/>
              <a:t>7. </a:t>
            </a:r>
            <a:r>
              <a:rPr lang="id-ID" sz="4400" dirty="0" smtClean="0"/>
              <a:t>Ditemukan </a:t>
            </a:r>
            <a:r>
              <a:rPr lang="id-ID" sz="4400" dirty="0"/>
              <a:t>penjualan rokok di lingkungan gedung Kawasan Tanpa </a:t>
            </a:r>
            <a:r>
              <a:rPr lang="id-ID" sz="4400" dirty="0" smtClean="0"/>
              <a:t>Rokok</a:t>
            </a:r>
            <a:endParaRPr lang="en-ID" sz="4400" dirty="0" smtClean="0"/>
          </a:p>
          <a:p>
            <a:pPr marL="0" indent="0" algn="just">
              <a:lnSpc>
                <a:spcPct val="107000"/>
              </a:lnSpc>
              <a:buNone/>
            </a:pPr>
            <a:r>
              <a:rPr lang="en-ID" sz="4400" dirty="0" smtClean="0"/>
              <a:t>8. </a:t>
            </a:r>
            <a:r>
              <a:rPr lang="id-ID" sz="4400" dirty="0" smtClean="0"/>
              <a:t>Ditemukan </a:t>
            </a:r>
            <a:r>
              <a:rPr lang="id-ID" sz="4400" dirty="0"/>
              <a:t>indikasi kerjasama dengan industri tembakau dalam bentuk sponsor, promosi, iklan rokok (misalnya: serbet, tatakan gelas, asbak, poster, spanduk, billboard, dll)</a:t>
            </a: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endParaRPr lang="id-ID" sz="4400" dirty="0"/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id-ID" sz="3800" dirty="0"/>
              <a:t> </a:t>
            </a:r>
            <a:endParaRPr lang="id-ID" sz="3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endParaRPr lang="id-ID" sz="3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0"/>
              </a:spcAft>
              <a:buNone/>
            </a:pPr>
            <a:endParaRPr lang="id-ID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11172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TEMPAT KERJA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8923637"/>
              </p:ext>
            </p:extLst>
          </p:nvPr>
        </p:nvGraphicFramePr>
        <p:xfrm>
          <a:off x="841038" y="1141218"/>
          <a:ext cx="8552336" cy="53497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6258"/>
                <a:gridCol w="2791015"/>
                <a:gridCol w="567445"/>
                <a:gridCol w="568061"/>
                <a:gridCol w="567445"/>
                <a:gridCol w="568061"/>
                <a:gridCol w="567445"/>
                <a:gridCol w="568061"/>
                <a:gridCol w="523700"/>
                <a:gridCol w="524317"/>
                <a:gridCol w="479956"/>
                <a:gridCol w="480572"/>
              </a:tblGrid>
              <a:tr h="1867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 dirty="0">
                          <a:effectLst/>
                        </a:rPr>
                        <a:t>NO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PERTANYAAN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4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346313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 dirty="0">
                          <a:effectLst/>
                        </a:rPr>
                        <a:t> 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37637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Ditemukan orang merokok di dalam gedung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33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8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4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56881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Ditemukan ruang khusus merokok di dalam gedung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4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33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6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56881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Ditemukan tanda dilarang merokok di semua pintu masuk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21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17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6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37637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4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Tercium bau asap rokok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6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9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4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56881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Ditemukan asbak dan korek api di dalam gedung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8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30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9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4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37637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Ditemukan puntung rokok di dalam gedung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5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33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9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4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9537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7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Ditemukan indikasi kerjasama dengan industri tembakau dalam bentuk sponsor, promosi, iklan rokok (misalnya: serbet, tatakan gelas, asbak, poster, spanduk, billboard, dll)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37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9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4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56881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8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Ditemukan penjualan rokok di lingkungan gedung Kawasan Tanpa Rokok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37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9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4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594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TINGKAT KEPATUHAN DI TEMPAT KERJA</a:t>
            </a:r>
            <a:endParaRPr lang="id-ID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0330410"/>
              </p:ext>
            </p:extLst>
          </p:nvPr>
        </p:nvGraphicFramePr>
        <p:xfrm>
          <a:off x="1007768" y="2064227"/>
          <a:ext cx="8445324" cy="40659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36856"/>
                <a:gridCol w="917539"/>
                <a:gridCol w="810037"/>
                <a:gridCol w="760496"/>
                <a:gridCol w="760496"/>
                <a:gridCol w="759900"/>
              </a:tblGrid>
              <a:tr h="3164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 dirty="0">
                          <a:effectLst/>
                        </a:rPr>
                        <a:t>INDIKATOR</a:t>
                      </a:r>
                      <a:endParaRPr lang="id-ID" sz="1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1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2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3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4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5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 dirty="0">
                          <a:effectLst/>
                        </a:rPr>
                        <a:t>Ditemukan orang merokok di dalam gedung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solidFill>
                            <a:schemeClr val="accent4"/>
                          </a:solidFill>
                          <a:effectLst/>
                        </a:rPr>
                        <a:t>86,8 %</a:t>
                      </a:r>
                      <a:endParaRPr lang="id-ID" sz="18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ruang khusus merokok di dalam gedung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10,5 %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tanda dilarang merokok di semua pintu masuk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solidFill>
                            <a:schemeClr val="accent4"/>
                          </a:solidFill>
                          <a:effectLst/>
                        </a:rPr>
                        <a:t>55,2 %</a:t>
                      </a:r>
                      <a:endParaRPr lang="id-ID" sz="18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Tercium bau asap rokok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84,2 %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asbak dan korek api di dalam gedung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solidFill>
                            <a:schemeClr val="accent4"/>
                          </a:solidFill>
                          <a:effectLst/>
                        </a:rPr>
                        <a:t>78,9 %</a:t>
                      </a:r>
                      <a:endParaRPr lang="id-ID" sz="18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puntung rokok di dalam gedung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86,8 %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7225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indikasi kerjasama dengan industri tembakau dalam bentuk sponsor, promosi, iklan rokok (misalnya: serbet, tatakan gelas, asbak, poster, spanduk, billboard, dll)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97,3 %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penjualan rokok di lingkungan gedung Kawasan Tanpa Rokok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97, 3 %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5453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FASILITAS PENDIDIKAN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4671249"/>
              </p:ext>
            </p:extLst>
          </p:nvPr>
        </p:nvGraphicFramePr>
        <p:xfrm>
          <a:off x="815279" y="1227049"/>
          <a:ext cx="8552336" cy="52022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6258"/>
                <a:gridCol w="2791015"/>
                <a:gridCol w="567445"/>
                <a:gridCol w="568061"/>
                <a:gridCol w="567445"/>
                <a:gridCol w="568061"/>
                <a:gridCol w="567445"/>
                <a:gridCol w="568061"/>
                <a:gridCol w="523700"/>
                <a:gridCol w="524317"/>
                <a:gridCol w="479956"/>
                <a:gridCol w="480572"/>
              </a:tblGrid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 dirty="0">
                          <a:effectLst/>
                        </a:rPr>
                        <a:t>NO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PERTANYAAN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4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174054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 dirty="0">
                          <a:effectLst/>
                        </a:rPr>
                        <a:t> 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348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orang merokok di dalam gedung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76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54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43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35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5221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ruang khusus merokok di dalam gedung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78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52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44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34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29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5221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 dirty="0">
                          <a:effectLst/>
                        </a:rPr>
                        <a:t>3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tanda dilarang merokok di semua pintu masuk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46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35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26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30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24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22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17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13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16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348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4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Tercium bau asap rokok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80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55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45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36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5221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asbak dan korek api di dalam gedung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81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54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46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36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348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puntung rokok di dalam gedung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5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76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52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43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36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29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8702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7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indikasi kerjasama dengan industri tembakau dalam bentuk sponsor, promosi, iklan rokok (misalnya: serbet, tatakan gelas, asbak, poster, spanduk, billboard, dll)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81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55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46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36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5221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8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penjualan rokok di lingkungan gedung Kawasan Tanpa Rokok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79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54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45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36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30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89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TINGKAT KEPATUHAN DI FASILITAS PENDIDIKAN</a:t>
            </a:r>
            <a:endParaRPr lang="id-ID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5006387"/>
              </p:ext>
            </p:extLst>
          </p:nvPr>
        </p:nvGraphicFramePr>
        <p:xfrm>
          <a:off x="1007768" y="2064227"/>
          <a:ext cx="8780176" cy="4074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15027"/>
                <a:gridCol w="1035582"/>
                <a:gridCol w="708338"/>
                <a:gridCol w="772733"/>
                <a:gridCol w="785611"/>
                <a:gridCol w="862885"/>
              </a:tblGrid>
              <a:tr h="3164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 dirty="0">
                          <a:effectLst/>
                        </a:rPr>
                        <a:t>INDIKATOR</a:t>
                      </a:r>
                      <a:endParaRPr lang="id-ID" sz="10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1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2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3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4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000">
                          <a:effectLst/>
                        </a:rPr>
                        <a:t>GEDUNG 5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orang merokok di dalam gedung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solidFill>
                            <a:schemeClr val="accent4"/>
                          </a:solidFill>
                          <a:effectLst/>
                        </a:rPr>
                        <a:t>92,6 %</a:t>
                      </a:r>
                      <a:endParaRPr lang="id-ID" sz="18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ruang khusus merokok di dalam gedung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95, 1 %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tanda dilarang merokok di semua pintu masuk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solidFill>
                            <a:schemeClr val="accent4"/>
                          </a:solidFill>
                          <a:effectLst/>
                        </a:rPr>
                        <a:t>56 %</a:t>
                      </a:r>
                      <a:endParaRPr lang="id-ID" sz="18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Tercium bau asap rokok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97,5 %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 dirty="0">
                          <a:effectLst/>
                        </a:rPr>
                        <a:t>Ditemukan asbak dan korek api di dalam gedung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solidFill>
                            <a:schemeClr val="accent4"/>
                          </a:solidFill>
                          <a:effectLst/>
                        </a:rPr>
                        <a:t>100 %</a:t>
                      </a:r>
                      <a:endParaRPr lang="id-ID" sz="1800" dirty="0">
                        <a:solidFill>
                          <a:schemeClr val="accent4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puntung rokok di dalam gedung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92,6 %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72251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indikasi kerjasama dengan industri tembakau dalam bentuk sponsor, promosi, iklan rokok (misalnya: serbet, tatakan gelas, asbak, poster, spanduk, billboard, dll)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100 %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  <a:tr h="4060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d-ID" sz="1000">
                          <a:effectLst/>
                        </a:rPr>
                        <a:t>Ditemukan penjualan rokok di lingkungan gedung Kawasan Tanpa Rokok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 </a:t>
                      </a:r>
                      <a:r>
                        <a:rPr lang="en-ID" sz="1800" dirty="0" smtClean="0">
                          <a:effectLst/>
                        </a:rPr>
                        <a:t>96,3 %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>
                          <a:effectLst/>
                        </a:rPr>
                        <a:t> </a:t>
                      </a:r>
                      <a:endParaRPr lang="id-ID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000" dirty="0">
                          <a:effectLst/>
                        </a:rPr>
                        <a:t> </a:t>
                      </a:r>
                      <a:endParaRPr lang="id-ID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90" marR="604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2230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 smtClean="0"/>
              <a:t>FASILITAS KESEHATAN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1105653"/>
              </p:ext>
            </p:extLst>
          </p:nvPr>
        </p:nvGraphicFramePr>
        <p:xfrm>
          <a:off x="811370" y="1308646"/>
          <a:ext cx="8839581" cy="48434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7888"/>
                <a:gridCol w="2884756"/>
                <a:gridCol w="586504"/>
                <a:gridCol w="587140"/>
                <a:gridCol w="586504"/>
                <a:gridCol w="587140"/>
                <a:gridCol w="586504"/>
                <a:gridCol w="587140"/>
                <a:gridCol w="541289"/>
                <a:gridCol w="541927"/>
                <a:gridCol w="496076"/>
                <a:gridCol w="496713"/>
              </a:tblGrid>
              <a:tr h="1740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 dirty="0">
                          <a:effectLst/>
                        </a:rPr>
                        <a:t>NO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PERTANYAAN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4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GEDUNG 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174054">
                <a:tc grid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YA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TIDAK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348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1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orang merokok di dalam gedung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22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19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5221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2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ruang khusus merokok di dalam gedung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23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19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5221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3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Ditemukan tanda dilarang merokok di semua pintu masuk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21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15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8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8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8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ID" sz="1100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id-ID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348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 dirty="0">
                          <a:effectLst/>
                        </a:rPr>
                        <a:t>4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Tercium bau asap rokok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23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19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5221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5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asbak dan korek api di dalam gedung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23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19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34810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6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puntung rokok di dalam gedung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22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19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8702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7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indikasi kerjasama dengan industri tembakau dalam bentuk sponsor, promosi, iklan rokok (misalnya: serbet, tatakan gelas, asbak, poster, spanduk, billboard, dll)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23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19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  <a:tr h="5221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D" sz="1100">
                          <a:effectLst/>
                        </a:rPr>
                        <a:t>8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Ditemukan penjualan rokok di lingkungan gedung Kawasan Tanpa Rokok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>
                          <a:effectLst/>
                        </a:rPr>
                        <a:t> </a:t>
                      </a:r>
                      <a:endParaRPr lang="id-ID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23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19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12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0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100" dirty="0">
                          <a:effectLst/>
                        </a:rPr>
                        <a:t> </a:t>
                      </a:r>
                      <a:r>
                        <a:rPr lang="en-ID" sz="1100" dirty="0" smtClean="0">
                          <a:effectLst/>
                        </a:rPr>
                        <a:t>11</a:t>
                      </a:r>
                      <a:endParaRPr lang="id-ID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41" marR="6654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70434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238</TotalTime>
  <Words>1349</Words>
  <Application>Microsoft Office PowerPoint</Application>
  <PresentationFormat>Widescreen</PresentationFormat>
  <Paragraphs>795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Times New Roman</vt:lpstr>
      <vt:lpstr>Trebuchet MS</vt:lpstr>
      <vt:lpstr>Wingdings 3</vt:lpstr>
      <vt:lpstr>Facet</vt:lpstr>
      <vt:lpstr>HASIL MONITORING DAN EVALUASI KTR DI KOTA YOGYAKARTA TAHUN 2016</vt:lpstr>
      <vt:lpstr>KONSEP DASAR</vt:lpstr>
      <vt:lpstr>IDEALITAS MONEV KTR</vt:lpstr>
      <vt:lpstr>URUTAN PRIORITAS INDIKATOR MONEV</vt:lpstr>
      <vt:lpstr>TEMPAT KERJA</vt:lpstr>
      <vt:lpstr>TINGKAT KEPATUHAN DI TEMPAT KERJA</vt:lpstr>
      <vt:lpstr>FASILITAS PENDIDIKAN</vt:lpstr>
      <vt:lpstr>TINGKAT KEPATUHAN DI FASILITAS PENDIDIKAN</vt:lpstr>
      <vt:lpstr>FASILITAS KESEHATAN</vt:lpstr>
      <vt:lpstr>PowerPoint Presentation</vt:lpstr>
      <vt:lpstr>TOTAL SELURUH LOKASI</vt:lpstr>
      <vt:lpstr>TINGKAT KEPATUHAN SECARA KESELURUHAN</vt:lpstr>
      <vt:lpstr>PENGELOLA GEDUNG</vt:lpstr>
      <vt:lpstr>KENDALA</vt:lpstr>
      <vt:lpstr>Sosialisasi setelah keluarnya Perda KTR </vt:lpstr>
      <vt:lpstr>EVALUASI 6 BULAN KEDEPAN</vt:lpstr>
      <vt:lpstr>EVALUASI 1 – 3 TAHUN KEDEPAN</vt:lpstr>
      <vt:lpstr>FAKTOR PENENTU KEBERHASILAN KEBIJAKAN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HASIL MONITORING DAN EVALUASI KTR</dc:title>
  <dc:creator>LENOVO-PC</dc:creator>
  <cp:lastModifiedBy>LENOVO-PC</cp:lastModifiedBy>
  <cp:revision>41</cp:revision>
  <dcterms:created xsi:type="dcterms:W3CDTF">2017-08-14T04:15:57Z</dcterms:created>
  <dcterms:modified xsi:type="dcterms:W3CDTF">2017-08-15T22:39:26Z</dcterms:modified>
</cp:coreProperties>
</file>