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62" r:id="rId1"/>
    <p:sldMasterId id="2147483675" r:id="rId2"/>
    <p:sldMasterId id="2147483689" r:id="rId3"/>
  </p:sldMasterIdLst>
  <p:notesMasterIdLst>
    <p:notesMasterId r:id="rId42"/>
  </p:notesMasterIdLst>
  <p:sldIdLst>
    <p:sldId id="293" r:id="rId4"/>
    <p:sldId id="258" r:id="rId5"/>
    <p:sldId id="257" r:id="rId6"/>
    <p:sldId id="295" r:id="rId7"/>
    <p:sldId id="304" r:id="rId8"/>
    <p:sldId id="259" r:id="rId9"/>
    <p:sldId id="260" r:id="rId10"/>
    <p:sldId id="261" r:id="rId11"/>
    <p:sldId id="301" r:id="rId12"/>
    <p:sldId id="300" r:id="rId13"/>
    <p:sldId id="299" r:id="rId14"/>
    <p:sldId id="302" r:id="rId15"/>
    <p:sldId id="330" r:id="rId16"/>
    <p:sldId id="303" r:id="rId17"/>
    <p:sldId id="262" r:id="rId18"/>
    <p:sldId id="270" r:id="rId19"/>
    <p:sldId id="264" r:id="rId20"/>
    <p:sldId id="266" r:id="rId21"/>
    <p:sldId id="267" r:id="rId22"/>
    <p:sldId id="305" r:id="rId23"/>
    <p:sldId id="306" r:id="rId24"/>
    <p:sldId id="308" r:id="rId25"/>
    <p:sldId id="309" r:id="rId26"/>
    <p:sldId id="310" r:id="rId27"/>
    <p:sldId id="312" r:id="rId28"/>
    <p:sldId id="313" r:id="rId29"/>
    <p:sldId id="314" r:id="rId30"/>
    <p:sldId id="315" r:id="rId31"/>
    <p:sldId id="316" r:id="rId32"/>
    <p:sldId id="329" r:id="rId33"/>
    <p:sldId id="318" r:id="rId34"/>
    <p:sldId id="319" r:id="rId35"/>
    <p:sldId id="320" r:id="rId36"/>
    <p:sldId id="321" r:id="rId37"/>
    <p:sldId id="322" r:id="rId38"/>
    <p:sldId id="323" r:id="rId39"/>
    <p:sldId id="324" r:id="rId40"/>
    <p:sldId id="331" r:id="rId41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BC456E56-E932-42D7-81FD-5DBEA0B724EB}">
          <p14:sldIdLst>
            <p14:sldId id="293"/>
            <p14:sldId id="258"/>
            <p14:sldId id="257"/>
            <p14:sldId id="295"/>
            <p14:sldId id="304"/>
            <p14:sldId id="259"/>
            <p14:sldId id="260"/>
            <p14:sldId id="261"/>
            <p14:sldId id="301"/>
            <p14:sldId id="300"/>
            <p14:sldId id="299"/>
            <p14:sldId id="302"/>
            <p14:sldId id="330"/>
            <p14:sldId id="303"/>
            <p14:sldId id="262"/>
            <p14:sldId id="270"/>
            <p14:sldId id="264"/>
            <p14:sldId id="266"/>
            <p14:sldId id="267"/>
            <p14:sldId id="305"/>
            <p14:sldId id="306"/>
            <p14:sldId id="308"/>
            <p14:sldId id="309"/>
            <p14:sldId id="310"/>
            <p14:sldId id="312"/>
            <p14:sldId id="313"/>
            <p14:sldId id="314"/>
            <p14:sldId id="315"/>
            <p14:sldId id="316"/>
            <p14:sldId id="329"/>
            <p14:sldId id="318"/>
            <p14:sldId id="319"/>
            <p14:sldId id="320"/>
            <p14:sldId id="321"/>
            <p14:sldId id="322"/>
            <p14:sldId id="323"/>
            <p14:sldId id="324"/>
            <p14:sldId id="331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80"/>
    <a:srgbClr val="F2312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41" autoAdjust="0"/>
    <p:restoredTop sz="88077" autoAdjust="0"/>
  </p:normalViewPr>
  <p:slideViewPr>
    <p:cSldViewPr>
      <p:cViewPr varScale="1">
        <p:scale>
          <a:sx n="62" d="100"/>
          <a:sy n="62" d="100"/>
        </p:scale>
        <p:origin x="1400" y="4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27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slide" Target="slides/slide36.xml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42" Type="http://schemas.openxmlformats.org/officeDocument/2006/relationships/notesMaster" Target="notesMasters/notesMaster1.xml"/><Relationship Id="rId7" Type="http://schemas.openxmlformats.org/officeDocument/2006/relationships/slide" Target="slides/slide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9" Type="http://schemas.openxmlformats.org/officeDocument/2006/relationships/slide" Target="slides/slide2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slide" Target="slides/slide34.xml"/><Relationship Id="rId40" Type="http://schemas.openxmlformats.org/officeDocument/2006/relationships/slide" Target="slides/slide37.xml"/><Relationship Id="rId45" Type="http://schemas.openxmlformats.org/officeDocument/2006/relationships/theme" Target="theme/theme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slide" Target="slides/slide33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4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slide" Target="slides/slide32.xml"/><Relationship Id="rId43" Type="http://schemas.openxmlformats.org/officeDocument/2006/relationships/presProps" Target="presProps.xml"/><Relationship Id="rId8" Type="http://schemas.openxmlformats.org/officeDocument/2006/relationships/slide" Target="slides/slide5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slide" Target="slides/slide35.xml"/><Relationship Id="rId46" Type="http://schemas.openxmlformats.org/officeDocument/2006/relationships/tableStyles" Target="tableStyles.xml"/><Relationship Id="rId20" Type="http://schemas.openxmlformats.org/officeDocument/2006/relationships/slide" Target="slides/slide17.xml"/><Relationship Id="rId41" Type="http://schemas.openxmlformats.org/officeDocument/2006/relationships/slide" Target="slides/slide38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image" Target="../media/image39.png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image" Target="../media/image40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GB" altLang="en-US"/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GB" altLang="en-US"/>
          </a:p>
        </p:txBody>
      </p:sp>
      <p:sp>
        <p:nvSpPr>
          <p:cNvPr id="3584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584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text styles</a:t>
            </a:r>
          </a:p>
          <a:p>
            <a:pPr lvl="1"/>
            <a:r>
              <a:rPr lang="en-GB" altLang="en-US" smtClean="0"/>
              <a:t>Second level</a:t>
            </a:r>
          </a:p>
          <a:p>
            <a:pPr lvl="2"/>
            <a:r>
              <a:rPr lang="en-GB" altLang="en-US" smtClean="0"/>
              <a:t>Third level</a:t>
            </a:r>
          </a:p>
          <a:p>
            <a:pPr lvl="3"/>
            <a:r>
              <a:rPr lang="en-GB" altLang="en-US" smtClean="0"/>
              <a:t>Fourth level</a:t>
            </a:r>
          </a:p>
          <a:p>
            <a:pPr lvl="4"/>
            <a:r>
              <a:rPr lang="en-GB" altLang="en-US" smtClean="0"/>
              <a:t>Fifth level</a:t>
            </a:r>
          </a:p>
        </p:txBody>
      </p:sp>
      <p:sp>
        <p:nvSpPr>
          <p:cNvPr id="3584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GB" altLang="en-US"/>
          </a:p>
        </p:txBody>
      </p:sp>
      <p:sp>
        <p:nvSpPr>
          <p:cNvPr id="3584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3399C104-31D7-4A7B-95C5-104E1E18B1D3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16626143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7BC32E6-ACF0-4805-A781-FFB6FD37DFF5}" type="slidenum">
              <a:rPr lang="en-GB" altLang="en-US"/>
              <a:pPr/>
              <a:t>2</a:t>
            </a:fld>
            <a:endParaRPr lang="en-GB" altLang="en-US"/>
          </a:p>
        </p:txBody>
      </p:sp>
      <p:sp>
        <p:nvSpPr>
          <p:cNvPr id="389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55377311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FADA698-E96C-42B3-84A4-CD19C139B843}" type="slidenum">
              <a:rPr lang="en-GB" altLang="en-US"/>
              <a:pPr/>
              <a:t>19</a:t>
            </a:fld>
            <a:endParaRPr lang="en-GB" altLang="en-US"/>
          </a:p>
        </p:txBody>
      </p:sp>
      <p:sp>
        <p:nvSpPr>
          <p:cNvPr id="512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65927971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E6E1E69-E80A-40D5-BC01-3F51C63769DA}" type="slidenum">
              <a:rPr lang="en-GB" altLang="en-US">
                <a:solidFill>
                  <a:srgbClr val="000000"/>
                </a:solidFill>
              </a:rPr>
              <a:pPr/>
              <a:t>23</a:t>
            </a:fld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563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3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34937523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9AC2CF0-9A9B-4AC5-860E-9874A0D13F0E}" type="slidenum">
              <a:rPr lang="en-GB" altLang="en-US"/>
              <a:pPr/>
              <a:t>3</a:t>
            </a:fld>
            <a:endParaRPr lang="en-GB" altLang="en-US"/>
          </a:p>
        </p:txBody>
      </p:sp>
      <p:sp>
        <p:nvSpPr>
          <p:cNvPr id="378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93133727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68913E6-B373-4AC9-B0F4-0A2B5DA0EE14}" type="slidenum">
              <a:rPr lang="en-GB" altLang="en-US"/>
              <a:pPr/>
              <a:t>6</a:t>
            </a:fld>
            <a:endParaRPr lang="en-GB" altLang="en-US"/>
          </a:p>
        </p:txBody>
      </p:sp>
      <p:sp>
        <p:nvSpPr>
          <p:cNvPr id="399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29239175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8A2D95E-B1EB-4BCC-BA4C-C3752879E8A1}" type="slidenum">
              <a:rPr lang="en-GB" altLang="en-US"/>
              <a:pPr/>
              <a:t>7</a:t>
            </a:fld>
            <a:endParaRPr lang="en-GB" altLang="en-US"/>
          </a:p>
        </p:txBody>
      </p:sp>
      <p:sp>
        <p:nvSpPr>
          <p:cNvPr id="409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3104579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082F60F-E230-4D73-AF79-31B8C6B3A43C}" type="slidenum">
              <a:rPr lang="en-GB" altLang="en-US"/>
              <a:pPr/>
              <a:t>8</a:t>
            </a:fld>
            <a:endParaRPr lang="en-GB" altLang="en-US"/>
          </a:p>
        </p:txBody>
      </p:sp>
      <p:sp>
        <p:nvSpPr>
          <p:cNvPr id="419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60441762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1F8EDE7-1262-4516-977F-A2716A233B4C}" type="slidenum">
              <a:rPr lang="en-GB" altLang="en-US"/>
              <a:pPr/>
              <a:t>15</a:t>
            </a:fld>
            <a:endParaRPr lang="en-GB" altLang="en-US"/>
          </a:p>
        </p:txBody>
      </p:sp>
      <p:sp>
        <p:nvSpPr>
          <p:cNvPr id="440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0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9587005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FAE3EB0-51FA-4F70-9CE8-1F625FCAC30B}" type="slidenum">
              <a:rPr lang="en-GB" altLang="en-US"/>
              <a:pPr/>
              <a:t>16</a:t>
            </a:fld>
            <a:endParaRPr lang="en-GB" altLang="en-US"/>
          </a:p>
        </p:txBody>
      </p:sp>
      <p:sp>
        <p:nvSpPr>
          <p:cNvPr id="460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69014106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F8C30CD-0EFE-402F-B024-6153B7A9ABE6}" type="slidenum">
              <a:rPr lang="en-GB" altLang="en-US"/>
              <a:pPr/>
              <a:t>17</a:t>
            </a:fld>
            <a:endParaRPr lang="en-GB" altLang="en-US"/>
          </a:p>
        </p:txBody>
      </p:sp>
      <p:sp>
        <p:nvSpPr>
          <p:cNvPr id="481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4093153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7B5A396-CCFD-499D-9A59-D3DF6B1BA4D8}" type="slidenum">
              <a:rPr lang="en-GB" altLang="en-US"/>
              <a:pPr/>
              <a:t>18</a:t>
            </a:fld>
            <a:endParaRPr lang="en-GB" altLang="en-US"/>
          </a:p>
        </p:txBody>
      </p:sp>
      <p:sp>
        <p:nvSpPr>
          <p:cNvPr id="501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42177884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5CD9ED-DB4B-4942-8416-427A31C6ED54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815DAC-0646-4130-A856-BBF2903C85D6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76264-0334-4C2D-86AB-52512223BE08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>
  <p:cSld name="Title and 2 Content ov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85800" y="19812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3"/>
          </p:nvPr>
        </p:nvSpPr>
        <p:spPr>
          <a:xfrm>
            <a:off x="685800" y="4114800"/>
            <a:ext cx="77724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316729EB-AC40-4337-B800-FFA182045A6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9486569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55CD9ED-DB4B-4942-8416-427A31C6ED54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93710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6AF302-5914-4C81-A999-7B960AF91520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587313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679B096-7B33-476F-867D-97A3E88A6E9F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249719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61BD8DB-C0FB-4D12-91E7-9B6376B8D2FE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729862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3C8F808-6594-4032-8B69-F8C05D9DC2F6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19501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BEDC171-4F85-4561-8129-870F787DFFFC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684519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A41BE85-A1DA-47B4-A211-4804DEB374BF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08405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6AF302-5914-4C81-A999-7B960AF91520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F159B0E-C0A4-4E4B-B4D5-C7890072C29F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484062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630164F-32B3-4539-8CA6-E49453AC83DA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04747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4815DAC-0646-4130-A856-BBF2903C85D6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359309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4F76264-0334-4C2D-86AB-52512223BE08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266381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 and 2 Content ov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85800" y="19812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3"/>
          </p:nvPr>
        </p:nvSpPr>
        <p:spPr>
          <a:xfrm>
            <a:off x="685800" y="4114800"/>
            <a:ext cx="77724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316729EB-AC40-4337-B800-FFA182045A6A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135501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85800" y="19812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685800" y="41148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8200" y="41148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F01CFA2E-7F55-4D8A-80D8-E6729BC133FB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429141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48A93EC-B853-44B3-9E10-7E0AA1AB0442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845054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9E534E2-AFA0-4642-BA5A-4D6F798C0CB9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612384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9EF5C20-19F9-48D4-BFC0-89A2E1A3059D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598872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E96E9A8-ADDA-40A1-9D05-A1B88AAB07CD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92172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79B096-7B33-476F-867D-97A3E88A6E9F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D100D18-F0FA-46EB-A1BC-27E4A2BAB787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145006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DA26F2-8BE0-42C5-B7FE-FDC796F42405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1649413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FD18B38-B4A9-4C31-88E7-A90C93FA3B88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600358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86B8382-5485-4D9A-A77C-B42956846421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1666733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EE544C-98F5-42C2-BD84-27D987D8A9E3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0537327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5424142-02F8-4259-81CB-47DA200406B9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842863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6AD2BB4-2E27-4835-98A1-EC17E905B7F4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12846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BD8DB-C0FB-4D12-91E7-9B6376B8D2FE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C8F808-6594-4032-8B69-F8C05D9DC2F6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DC171-4F85-4561-8129-870F787DFFFC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41BE85-A1DA-47B4-A211-4804DEB374BF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159B0E-C0A4-4E4B-B4D5-C7890072C29F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6630164F-32B3-4539-8CA6-E49453AC83DA}" type="slidenum">
              <a:rPr lang="en-US" altLang="en-US" smtClean="0"/>
              <a:pPr/>
              <a:t>‹#›</a:t>
            </a:fld>
            <a:endParaRPr lang="en-US" alt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slideLayout" Target="../slideLayouts/slideLayout25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3.xml"/><Relationship Id="rId3" Type="http://schemas.openxmlformats.org/officeDocument/2006/relationships/slideLayout" Target="../slideLayouts/slideLayout28.xml"/><Relationship Id="rId7" Type="http://schemas.openxmlformats.org/officeDocument/2006/relationships/slideLayout" Target="../slideLayouts/slideLayout32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7.xml"/><Relationship Id="rId1" Type="http://schemas.openxmlformats.org/officeDocument/2006/relationships/slideLayout" Target="../slideLayouts/slideLayout26.xml"/><Relationship Id="rId6" Type="http://schemas.openxmlformats.org/officeDocument/2006/relationships/slideLayout" Target="../slideLayouts/slideLayout31.xml"/><Relationship Id="rId11" Type="http://schemas.openxmlformats.org/officeDocument/2006/relationships/slideLayout" Target="../slideLayouts/slideLayout36.xml"/><Relationship Id="rId5" Type="http://schemas.openxmlformats.org/officeDocument/2006/relationships/slideLayout" Target="../slideLayouts/slideLayout30.xml"/><Relationship Id="rId10" Type="http://schemas.openxmlformats.org/officeDocument/2006/relationships/slideLayout" Target="../slideLayouts/slideLayout35.xml"/><Relationship Id="rId4" Type="http://schemas.openxmlformats.org/officeDocument/2006/relationships/slideLayout" Target="../slideLayouts/slideLayout29.xml"/><Relationship Id="rId9" Type="http://schemas.openxmlformats.org/officeDocument/2006/relationships/slideLayout" Target="../slideLayouts/slideLayout3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 alt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 alt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DA9997A-BCF1-48B6-8D3B-8B9890690AF0}" type="slidenum">
              <a:rPr lang="en-US" altLang="en-US" smtClean="0"/>
              <a:pPr/>
              <a:t>‹#›</a:t>
            </a:fld>
            <a:endParaRPr lang="en-US" alt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9DA9997A-BCF1-48B6-8D3B-8B9890690AF0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39017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  <p:sldLayoutId id="2147483686" r:id="rId11"/>
    <p:sldLayoutId id="2147483687" r:id="rId12"/>
    <p:sldLayoutId id="2147483688" r:id="rId13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34" charset="-128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34" charset="-128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34" charset="-128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34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34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34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34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34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eaLnBrk="1" hangingPunct="1"/>
            <a:endParaRPr lang="en-US" smtClean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eaLnBrk="1" hangingPunct="1"/>
            <a:endParaRPr lang="en-US" smtClean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eaLnBrk="1" hangingPunct="1"/>
            <a:fld id="{7E7D8F23-C5DB-47C4-B725-F48CB79F1F57}" type="slidenum">
              <a:rPr lang="en-US" smtClean="0">
                <a:solidFill>
                  <a:srgbClr val="000000"/>
                </a:solidFill>
                <a:latin typeface="Arial" panose="020B0604020202020204" pitchFamily="34" charset="0"/>
              </a:rPr>
              <a:pPr eaLnBrk="1" hangingPunct="1"/>
              <a:t>‹#›</a:t>
            </a:fld>
            <a:endParaRPr lang="en-US" smtClean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8727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3" r:id="rId4"/>
    <p:sldLayoutId id="2147483694" r:id="rId5"/>
    <p:sldLayoutId id="2147483695" r:id="rId6"/>
    <p:sldLayoutId id="2147483696" r:id="rId7"/>
    <p:sldLayoutId id="2147483697" r:id="rId8"/>
    <p:sldLayoutId id="2147483698" r:id="rId9"/>
    <p:sldLayoutId id="2147483699" r:id="rId10"/>
    <p:sldLayoutId id="2147483700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6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jpeg"/><Relationship Id="rId5" Type="http://schemas.openxmlformats.org/officeDocument/2006/relationships/image" Target="../media/image29.jpeg"/><Relationship Id="rId4" Type="http://schemas.openxmlformats.org/officeDocument/2006/relationships/image" Target="../media/image28.w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w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35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38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jpeg"/><Relationship Id="rId3" Type="http://schemas.openxmlformats.org/officeDocument/2006/relationships/oleObject" Target="../embeddings/oleObject3.bin"/><Relationship Id="rId7" Type="http://schemas.openxmlformats.org/officeDocument/2006/relationships/image" Target="../media/image41.jpeg"/><Relationship Id="rId2" Type="http://schemas.openxmlformats.org/officeDocument/2006/relationships/slideLayout" Target="../slideLayouts/slideLayout19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40.png"/><Relationship Id="rId5" Type="http://schemas.openxmlformats.org/officeDocument/2006/relationships/oleObject" Target="../embeddings/oleObject4.bin"/><Relationship Id="rId4" Type="http://schemas.openxmlformats.org/officeDocument/2006/relationships/image" Target="../media/image39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8.png"/><Relationship Id="rId13" Type="http://schemas.openxmlformats.org/officeDocument/2006/relationships/image" Target="../media/image53.png"/><Relationship Id="rId3" Type="http://schemas.openxmlformats.org/officeDocument/2006/relationships/image" Target="../media/image43.jpeg"/><Relationship Id="rId7" Type="http://schemas.openxmlformats.org/officeDocument/2006/relationships/image" Target="../media/image47.png"/><Relationship Id="rId12" Type="http://schemas.openxmlformats.org/officeDocument/2006/relationships/image" Target="../media/image52.pn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5.xml"/><Relationship Id="rId6" Type="http://schemas.openxmlformats.org/officeDocument/2006/relationships/image" Target="../media/image46.png"/><Relationship Id="rId11" Type="http://schemas.openxmlformats.org/officeDocument/2006/relationships/image" Target="../media/image51.png"/><Relationship Id="rId5" Type="http://schemas.openxmlformats.org/officeDocument/2006/relationships/image" Target="../media/image45.jpeg"/><Relationship Id="rId10" Type="http://schemas.openxmlformats.org/officeDocument/2006/relationships/image" Target="../media/image50.jpeg"/><Relationship Id="rId4" Type="http://schemas.openxmlformats.org/officeDocument/2006/relationships/image" Target="../media/image44.jpeg"/><Relationship Id="rId9" Type="http://schemas.openxmlformats.org/officeDocument/2006/relationships/image" Target="../media/image49.jpeg"/><Relationship Id="rId14" Type="http://schemas.openxmlformats.org/officeDocument/2006/relationships/image" Target="../media/image54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jpeg"/><Relationship Id="rId3" Type="http://schemas.openxmlformats.org/officeDocument/2006/relationships/notesSlide" Target="../notesSlides/notesSlide2.xml"/><Relationship Id="rId7" Type="http://schemas.openxmlformats.org/officeDocument/2006/relationships/image" Target="../media/image3.png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2.png"/><Relationship Id="rId4" Type="http://schemas.openxmlformats.org/officeDocument/2006/relationships/oleObject" Target="../embeddings/oleObject1.bin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19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7" Type="http://schemas.openxmlformats.org/officeDocument/2006/relationships/image" Target="../media/image61.png"/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60.png"/><Relationship Id="rId5" Type="http://schemas.openxmlformats.org/officeDocument/2006/relationships/image" Target="../media/image59.png"/><Relationship Id="rId4" Type="http://schemas.openxmlformats.org/officeDocument/2006/relationships/image" Target="../media/image58.pn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19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19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39.png"/><Relationship Id="rId5" Type="http://schemas.openxmlformats.org/officeDocument/2006/relationships/oleObject" Target="../embeddings/oleObject6.bin"/><Relationship Id="rId4" Type="http://schemas.openxmlformats.org/officeDocument/2006/relationships/image" Target="../media/image40.pn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jpeg"/><Relationship Id="rId1" Type="http://schemas.openxmlformats.org/officeDocument/2006/relationships/slideLayout" Target="../slideLayouts/slideLayout14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wmf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3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openxmlformats.org/officeDocument/2006/relationships/image" Target="../media/image10.png"/><Relationship Id="rId7" Type="http://schemas.openxmlformats.org/officeDocument/2006/relationships/image" Target="../media/image1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10" Type="http://schemas.openxmlformats.org/officeDocument/2006/relationships/image" Target="../media/image17.wmf"/><Relationship Id="rId4" Type="http://schemas.openxmlformats.org/officeDocument/2006/relationships/image" Target="../media/image11.jpeg"/><Relationship Id="rId9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6" name="WordArt 6"/>
          <p:cNvSpPr>
            <a:spLocks noChangeArrowheads="1" noChangeShapeType="1" noTextEdit="1"/>
          </p:cNvSpPr>
          <p:nvPr/>
        </p:nvSpPr>
        <p:spPr bwMode="auto">
          <a:xfrm>
            <a:off x="728690" y="1484784"/>
            <a:ext cx="7772400" cy="237284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 dirty="0" smtClean="0">
                <a:ln w="12700">
                  <a:solidFill>
                    <a:srgbClr val="800080"/>
                  </a:solidFill>
                  <a:round/>
                  <a:headEnd/>
                  <a:tailEnd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 Black"/>
              </a:rPr>
              <a:t>PENCEGAHAN KANKER </a:t>
            </a:r>
            <a:r>
              <a:rPr lang="en-US" sz="3600" kern="10" dirty="0">
                <a:ln w="12700">
                  <a:solidFill>
                    <a:srgbClr val="800080"/>
                  </a:solidFill>
                  <a:round/>
                  <a:headEnd/>
                  <a:tailEnd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 Black"/>
              </a:rPr>
              <a:t>LEHER </a:t>
            </a:r>
            <a:r>
              <a:rPr lang="en-US" sz="3600" kern="10" dirty="0" smtClean="0">
                <a:ln w="12700">
                  <a:solidFill>
                    <a:srgbClr val="800080"/>
                  </a:solidFill>
                  <a:round/>
                  <a:headEnd/>
                  <a:tailEnd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 Black"/>
              </a:rPr>
              <a:t>RAHIM</a:t>
            </a:r>
          </a:p>
          <a:p>
            <a:pPr algn="ctr"/>
            <a:r>
              <a:rPr lang="en-US" sz="3600" kern="10" dirty="0" smtClean="0">
                <a:ln w="12700">
                  <a:solidFill>
                    <a:srgbClr val="800080"/>
                  </a:solidFill>
                  <a:round/>
                  <a:headEnd/>
                  <a:tailEnd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 Black"/>
              </a:rPr>
              <a:t> </a:t>
            </a:r>
            <a:r>
              <a:rPr lang="en-US" sz="3600" kern="10" dirty="0" smtClean="0">
                <a:ln w="12700">
                  <a:solidFill>
                    <a:srgbClr val="800080"/>
                  </a:solidFill>
                  <a:round/>
                  <a:headEnd/>
                  <a:tailEnd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 Black"/>
              </a:rPr>
              <a:t>DAN KANKER PAYUDARA</a:t>
            </a:r>
            <a:endParaRPr lang="en-US" sz="3600" kern="10" dirty="0">
              <a:ln w="12700">
                <a:solidFill>
                  <a:srgbClr val="800080"/>
                </a:solidFill>
                <a:round/>
                <a:headEnd/>
                <a:tailEnd/>
              </a:ln>
              <a:solidFill>
                <a:schemeClr val="accent1">
                  <a:lumMod val="60000"/>
                  <a:lumOff val="40000"/>
                </a:schemeClr>
              </a:solidFill>
              <a:effectLst>
                <a:outerShdw dist="45791" dir="2021404" algn="ctr" rotWithShape="0">
                  <a:srgbClr val="9999FF"/>
                </a:outerShdw>
              </a:effectLst>
              <a:latin typeface="Arial Black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62683" y="6093296"/>
            <a:ext cx="81044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 err="1" smtClean="0">
                <a:solidFill>
                  <a:schemeClr val="accent2">
                    <a:lumMod val="75000"/>
                  </a:schemeClr>
                </a:solidFill>
              </a:rPr>
              <a:t>Sumber</a:t>
            </a:r>
            <a:r>
              <a:rPr lang="en-US" sz="1800" dirty="0" smtClean="0">
                <a:solidFill>
                  <a:schemeClr val="accent2">
                    <a:lumMod val="75000"/>
                  </a:schemeClr>
                </a:solidFill>
              </a:rPr>
              <a:t>: </a:t>
            </a:r>
            <a:r>
              <a:rPr lang="en-US" sz="1800" dirty="0" err="1" smtClean="0">
                <a:solidFill>
                  <a:schemeClr val="accent2">
                    <a:lumMod val="75000"/>
                  </a:schemeClr>
                </a:solidFill>
              </a:rPr>
              <a:t>Kementrian</a:t>
            </a:r>
            <a:r>
              <a:rPr lang="en-US" sz="1800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en-US" sz="1800" dirty="0" err="1" smtClean="0">
                <a:solidFill>
                  <a:schemeClr val="accent2">
                    <a:lumMod val="75000"/>
                  </a:schemeClr>
                </a:solidFill>
              </a:rPr>
              <a:t>Kesehatan</a:t>
            </a:r>
            <a:r>
              <a:rPr lang="en-US" sz="1800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en-US" sz="1800" dirty="0" err="1" smtClean="0">
                <a:solidFill>
                  <a:schemeClr val="accent2">
                    <a:lumMod val="75000"/>
                  </a:schemeClr>
                </a:solidFill>
              </a:rPr>
              <a:t>Republik</a:t>
            </a:r>
            <a:r>
              <a:rPr lang="en-US" sz="1800" dirty="0" smtClean="0">
                <a:solidFill>
                  <a:schemeClr val="accent2">
                    <a:lumMod val="75000"/>
                  </a:schemeClr>
                </a:solidFill>
              </a:rPr>
              <a:t> Indonesia</a:t>
            </a:r>
          </a:p>
          <a:p>
            <a:pPr algn="r"/>
            <a:r>
              <a:rPr lang="en-US" sz="1800" dirty="0" smtClean="0">
                <a:solidFill>
                  <a:schemeClr val="accent2">
                    <a:lumMod val="75000"/>
                  </a:schemeClr>
                </a:solidFill>
              </a:rPr>
              <a:t> www.depkes.go.id</a:t>
            </a:r>
            <a:endParaRPr lang="id-ID" sz="18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899592" y="4186157"/>
            <a:ext cx="760149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D" dirty="0" err="1" smtClean="0"/>
              <a:t>Dr.</a:t>
            </a:r>
            <a:r>
              <a:rPr lang="en-ID" dirty="0" smtClean="0"/>
              <a:t> </a:t>
            </a:r>
            <a:r>
              <a:rPr lang="en-ID" dirty="0" err="1" smtClean="0"/>
              <a:t>Alfaina</a:t>
            </a:r>
            <a:r>
              <a:rPr lang="en-ID" dirty="0" smtClean="0"/>
              <a:t> </a:t>
            </a:r>
            <a:r>
              <a:rPr lang="en-ID" dirty="0" err="1" smtClean="0"/>
              <a:t>Wahyuni,SpOG</a:t>
            </a:r>
            <a:r>
              <a:rPr lang="en-ID" dirty="0" smtClean="0"/>
              <a:t>., </a:t>
            </a:r>
            <a:r>
              <a:rPr lang="en-ID" dirty="0" err="1" smtClean="0"/>
              <a:t>M.Kes</a:t>
            </a:r>
            <a:endParaRPr lang="en-ID" dirty="0" smtClean="0"/>
          </a:p>
          <a:p>
            <a:pPr algn="ctr"/>
            <a:r>
              <a:rPr lang="en-ID" dirty="0" err="1" smtClean="0"/>
              <a:t>Fakultas</a:t>
            </a:r>
            <a:r>
              <a:rPr lang="en-ID" dirty="0" smtClean="0"/>
              <a:t> </a:t>
            </a:r>
            <a:r>
              <a:rPr lang="en-ID" dirty="0" err="1" smtClean="0"/>
              <a:t>Kedokteran</a:t>
            </a:r>
            <a:r>
              <a:rPr lang="en-ID" dirty="0" smtClean="0"/>
              <a:t> </a:t>
            </a:r>
            <a:r>
              <a:rPr lang="en-ID" dirty="0" err="1" smtClean="0"/>
              <a:t>dan</a:t>
            </a:r>
            <a:r>
              <a:rPr lang="en-ID" dirty="0" smtClean="0"/>
              <a:t> </a:t>
            </a:r>
            <a:r>
              <a:rPr lang="en-ID" dirty="0" err="1" smtClean="0"/>
              <a:t>Ilmu</a:t>
            </a:r>
            <a:r>
              <a:rPr lang="en-ID" dirty="0" smtClean="0"/>
              <a:t> </a:t>
            </a:r>
            <a:r>
              <a:rPr lang="en-ID" dirty="0" err="1" smtClean="0"/>
              <a:t>Kesehatan</a:t>
            </a:r>
            <a:r>
              <a:rPr lang="en-ID" dirty="0" smtClean="0"/>
              <a:t> UMY</a:t>
            </a:r>
          </a:p>
          <a:p>
            <a:pPr algn="ctr"/>
            <a:r>
              <a:rPr lang="en-ID" dirty="0" err="1" smtClean="0"/>
              <a:t>Asri</a:t>
            </a:r>
            <a:r>
              <a:rPr lang="en-ID" dirty="0" smtClean="0"/>
              <a:t> Medical </a:t>
            </a:r>
            <a:r>
              <a:rPr lang="en-ID" dirty="0" err="1" smtClean="0"/>
              <a:t>Center</a:t>
            </a:r>
            <a:r>
              <a:rPr lang="en-ID" dirty="0" smtClean="0"/>
              <a:t> Yogyakarta </a:t>
            </a:r>
            <a:endParaRPr lang="en-ID" dirty="0"/>
          </a:p>
          <a:p>
            <a:pPr algn="ctr"/>
            <a:r>
              <a:rPr lang="en-ID" dirty="0" smtClean="0"/>
              <a:t>2 </a:t>
            </a:r>
            <a:r>
              <a:rPr lang="en-ID" dirty="0" err="1" smtClean="0"/>
              <a:t>Maret</a:t>
            </a:r>
            <a:r>
              <a:rPr lang="en-ID" dirty="0" smtClean="0"/>
              <a:t> 2017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6204" y="666610"/>
            <a:ext cx="8260252" cy="57147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4793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332656"/>
            <a:ext cx="8626328" cy="61926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92690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528" y="332656"/>
            <a:ext cx="8424936" cy="6318703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96656" y="4993103"/>
            <a:ext cx="2761727" cy="16582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971621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1600" y="476399"/>
            <a:ext cx="6849241" cy="56168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291763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5536" y="404664"/>
            <a:ext cx="8208912" cy="61566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513023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papsmea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1219200"/>
            <a:ext cx="3733800" cy="3886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436" name="Rectangle 4"/>
          <p:cNvSpPr>
            <a:spLocks noChangeArrowheads="1"/>
          </p:cNvSpPr>
          <p:nvPr/>
        </p:nvSpPr>
        <p:spPr bwMode="auto">
          <a:xfrm>
            <a:off x="7620000" y="5029200"/>
            <a:ext cx="1524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endParaRPr lang="en-GB" altLang="en-US" sz="4400" b="1">
              <a:solidFill>
                <a:schemeClr val="tx2"/>
              </a:solidFill>
            </a:endParaRPr>
          </a:p>
        </p:txBody>
      </p:sp>
      <p:sp>
        <p:nvSpPr>
          <p:cNvPr id="18437" name="Rectangle 5"/>
          <p:cNvSpPr>
            <a:spLocks noChangeArrowheads="1"/>
          </p:cNvSpPr>
          <p:nvPr/>
        </p:nvSpPr>
        <p:spPr bwMode="auto">
          <a:xfrm>
            <a:off x="914400" y="5410200"/>
            <a:ext cx="2855913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en-US" sz="4400" b="1">
                <a:solidFill>
                  <a:schemeClr val="tx2"/>
                </a:solidFill>
              </a:rPr>
              <a:t>Papsmear</a:t>
            </a:r>
          </a:p>
        </p:txBody>
      </p:sp>
      <p:sp>
        <p:nvSpPr>
          <p:cNvPr id="18438" name="Rectangle 6"/>
          <p:cNvSpPr>
            <a:spLocks noChangeArrowheads="1"/>
          </p:cNvSpPr>
          <p:nvPr/>
        </p:nvSpPr>
        <p:spPr bwMode="auto">
          <a:xfrm>
            <a:off x="6019800" y="5410200"/>
            <a:ext cx="1116013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en-US" sz="4400" b="1">
                <a:solidFill>
                  <a:schemeClr val="tx2"/>
                </a:solidFill>
              </a:rPr>
              <a:t>IVA</a:t>
            </a:r>
          </a:p>
        </p:txBody>
      </p:sp>
      <p:sp>
        <p:nvSpPr>
          <p:cNvPr id="18439" name="Rectangle 7"/>
          <p:cNvSpPr>
            <a:spLocks noChangeArrowheads="1"/>
          </p:cNvSpPr>
          <p:nvPr/>
        </p:nvSpPr>
        <p:spPr bwMode="auto">
          <a:xfrm>
            <a:off x="1752600" y="228600"/>
            <a:ext cx="5638800" cy="100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>
              <a:spcBef>
                <a:spcPct val="20000"/>
              </a:spcBef>
            </a:pPr>
            <a:r>
              <a:rPr lang="en-US" altLang="en-US" sz="6000" b="1"/>
              <a:t>Pencegahan</a:t>
            </a:r>
          </a:p>
        </p:txBody>
      </p:sp>
      <p:pic>
        <p:nvPicPr>
          <p:cNvPr id="18442" name="Picture 10" descr="Pemeriksaan IVA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3400" y="1219200"/>
            <a:ext cx="4419600" cy="3886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76200"/>
            <a:ext cx="7772400" cy="762000"/>
          </a:xfrm>
        </p:spPr>
        <p:txBody>
          <a:bodyPr>
            <a:normAutofit fontScale="90000"/>
          </a:bodyPr>
          <a:lstStyle/>
          <a:p>
            <a:r>
              <a:rPr lang="en-US" altLang="en-US"/>
              <a:t>TES IVA</a:t>
            </a:r>
          </a:p>
        </p:txBody>
      </p:sp>
      <p:pic>
        <p:nvPicPr>
          <p:cNvPr id="32772" name="Picture 4" descr="WomenFullyClothed_271_PH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33400" y="2057400"/>
            <a:ext cx="2570163" cy="1998663"/>
          </a:xfrm>
        </p:spPr>
      </p:pic>
      <p:sp>
        <p:nvSpPr>
          <p:cNvPr id="32773" name="Rectangle 5"/>
          <p:cNvSpPr>
            <a:spLocks noChangeArrowheads="1"/>
          </p:cNvSpPr>
          <p:nvPr/>
        </p:nvSpPr>
        <p:spPr bwMode="auto">
          <a:xfrm>
            <a:off x="381000" y="1219200"/>
            <a:ext cx="30543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en-US" sz="3600" b="1"/>
              <a:t>Untuk siapa?</a:t>
            </a:r>
            <a:endParaRPr lang="en-US" altLang="en-US" b="1"/>
          </a:p>
        </p:txBody>
      </p:sp>
      <p:sp>
        <p:nvSpPr>
          <p:cNvPr id="32774" name="Rectangle 6"/>
          <p:cNvSpPr>
            <a:spLocks noChangeArrowheads="1"/>
          </p:cNvSpPr>
          <p:nvPr/>
        </p:nvSpPr>
        <p:spPr bwMode="auto">
          <a:xfrm>
            <a:off x="1143000" y="4191000"/>
            <a:ext cx="1471613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en-US" sz="1600" b="1"/>
              <a:t>30 – 50 tahun</a:t>
            </a:r>
          </a:p>
        </p:txBody>
      </p:sp>
      <p:sp>
        <p:nvSpPr>
          <p:cNvPr id="32775" name="Rectangle 7"/>
          <p:cNvSpPr>
            <a:spLocks noChangeArrowheads="1"/>
          </p:cNvSpPr>
          <p:nvPr/>
        </p:nvSpPr>
        <p:spPr bwMode="auto">
          <a:xfrm>
            <a:off x="5486400" y="1219200"/>
            <a:ext cx="22415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en-US" sz="3600" b="1"/>
              <a:t>Dimana ?</a:t>
            </a:r>
            <a:endParaRPr lang="en-US" altLang="en-US" b="1"/>
          </a:p>
        </p:txBody>
      </p:sp>
      <p:sp>
        <p:nvSpPr>
          <p:cNvPr id="32776" name="Rectangle 8"/>
          <p:cNvSpPr>
            <a:spLocks noChangeArrowheads="1"/>
          </p:cNvSpPr>
          <p:nvPr/>
        </p:nvSpPr>
        <p:spPr bwMode="auto">
          <a:xfrm>
            <a:off x="6761163" y="2819400"/>
            <a:ext cx="1468437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/>
            <a:r>
              <a:rPr lang="en-US" altLang="en-US" sz="1800"/>
              <a:t>Bidan/dokter</a:t>
            </a:r>
          </a:p>
        </p:txBody>
      </p:sp>
      <p:sp>
        <p:nvSpPr>
          <p:cNvPr id="32778" name="Rectangle 10"/>
          <p:cNvSpPr>
            <a:spLocks noChangeArrowheads="1"/>
          </p:cNvSpPr>
          <p:nvPr/>
        </p:nvSpPr>
        <p:spPr bwMode="auto">
          <a:xfrm>
            <a:off x="4425950" y="5715000"/>
            <a:ext cx="14414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en-US" sz="1800" b="1"/>
              <a:t>Puskesmas</a:t>
            </a:r>
          </a:p>
        </p:txBody>
      </p:sp>
      <p:sp>
        <p:nvSpPr>
          <p:cNvPr id="32780" name="Rectangle 12"/>
          <p:cNvSpPr>
            <a:spLocks noChangeArrowheads="1"/>
          </p:cNvSpPr>
          <p:nvPr/>
        </p:nvSpPr>
        <p:spPr bwMode="auto">
          <a:xfrm>
            <a:off x="7086600" y="5638800"/>
            <a:ext cx="15684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1" hangingPunct="1"/>
            <a:r>
              <a:rPr lang="en-US" altLang="en-US" sz="1800" b="1"/>
              <a:t>Rumah Sakit</a:t>
            </a:r>
          </a:p>
        </p:txBody>
      </p:sp>
      <p:pic>
        <p:nvPicPr>
          <p:cNvPr id="32781" name="Picture 1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00" y="2057400"/>
            <a:ext cx="1600200" cy="1563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782" name="Picture 14" descr="PB230018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9400" y="3810000"/>
            <a:ext cx="2286000" cy="1752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783" name="Picture 15" descr="DCAM0031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2400" y="3810000"/>
            <a:ext cx="2362200" cy="1771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2784" name="Rectangle 16"/>
          <p:cNvSpPr>
            <a:spLocks noChangeArrowheads="1"/>
          </p:cNvSpPr>
          <p:nvPr/>
        </p:nvSpPr>
        <p:spPr bwMode="auto">
          <a:xfrm>
            <a:off x="76200" y="4664075"/>
            <a:ext cx="323215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en-US" sz="2800" b="1"/>
              <a:t>Kapan dilakukan?</a:t>
            </a:r>
            <a:endParaRPr lang="en-US" altLang="en-US" sz="1800" b="1"/>
          </a:p>
        </p:txBody>
      </p:sp>
      <p:sp>
        <p:nvSpPr>
          <p:cNvPr id="32785" name="Rectangle 17"/>
          <p:cNvSpPr>
            <a:spLocks noChangeArrowheads="1"/>
          </p:cNvSpPr>
          <p:nvPr/>
        </p:nvSpPr>
        <p:spPr bwMode="auto">
          <a:xfrm>
            <a:off x="152400" y="5197475"/>
            <a:ext cx="3429000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225425" indent="-225425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>
              <a:buFontTx/>
              <a:buChar char="•"/>
            </a:pPr>
            <a:r>
              <a:rPr lang="en-US" altLang="en-US"/>
              <a:t>Setiap saat</a:t>
            </a:r>
          </a:p>
          <a:p>
            <a:pPr>
              <a:buFontTx/>
              <a:buChar char="•"/>
            </a:pPr>
            <a:r>
              <a:rPr lang="en-US" altLang="en-US"/>
              <a:t>Minimal 5 tahun sekali</a:t>
            </a:r>
            <a:endParaRPr lang="en-US" altLang="en-US" sz="160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11" name="Rectangle 7"/>
          <p:cNvSpPr>
            <a:spLocks noChangeArrowheads="1"/>
          </p:cNvSpPr>
          <p:nvPr/>
        </p:nvSpPr>
        <p:spPr bwMode="auto">
          <a:xfrm>
            <a:off x="1600200" y="5257800"/>
            <a:ext cx="619125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1" hangingPunct="1"/>
            <a:r>
              <a:rPr lang="en-US" altLang="en-US" sz="4800"/>
              <a:t>dilakukan</a:t>
            </a:r>
            <a:r>
              <a:rPr lang="en-US" altLang="en-US" sz="5400" b="1"/>
              <a:t> Krioterapi</a:t>
            </a:r>
          </a:p>
        </p:txBody>
      </p:sp>
      <p:sp>
        <p:nvSpPr>
          <p:cNvPr id="21512" name="Rectangle 8"/>
          <p:cNvSpPr>
            <a:spLocks noChangeArrowheads="1"/>
          </p:cNvSpPr>
          <p:nvPr/>
        </p:nvSpPr>
        <p:spPr bwMode="auto">
          <a:xfrm>
            <a:off x="2597150" y="381000"/>
            <a:ext cx="395605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kumimoji="1" lang="en-US" altLang="en-US" sz="5400" b="1">
                <a:solidFill>
                  <a:srgbClr val="F80A43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IVA positip</a:t>
            </a:r>
            <a:endParaRPr kumimoji="1" lang="en-US" altLang="en-US" sz="3200" b="1">
              <a:solidFill>
                <a:srgbClr val="F80A43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pic>
        <p:nvPicPr>
          <p:cNvPr id="21513" name="Picture 9" descr="IVA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0" y="1752600"/>
            <a:ext cx="4343400" cy="3352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4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1143000"/>
            <a:ext cx="7010400" cy="4983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5605" name="Rectangle 5"/>
          <p:cNvSpPr>
            <a:spLocks noChangeArrowheads="1"/>
          </p:cNvSpPr>
          <p:nvPr/>
        </p:nvSpPr>
        <p:spPr bwMode="auto">
          <a:xfrm>
            <a:off x="2971800" y="381000"/>
            <a:ext cx="3630613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en-US" sz="4400" b="1">
                <a:solidFill>
                  <a:schemeClr val="tx2"/>
                </a:solidFill>
              </a:rPr>
              <a:t>Tindak lanjut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b="1"/>
              <a:t>Tindak lanjut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GB" altLang="en-US" i="1" dirty="0" err="1"/>
              <a:t>Bila</a:t>
            </a:r>
            <a:r>
              <a:rPr lang="en-GB" altLang="en-US" i="1" dirty="0"/>
              <a:t> IVA </a:t>
            </a:r>
            <a:r>
              <a:rPr lang="en-GB" altLang="en-US" i="1" dirty="0" err="1"/>
              <a:t>negatip</a:t>
            </a:r>
            <a:r>
              <a:rPr lang="en-GB" altLang="en-US" i="1" dirty="0"/>
              <a:t> </a:t>
            </a:r>
            <a:r>
              <a:rPr lang="en-GB" altLang="en-US" i="1" dirty="0">
                <a:sym typeface="Wingdings" pitchFamily="2" charset="2"/>
              </a:rPr>
              <a:t></a:t>
            </a:r>
            <a:r>
              <a:rPr lang="en-GB" altLang="en-US" i="1" dirty="0"/>
              <a:t> </a:t>
            </a:r>
            <a:r>
              <a:rPr lang="en-GB" altLang="en-US" i="1" dirty="0" err="1"/>
              <a:t>pemeriksaan</a:t>
            </a:r>
            <a:r>
              <a:rPr lang="en-GB" altLang="en-US" i="1" dirty="0"/>
              <a:t> IVA </a:t>
            </a:r>
            <a:r>
              <a:rPr lang="en-GB" altLang="en-US" i="1" dirty="0" err="1"/>
              <a:t>ulang</a:t>
            </a:r>
            <a:r>
              <a:rPr lang="en-GB" altLang="en-US" i="1" dirty="0"/>
              <a:t> 5 </a:t>
            </a:r>
            <a:r>
              <a:rPr lang="en-GB" altLang="en-US" i="1" dirty="0" err="1"/>
              <a:t>tahun</a:t>
            </a:r>
            <a:r>
              <a:rPr lang="en-GB" altLang="en-US" i="1" dirty="0"/>
              <a:t> </a:t>
            </a:r>
            <a:r>
              <a:rPr lang="en-GB" altLang="en-US" i="1" dirty="0" err="1"/>
              <a:t>kemudian</a:t>
            </a:r>
            <a:r>
              <a:rPr lang="en-GB" altLang="en-US" i="1" dirty="0"/>
              <a:t>.</a:t>
            </a:r>
          </a:p>
          <a:p>
            <a:r>
              <a:rPr lang="en-GB" altLang="en-US" i="1" dirty="0" err="1"/>
              <a:t>Bila</a:t>
            </a:r>
            <a:r>
              <a:rPr lang="en-GB" altLang="en-US" i="1" dirty="0"/>
              <a:t> IVA </a:t>
            </a:r>
            <a:r>
              <a:rPr lang="en-GB" altLang="en-US" i="1" dirty="0" err="1"/>
              <a:t>positip</a:t>
            </a:r>
            <a:r>
              <a:rPr lang="en-GB" altLang="en-US" i="1" dirty="0"/>
              <a:t> </a:t>
            </a:r>
            <a:r>
              <a:rPr lang="en-GB" altLang="en-US" i="1" dirty="0" err="1"/>
              <a:t>dan</a:t>
            </a:r>
            <a:r>
              <a:rPr lang="en-GB" altLang="en-US" i="1" dirty="0"/>
              <a:t> </a:t>
            </a:r>
            <a:r>
              <a:rPr lang="en-GB" altLang="en-US" i="1" dirty="0" err="1"/>
              <a:t>telah</a:t>
            </a:r>
            <a:r>
              <a:rPr lang="en-GB" altLang="en-US" i="1" dirty="0"/>
              <a:t> </a:t>
            </a:r>
            <a:r>
              <a:rPr lang="en-GB" altLang="en-US" i="1" dirty="0" err="1"/>
              <a:t>mendapatkan</a:t>
            </a:r>
            <a:r>
              <a:rPr lang="en-GB" altLang="en-US" i="1" dirty="0"/>
              <a:t> </a:t>
            </a:r>
            <a:r>
              <a:rPr lang="en-GB" altLang="en-US" i="1" dirty="0" err="1"/>
              <a:t>pengobatan</a:t>
            </a:r>
            <a:r>
              <a:rPr lang="en-GB" altLang="en-US" i="1" dirty="0"/>
              <a:t> </a:t>
            </a:r>
            <a:r>
              <a:rPr lang="en-GB" altLang="en-US" i="1" dirty="0" err="1"/>
              <a:t>krioterapi</a:t>
            </a:r>
            <a:r>
              <a:rPr lang="en-GB" altLang="en-US" i="1" dirty="0"/>
              <a:t> </a:t>
            </a:r>
          </a:p>
          <a:p>
            <a:pPr lvl="1"/>
            <a:r>
              <a:rPr lang="en-GB" altLang="en-US" i="1" dirty="0" err="1">
                <a:sym typeface="Wingdings" pitchFamily="2" charset="2"/>
              </a:rPr>
              <a:t>Kontrol</a:t>
            </a:r>
            <a:r>
              <a:rPr lang="en-GB" altLang="en-US" i="1" dirty="0">
                <a:sym typeface="Wingdings" pitchFamily="2" charset="2"/>
              </a:rPr>
              <a:t> </a:t>
            </a:r>
            <a:r>
              <a:rPr lang="en-GB" altLang="en-US" i="1" dirty="0" err="1">
                <a:sym typeface="Wingdings" pitchFamily="2" charset="2"/>
              </a:rPr>
              <a:t>pasca</a:t>
            </a:r>
            <a:r>
              <a:rPr lang="en-GB" altLang="en-US" i="1" dirty="0">
                <a:sym typeface="Wingdings" pitchFamily="2" charset="2"/>
              </a:rPr>
              <a:t> </a:t>
            </a:r>
            <a:r>
              <a:rPr lang="en-GB" altLang="en-US" i="1" dirty="0" err="1">
                <a:sym typeface="Wingdings" pitchFamily="2" charset="2"/>
              </a:rPr>
              <a:t>tindakan</a:t>
            </a:r>
            <a:r>
              <a:rPr lang="en-GB" altLang="en-US" i="1" dirty="0">
                <a:sym typeface="Wingdings" pitchFamily="2" charset="2"/>
              </a:rPr>
              <a:t> 2 </a:t>
            </a:r>
            <a:r>
              <a:rPr lang="en-GB" altLang="en-US" i="1" dirty="0" err="1">
                <a:sym typeface="Wingdings" pitchFamily="2" charset="2"/>
              </a:rPr>
              <a:t>minggu</a:t>
            </a:r>
            <a:endParaRPr lang="en-GB" altLang="en-US" i="1" dirty="0">
              <a:sym typeface="Wingdings" pitchFamily="2" charset="2"/>
            </a:endParaRPr>
          </a:p>
          <a:p>
            <a:pPr lvl="1"/>
            <a:r>
              <a:rPr lang="en-GB" altLang="en-US" i="1" dirty="0" err="1"/>
              <a:t>Pemeriksa</a:t>
            </a:r>
            <a:r>
              <a:rPr lang="en-GB" altLang="en-US" i="1" dirty="0"/>
              <a:t> </a:t>
            </a:r>
            <a:r>
              <a:rPr lang="en-GB" altLang="en-US" i="1" dirty="0" err="1"/>
              <a:t>ulang</a:t>
            </a:r>
            <a:r>
              <a:rPr lang="en-GB" altLang="en-US" i="1" dirty="0"/>
              <a:t> IVA 3 </a:t>
            </a:r>
            <a:r>
              <a:rPr lang="en-GB" altLang="en-US" i="1" dirty="0" err="1" smtClean="0"/>
              <a:t>bulan</a:t>
            </a:r>
            <a:endParaRPr lang="en-GB" altLang="en-US" i="1" dirty="0" smtClean="0"/>
          </a:p>
          <a:p>
            <a:pPr lvl="1"/>
            <a:endParaRPr lang="en-GB" altLang="en-US" i="1" dirty="0"/>
          </a:p>
          <a:p>
            <a:pPr lvl="1"/>
            <a:r>
              <a:rPr lang="en-GB" altLang="en-US" i="1" dirty="0" smtClean="0"/>
              <a:t>VAKSINASI : </a:t>
            </a:r>
            <a:r>
              <a:rPr lang="en-GB" altLang="en-US" i="1" dirty="0" err="1" smtClean="0"/>
              <a:t>perlindungan</a:t>
            </a:r>
            <a:r>
              <a:rPr lang="en-GB" altLang="en-US" i="1" dirty="0" smtClean="0"/>
              <a:t> </a:t>
            </a:r>
            <a:r>
              <a:rPr lang="en-GB" altLang="en-US" i="1" dirty="0" err="1" smtClean="0"/>
              <a:t>terhadap</a:t>
            </a:r>
            <a:r>
              <a:rPr lang="en-GB" altLang="en-US" i="1" dirty="0" smtClean="0"/>
              <a:t> </a:t>
            </a:r>
            <a:r>
              <a:rPr lang="en-GB" altLang="en-US" i="1" dirty="0" err="1" smtClean="0"/>
              <a:t>infeksi</a:t>
            </a:r>
            <a:r>
              <a:rPr lang="en-GB" altLang="en-US" i="1" dirty="0" smtClean="0"/>
              <a:t> HPV</a:t>
            </a:r>
            <a:endParaRPr lang="en-US" altLang="en-US" i="1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4" name="Rectangle 8"/>
          <p:cNvSpPr>
            <a:spLocks noGrp="1" noChangeArrowheads="1"/>
          </p:cNvSpPr>
          <p:nvPr>
            <p:ph idx="1"/>
          </p:nvPr>
        </p:nvSpPr>
        <p:spPr>
          <a:xfrm>
            <a:off x="685800" y="381000"/>
            <a:ext cx="7772400" cy="5715000"/>
          </a:xfrm>
        </p:spPr>
        <p:txBody>
          <a:bodyPr/>
          <a:lstStyle/>
          <a:p>
            <a:pPr>
              <a:buFontTx/>
              <a:buNone/>
            </a:pPr>
            <a:endParaRPr lang="en-US" altLang="en-US" b="1"/>
          </a:p>
          <a:p>
            <a:pPr>
              <a:buFontTx/>
              <a:buNone/>
            </a:pPr>
            <a:r>
              <a:rPr lang="en-US" altLang="en-US" b="1"/>
              <a:t>Apakah leher rahim?</a:t>
            </a:r>
            <a:endParaRPr lang="en-US" altLang="en-US"/>
          </a:p>
          <a:p>
            <a:r>
              <a:rPr lang="en-US" altLang="en-US" sz="2800" i="1"/>
              <a:t>Leher rahim : bagian rahim yang terdapat pada puncak vagina (liang sanggama) yang hanya dapat  dilihat dengan alat (spekulum) </a:t>
            </a:r>
          </a:p>
          <a:p>
            <a:endParaRPr lang="en-US" altLang="en-US" b="1"/>
          </a:p>
          <a:p>
            <a:pPr>
              <a:buFontTx/>
              <a:buNone/>
            </a:pPr>
            <a:r>
              <a:rPr lang="en-US" altLang="en-US" b="1"/>
              <a:t>Apakah itu kanker leher rahim?</a:t>
            </a:r>
            <a:endParaRPr lang="en-US" altLang="en-US" sz="2800" i="1"/>
          </a:p>
          <a:p>
            <a:r>
              <a:rPr lang="en-US" altLang="en-US" sz="2800" i="1"/>
              <a:t>penyakit tumor ganas di leher rahim yang dapat menyebar (metastasis) ke organ-organ yang lain dan menyebabkan kematian</a:t>
            </a:r>
          </a:p>
          <a:p>
            <a:endParaRPr lang="en-US" altLang="en-US" sz="280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4" name="WordArt 6"/>
          <p:cNvSpPr>
            <a:spLocks noChangeArrowheads="1" noChangeShapeType="1" noTextEdit="1"/>
          </p:cNvSpPr>
          <p:nvPr/>
        </p:nvSpPr>
        <p:spPr bwMode="auto">
          <a:xfrm>
            <a:off x="914400" y="2209800"/>
            <a:ext cx="7239000" cy="1676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000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 Black"/>
              </a:rPr>
              <a:t>KANKER PAYUDARA</a:t>
            </a:r>
          </a:p>
        </p:txBody>
      </p:sp>
    </p:spTree>
    <p:extLst>
      <p:ext uri="{BB962C8B-B14F-4D97-AF65-F5344CB8AC3E}">
        <p14:creationId xmlns:p14="http://schemas.microsoft.com/office/powerpoint/2010/main" val="171527355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6" name="Rectangle 4"/>
          <p:cNvSpPr>
            <a:spLocks noGrp="1" noChangeArrowheads="1"/>
          </p:cNvSpPr>
          <p:nvPr>
            <p:ph type="title"/>
          </p:nvPr>
        </p:nvSpPr>
        <p:spPr>
          <a:xfrm>
            <a:off x="685800" y="381000"/>
            <a:ext cx="7772400" cy="1143000"/>
          </a:xfrm>
        </p:spPr>
        <p:txBody>
          <a:bodyPr/>
          <a:lstStyle/>
          <a:p>
            <a:r>
              <a:rPr lang="en-US" altLang="en-US"/>
              <a:t>Payudara &amp; Strukturnya</a:t>
            </a:r>
          </a:p>
        </p:txBody>
      </p:sp>
      <p:pic>
        <p:nvPicPr>
          <p:cNvPr id="84998" name="Picture 6" descr="Struktur Payudar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600200"/>
            <a:ext cx="3733800" cy="2590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4999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9600" y="2286000"/>
            <a:ext cx="3830638" cy="3352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5001" name="Picture 9" descr="Struktur Payudara - 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4191000"/>
            <a:ext cx="3657600" cy="2428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0224148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KANKER PAYUDARA</a:t>
            </a:r>
          </a:p>
        </p:txBody>
      </p:sp>
      <p:pic>
        <p:nvPicPr>
          <p:cNvPr id="78856" name="Picture 8" descr="IMG_025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00" y="2362200"/>
            <a:ext cx="3657600" cy="3124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FF99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8857" name="Picture 9" descr="9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2362200"/>
            <a:ext cx="4457700" cy="3124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76635" y="2349802"/>
            <a:ext cx="3810330" cy="33114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690952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381000"/>
            <a:ext cx="7772400" cy="5715000"/>
          </a:xfrm>
        </p:spPr>
        <p:txBody>
          <a:bodyPr/>
          <a:lstStyle/>
          <a:p>
            <a:pPr>
              <a:buFontTx/>
              <a:buNone/>
            </a:pPr>
            <a:endParaRPr lang="en-US" altLang="en-US" sz="3600" b="1"/>
          </a:p>
          <a:p>
            <a:pPr>
              <a:buFontTx/>
              <a:buNone/>
            </a:pPr>
            <a:r>
              <a:rPr lang="en-US" altLang="en-US" sz="3600" b="1"/>
              <a:t>Apakah itu kanker payudara?</a:t>
            </a:r>
            <a:endParaRPr lang="en-US" altLang="en-US" i="1"/>
          </a:p>
          <a:p>
            <a:r>
              <a:rPr lang="en-US" altLang="en-US" i="1"/>
              <a:t>penyakit tumor ganas di seluruh jaringan payudara kecuali jaringan kulit payudara yang dapat menyebar (metastasis) ke organ-organ yang lain dan menyebabkan kematian</a:t>
            </a:r>
          </a:p>
        </p:txBody>
      </p:sp>
    </p:spTree>
    <p:extLst>
      <p:ext uri="{BB962C8B-B14F-4D97-AF65-F5344CB8AC3E}">
        <p14:creationId xmlns:p14="http://schemas.microsoft.com/office/powerpoint/2010/main" val="378726807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524000"/>
            <a:ext cx="7772400" cy="49530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en-US" sz="2800"/>
              <a:t>Usia lebih dari 40 tahun</a:t>
            </a:r>
          </a:p>
          <a:p>
            <a:pPr>
              <a:lnSpc>
                <a:spcPct val="90000"/>
              </a:lnSpc>
            </a:pPr>
            <a:r>
              <a:rPr lang="en-US" altLang="en-US" sz="2800"/>
              <a:t>Haid pertama kurang dari usia 12 tahun</a:t>
            </a:r>
          </a:p>
          <a:p>
            <a:pPr>
              <a:lnSpc>
                <a:spcPct val="90000"/>
              </a:lnSpc>
            </a:pPr>
            <a:r>
              <a:rPr lang="en-US" altLang="en-US" sz="2800"/>
              <a:t>Berhenti haid (menopause) pada usia lebih dari 50 tahun</a:t>
            </a:r>
          </a:p>
          <a:p>
            <a:pPr>
              <a:lnSpc>
                <a:spcPct val="90000"/>
              </a:lnSpc>
            </a:pPr>
            <a:r>
              <a:rPr lang="en-US" altLang="en-US" sz="2800"/>
              <a:t>Tidak menyusui</a:t>
            </a:r>
          </a:p>
          <a:p>
            <a:pPr>
              <a:lnSpc>
                <a:spcPct val="90000"/>
              </a:lnSpc>
            </a:pPr>
            <a:r>
              <a:rPr lang="en-US" altLang="en-US" sz="2800"/>
              <a:t>Tidak mempunyai anak</a:t>
            </a:r>
          </a:p>
          <a:p>
            <a:pPr>
              <a:lnSpc>
                <a:spcPct val="90000"/>
              </a:lnSpc>
            </a:pPr>
            <a:r>
              <a:rPr lang="en-US" altLang="en-US" sz="2800"/>
              <a:t>Kehamilan pertama pada usia lebih dari 35 tahun</a:t>
            </a:r>
          </a:p>
          <a:p>
            <a:pPr>
              <a:lnSpc>
                <a:spcPct val="90000"/>
              </a:lnSpc>
            </a:pPr>
            <a:r>
              <a:rPr lang="en-US" altLang="en-US" sz="2800"/>
              <a:t>Riwayat tumor jinak sebelumnya</a:t>
            </a:r>
          </a:p>
          <a:p>
            <a:pPr>
              <a:lnSpc>
                <a:spcPct val="90000"/>
              </a:lnSpc>
            </a:pPr>
            <a:r>
              <a:rPr lang="en-US" altLang="en-US" sz="2800"/>
              <a:t>Riwayat keluarga</a:t>
            </a:r>
          </a:p>
        </p:txBody>
      </p:sp>
      <p:sp>
        <p:nvSpPr>
          <p:cNvPr id="59396" name="Rectangle 4"/>
          <p:cNvSpPr>
            <a:spLocks noGrp="1" noChangeArrowheads="1"/>
          </p:cNvSpPr>
          <p:nvPr>
            <p:ph type="title"/>
          </p:nvPr>
        </p:nvSpPr>
        <p:spPr>
          <a:xfrm>
            <a:off x="685800" y="457200"/>
            <a:ext cx="7772400" cy="685800"/>
          </a:xfrm>
        </p:spPr>
        <p:txBody>
          <a:bodyPr/>
          <a:lstStyle/>
          <a:p>
            <a:r>
              <a:rPr lang="en-US" altLang="en-US" sz="4800" b="1"/>
              <a:t>FAKTOR RISIKO</a:t>
            </a:r>
          </a:p>
        </p:txBody>
      </p:sp>
    </p:spTree>
    <p:extLst>
      <p:ext uri="{BB962C8B-B14F-4D97-AF65-F5344CB8AC3E}">
        <p14:creationId xmlns:p14="http://schemas.microsoft.com/office/powerpoint/2010/main" val="132988370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04800"/>
            <a:ext cx="7772400" cy="838200"/>
          </a:xfrm>
        </p:spPr>
        <p:txBody>
          <a:bodyPr/>
          <a:lstStyle/>
          <a:p>
            <a:r>
              <a:rPr lang="en-US" altLang="en-US" sz="4800" b="1"/>
              <a:t>RIWAYAT KELUARGA</a:t>
            </a:r>
          </a:p>
        </p:txBody>
      </p:sp>
      <p:sp>
        <p:nvSpPr>
          <p:cNvPr id="604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1371600"/>
            <a:ext cx="7772400" cy="4953000"/>
          </a:xfrm>
        </p:spPr>
        <p:txBody>
          <a:bodyPr/>
          <a:lstStyle/>
          <a:p>
            <a:pPr>
              <a:spcBef>
                <a:spcPct val="50000"/>
              </a:spcBef>
            </a:pPr>
            <a:r>
              <a:rPr lang="en-US" altLang="en-US" sz="2800"/>
              <a:t>Adanya riwayat kanker payudara pada keluarga yang berusia dibawah 40 tahun</a:t>
            </a:r>
          </a:p>
          <a:p>
            <a:pPr>
              <a:spcBef>
                <a:spcPct val="50000"/>
              </a:spcBef>
            </a:pPr>
            <a:r>
              <a:rPr lang="en-US" altLang="en-US" sz="2800"/>
              <a:t>Adanya riwayat kanker pada kedua buah payudara pada keluarga</a:t>
            </a:r>
          </a:p>
          <a:p>
            <a:pPr>
              <a:spcBef>
                <a:spcPct val="50000"/>
              </a:spcBef>
            </a:pPr>
            <a:r>
              <a:rPr lang="en-US" altLang="en-US" sz="2800"/>
              <a:t>Banyaknya keluarga yang menderita kanker payudara</a:t>
            </a:r>
          </a:p>
          <a:p>
            <a:pPr>
              <a:spcBef>
                <a:spcPct val="50000"/>
              </a:spcBef>
            </a:pPr>
            <a:r>
              <a:rPr lang="en-US" altLang="en-US" sz="2800"/>
              <a:t>Adanya riwayat pada keluarga yang menderita kanker indung telur, usus dan payudara</a:t>
            </a:r>
          </a:p>
        </p:txBody>
      </p:sp>
    </p:spTree>
    <p:extLst>
      <p:ext uri="{BB962C8B-B14F-4D97-AF65-F5344CB8AC3E}">
        <p14:creationId xmlns:p14="http://schemas.microsoft.com/office/powerpoint/2010/main" val="412689896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04800"/>
            <a:ext cx="7772400" cy="838200"/>
          </a:xfrm>
        </p:spPr>
        <p:txBody>
          <a:bodyPr/>
          <a:lstStyle/>
          <a:p>
            <a:r>
              <a:rPr lang="en-US" altLang="en-US" sz="4800" b="1"/>
              <a:t>RIWAYAT KELUARGA</a:t>
            </a:r>
          </a:p>
        </p:txBody>
      </p:sp>
      <p:sp>
        <p:nvSpPr>
          <p:cNvPr id="942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1371600"/>
            <a:ext cx="7772400" cy="4953000"/>
          </a:xfrm>
        </p:spPr>
        <p:txBody>
          <a:bodyPr/>
          <a:lstStyle/>
          <a:p>
            <a:pPr>
              <a:spcBef>
                <a:spcPct val="50000"/>
              </a:spcBef>
            </a:pPr>
            <a:r>
              <a:rPr lang="en-US" altLang="en-US" sz="2800"/>
              <a:t>Adanya riwayat kanker payudara pada keluarga yang berusia dibawah 40 tahun</a:t>
            </a:r>
          </a:p>
          <a:p>
            <a:pPr>
              <a:spcBef>
                <a:spcPct val="50000"/>
              </a:spcBef>
            </a:pPr>
            <a:r>
              <a:rPr lang="en-US" altLang="en-US" sz="2800"/>
              <a:t>Adanya riwayat kanker pada kedua buah payudara pada keluarga</a:t>
            </a:r>
          </a:p>
          <a:p>
            <a:pPr>
              <a:spcBef>
                <a:spcPct val="50000"/>
              </a:spcBef>
            </a:pPr>
            <a:r>
              <a:rPr lang="en-US" altLang="en-US" sz="2800"/>
              <a:t>Banyaknya keluarga yang menderita kanker payudara</a:t>
            </a:r>
          </a:p>
          <a:p>
            <a:pPr>
              <a:spcBef>
                <a:spcPct val="50000"/>
              </a:spcBef>
            </a:pPr>
            <a:r>
              <a:rPr lang="en-US" altLang="en-US" sz="2800"/>
              <a:t>Adanya riwayat pada keluarga yang menderita kanker indung telur, usus dan payudara</a:t>
            </a:r>
          </a:p>
        </p:txBody>
      </p:sp>
    </p:spTree>
    <p:extLst>
      <p:ext uri="{BB962C8B-B14F-4D97-AF65-F5344CB8AC3E}">
        <p14:creationId xmlns:p14="http://schemas.microsoft.com/office/powerpoint/2010/main" val="193706190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1444" name="Object 4"/>
          <p:cNvGraphicFramePr>
            <a:graphicFrameLocks noChangeAspect="1"/>
          </p:cNvGraphicFramePr>
          <p:nvPr/>
        </p:nvGraphicFramePr>
        <p:xfrm>
          <a:off x="6096000" y="4241800"/>
          <a:ext cx="2514600" cy="1930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196" name="Image" r:id="rId3" imgW="3583480" imgH="2693964" progId="Photoshop.Image.7">
                  <p:embed/>
                </p:oleObj>
              </mc:Choice>
              <mc:Fallback>
                <p:oleObj name="Image" r:id="rId3" imgW="3583480" imgH="2693964" progId="Photoshop.Image.7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lum bright="-12000"/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96000" y="4241800"/>
                        <a:ext cx="2514600" cy="1930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1445" name="Object 5"/>
          <p:cNvGraphicFramePr>
            <a:graphicFrameLocks noChangeAspect="1"/>
          </p:cNvGraphicFramePr>
          <p:nvPr/>
        </p:nvGraphicFramePr>
        <p:xfrm>
          <a:off x="381000" y="4191000"/>
          <a:ext cx="2819400" cy="2038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197" name="Image" r:id="rId5" imgW="3596188" imgH="2706671" progId="Photoshop.Image.7">
                  <p:embed/>
                </p:oleObj>
              </mc:Choice>
              <mc:Fallback>
                <p:oleObj name="Image" r:id="rId5" imgW="3596188" imgH="2706671" progId="Photoshop.Image.7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lum bright="-12000" contrast="6000"/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l="10715" t="11667" r="19048"/>
                      <a:stretch>
                        <a:fillRect/>
                      </a:stretch>
                    </p:blipFill>
                    <p:spPr bwMode="auto">
                      <a:xfrm>
                        <a:off x="381000" y="4191000"/>
                        <a:ext cx="2819400" cy="20383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61447" name="Picture 7" descr="Cs4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7000" y="228600"/>
            <a:ext cx="2133600" cy="1752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49" name="Picture 9" descr="Sadari 1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52400"/>
            <a:ext cx="2819400" cy="2133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1450" name="Text Box 10"/>
          <p:cNvSpPr txBox="1">
            <a:spLocks noChangeArrowheads="1"/>
          </p:cNvSpPr>
          <p:nvPr/>
        </p:nvSpPr>
        <p:spPr bwMode="auto">
          <a:xfrm>
            <a:off x="1828800" y="3073400"/>
            <a:ext cx="6269038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800" b="1">
                <a:solidFill>
                  <a:srgbClr val="000000"/>
                </a:solidFill>
              </a:rPr>
              <a:t>DETEKSI DINI KANKER PAYUDARA</a:t>
            </a:r>
          </a:p>
        </p:txBody>
      </p:sp>
      <p:sp>
        <p:nvSpPr>
          <p:cNvPr id="61451" name="Line 11"/>
          <p:cNvSpPr>
            <a:spLocks noChangeShapeType="1"/>
          </p:cNvSpPr>
          <p:nvPr/>
        </p:nvSpPr>
        <p:spPr bwMode="auto">
          <a:xfrm flipH="1" flipV="1">
            <a:off x="3200400" y="2514600"/>
            <a:ext cx="60960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1452" name="Text Box 12"/>
          <p:cNvSpPr txBox="1">
            <a:spLocks noChangeArrowheads="1"/>
          </p:cNvSpPr>
          <p:nvPr/>
        </p:nvSpPr>
        <p:spPr bwMode="auto">
          <a:xfrm>
            <a:off x="1250950" y="2286000"/>
            <a:ext cx="960438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1600" b="1">
                <a:solidFill>
                  <a:srgbClr val="000000"/>
                </a:solidFill>
              </a:rPr>
              <a:t>SADARI</a:t>
            </a:r>
          </a:p>
        </p:txBody>
      </p:sp>
      <p:sp>
        <p:nvSpPr>
          <p:cNvPr id="61453" name="Line 13"/>
          <p:cNvSpPr>
            <a:spLocks noChangeShapeType="1"/>
          </p:cNvSpPr>
          <p:nvPr/>
        </p:nvSpPr>
        <p:spPr bwMode="auto">
          <a:xfrm flipV="1">
            <a:off x="5791200" y="2286000"/>
            <a:ext cx="609600" cy="838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1454" name="Text Box 14"/>
          <p:cNvSpPr txBox="1">
            <a:spLocks noChangeArrowheads="1"/>
          </p:cNvSpPr>
          <p:nvPr/>
        </p:nvSpPr>
        <p:spPr bwMode="auto">
          <a:xfrm>
            <a:off x="6324600" y="2057400"/>
            <a:ext cx="2670175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n-US" altLang="en-US" sz="1600" b="1">
                <a:solidFill>
                  <a:srgbClr val="000000"/>
                </a:solidFill>
              </a:rPr>
              <a:t>PEMERIKSAAN KLINIS </a:t>
            </a:r>
          </a:p>
          <a:p>
            <a:pPr algn="ctr"/>
            <a:r>
              <a:rPr lang="en-US" altLang="en-US" sz="1600" b="1">
                <a:solidFill>
                  <a:srgbClr val="000000"/>
                </a:solidFill>
              </a:rPr>
              <a:t>PAYUDARA</a:t>
            </a:r>
          </a:p>
        </p:txBody>
      </p:sp>
      <p:sp>
        <p:nvSpPr>
          <p:cNvPr id="61455" name="Line 15"/>
          <p:cNvSpPr>
            <a:spLocks noChangeShapeType="1"/>
          </p:cNvSpPr>
          <p:nvPr/>
        </p:nvSpPr>
        <p:spPr bwMode="auto">
          <a:xfrm flipH="1">
            <a:off x="3124200" y="3657600"/>
            <a:ext cx="68580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1456" name="Line 16"/>
          <p:cNvSpPr>
            <a:spLocks noChangeShapeType="1"/>
          </p:cNvSpPr>
          <p:nvPr/>
        </p:nvSpPr>
        <p:spPr bwMode="auto">
          <a:xfrm>
            <a:off x="5715000" y="3657600"/>
            <a:ext cx="45720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1457" name="Text Box 17"/>
          <p:cNvSpPr txBox="1">
            <a:spLocks noChangeArrowheads="1"/>
          </p:cNvSpPr>
          <p:nvPr/>
        </p:nvSpPr>
        <p:spPr bwMode="auto">
          <a:xfrm>
            <a:off x="642938" y="6308725"/>
            <a:ext cx="2100262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1600" b="1">
                <a:solidFill>
                  <a:srgbClr val="000000"/>
                </a:solidFill>
              </a:rPr>
              <a:t>ULTRASONOGRAFI</a:t>
            </a:r>
          </a:p>
        </p:txBody>
      </p:sp>
      <p:sp>
        <p:nvSpPr>
          <p:cNvPr id="61458" name="Text Box 18"/>
          <p:cNvSpPr txBox="1">
            <a:spLocks noChangeArrowheads="1"/>
          </p:cNvSpPr>
          <p:nvPr/>
        </p:nvSpPr>
        <p:spPr bwMode="auto">
          <a:xfrm>
            <a:off x="6692900" y="6248400"/>
            <a:ext cx="14605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1600" b="1">
                <a:solidFill>
                  <a:srgbClr val="000000"/>
                </a:solidFill>
              </a:rPr>
              <a:t>MAMOGRAFI</a:t>
            </a:r>
          </a:p>
        </p:txBody>
      </p:sp>
    </p:spTree>
    <p:extLst>
      <p:ext uri="{BB962C8B-B14F-4D97-AF65-F5344CB8AC3E}">
        <p14:creationId xmlns:p14="http://schemas.microsoft.com/office/powerpoint/2010/main" val="401356743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304800"/>
            <a:ext cx="8839200" cy="1143000"/>
          </a:xfrm>
        </p:spPr>
        <p:txBody>
          <a:bodyPr/>
          <a:lstStyle/>
          <a:p>
            <a:r>
              <a:rPr lang="en-US" altLang="en-US" sz="4000" b="1"/>
              <a:t>DETEKSI DINI KANKER PAYUDARA</a:t>
            </a:r>
          </a:p>
        </p:txBody>
      </p:sp>
      <p:sp>
        <p:nvSpPr>
          <p:cNvPr id="624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600200"/>
            <a:ext cx="7772400" cy="4572000"/>
          </a:xfrm>
        </p:spPr>
        <p:txBody>
          <a:bodyPr/>
          <a:lstStyle/>
          <a:p>
            <a:pPr>
              <a:spcBef>
                <a:spcPct val="50000"/>
              </a:spcBef>
            </a:pPr>
            <a:r>
              <a:rPr lang="en-US" altLang="en-US"/>
              <a:t>SADARI (pemerik</a:t>
            </a:r>
            <a:r>
              <a:rPr lang="en-US" altLang="en-US" sz="4000" b="1"/>
              <a:t>SA</a:t>
            </a:r>
            <a:r>
              <a:rPr lang="en-US" altLang="en-US"/>
              <a:t>an payu</a:t>
            </a:r>
            <a:r>
              <a:rPr lang="en-US" altLang="en-US" sz="4000" b="1"/>
              <a:t>DA</a:t>
            </a:r>
            <a:r>
              <a:rPr lang="en-US" altLang="en-US"/>
              <a:t>ra sendi</a:t>
            </a:r>
            <a:r>
              <a:rPr lang="en-US" altLang="en-US" sz="4000" b="1"/>
              <a:t>RI</a:t>
            </a:r>
            <a:r>
              <a:rPr lang="en-US" altLang="en-US"/>
              <a:t>)</a:t>
            </a:r>
          </a:p>
          <a:p>
            <a:pPr>
              <a:spcBef>
                <a:spcPct val="50000"/>
              </a:spcBef>
            </a:pPr>
            <a:r>
              <a:rPr lang="en-US" altLang="en-US"/>
              <a:t>Pemeriksaan klinis Payudara yang dilakukan oleh tenaga kesehatan yang terlatih (Bidan/perawat/dokter)</a:t>
            </a:r>
          </a:p>
          <a:p>
            <a:pPr>
              <a:spcBef>
                <a:spcPct val="50000"/>
              </a:spcBef>
            </a:pPr>
            <a:r>
              <a:rPr lang="en-US" altLang="en-US"/>
              <a:t>Pemeriksaan dengan alat ultrasonografi atau mamografi </a:t>
            </a:r>
          </a:p>
        </p:txBody>
      </p:sp>
    </p:spTree>
    <p:extLst>
      <p:ext uri="{BB962C8B-B14F-4D97-AF65-F5344CB8AC3E}">
        <p14:creationId xmlns:p14="http://schemas.microsoft.com/office/powerpoint/2010/main" val="400072972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513" name="Picture 25" descr="Sadari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9000" y="4343400"/>
            <a:ext cx="2430463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3493" name="Picture 5" descr="SADARI 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1295400"/>
            <a:ext cx="3200400" cy="2133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3494" name="Picture 6" descr="SADARI 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5800" y="1295400"/>
            <a:ext cx="2057400" cy="2133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3495" name="Picture 7" descr="SADARI 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0400" y="1295400"/>
            <a:ext cx="1905000" cy="2133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3508" name="Picture 20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1219200"/>
            <a:ext cx="733425" cy="695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3509" name="Picture 21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14775" y="1219200"/>
            <a:ext cx="657225" cy="657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3510" name="Picture 2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84938" y="1219200"/>
            <a:ext cx="592137" cy="609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3511" name="Picture 23" descr="SADARI 4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4343400"/>
            <a:ext cx="2438400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3514" name="Picture 26" descr="Pemeriksaan spiral Ca Payudara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2800" y="4343400"/>
            <a:ext cx="889000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3515" name="Picture 27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267200"/>
            <a:ext cx="609600" cy="6016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3516" name="Picture 28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4200" y="4267200"/>
            <a:ext cx="519113" cy="533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3517" name="Picture 29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7400" y="4343400"/>
            <a:ext cx="517525" cy="533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3519" name="Picture 31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0800" y="4343400"/>
            <a:ext cx="2667000" cy="1898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3520" name="Line 32"/>
          <p:cNvSpPr>
            <a:spLocks noChangeShapeType="1"/>
          </p:cNvSpPr>
          <p:nvPr/>
        </p:nvSpPr>
        <p:spPr bwMode="auto">
          <a:xfrm flipV="1">
            <a:off x="7239000" y="4724400"/>
            <a:ext cx="273050" cy="261938"/>
          </a:xfrm>
          <a:prstGeom prst="line">
            <a:avLst/>
          </a:prstGeom>
          <a:noFill/>
          <a:ln w="28575">
            <a:solidFill>
              <a:schemeClr val="bg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3521" name="Line 33"/>
          <p:cNvSpPr>
            <a:spLocks noChangeShapeType="1"/>
          </p:cNvSpPr>
          <p:nvPr/>
        </p:nvSpPr>
        <p:spPr bwMode="auto">
          <a:xfrm flipH="1" flipV="1">
            <a:off x="8001000" y="4724400"/>
            <a:ext cx="342900" cy="261938"/>
          </a:xfrm>
          <a:prstGeom prst="line">
            <a:avLst/>
          </a:prstGeom>
          <a:noFill/>
          <a:ln w="28575">
            <a:solidFill>
              <a:schemeClr val="bg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3522" name="Text Box 34"/>
          <p:cNvSpPr txBox="1">
            <a:spLocks noChangeArrowheads="1"/>
          </p:cNvSpPr>
          <p:nvPr/>
        </p:nvSpPr>
        <p:spPr bwMode="auto">
          <a:xfrm>
            <a:off x="6934200" y="4430713"/>
            <a:ext cx="1868488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1400" b="1">
                <a:solidFill>
                  <a:srgbClr val="FFFFFF"/>
                </a:solidFill>
              </a:rPr>
              <a:t>Kuadran atas dalam</a:t>
            </a:r>
          </a:p>
        </p:txBody>
      </p:sp>
      <p:sp>
        <p:nvSpPr>
          <p:cNvPr id="63523" name="Text Box 35"/>
          <p:cNvSpPr txBox="1">
            <a:spLocks noChangeArrowheads="1"/>
          </p:cNvSpPr>
          <p:nvPr/>
        </p:nvSpPr>
        <p:spPr bwMode="auto">
          <a:xfrm>
            <a:off x="7010400" y="3962400"/>
            <a:ext cx="1681163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1400" b="1">
                <a:solidFill>
                  <a:srgbClr val="000000"/>
                </a:solidFill>
              </a:rPr>
              <a:t>Kuadran atas luar</a:t>
            </a:r>
          </a:p>
        </p:txBody>
      </p:sp>
      <p:sp>
        <p:nvSpPr>
          <p:cNvPr id="63524" name="Text Box 36"/>
          <p:cNvSpPr txBox="1">
            <a:spLocks noChangeArrowheads="1"/>
          </p:cNvSpPr>
          <p:nvPr/>
        </p:nvSpPr>
        <p:spPr bwMode="auto">
          <a:xfrm>
            <a:off x="6781800" y="6324600"/>
            <a:ext cx="1878013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1400" b="1">
                <a:solidFill>
                  <a:srgbClr val="000000"/>
                </a:solidFill>
              </a:rPr>
              <a:t>Kuadran bawah luar</a:t>
            </a:r>
          </a:p>
        </p:txBody>
      </p:sp>
      <p:sp>
        <p:nvSpPr>
          <p:cNvPr id="63525" name="Text Box 37"/>
          <p:cNvSpPr txBox="1">
            <a:spLocks noChangeArrowheads="1"/>
          </p:cNvSpPr>
          <p:nvPr/>
        </p:nvSpPr>
        <p:spPr bwMode="auto">
          <a:xfrm>
            <a:off x="6858000" y="5943600"/>
            <a:ext cx="2065338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1400" b="1">
                <a:solidFill>
                  <a:srgbClr val="FFFFFF"/>
                </a:solidFill>
              </a:rPr>
              <a:t>Kuadran bawah dalam</a:t>
            </a:r>
          </a:p>
        </p:txBody>
      </p:sp>
      <p:sp>
        <p:nvSpPr>
          <p:cNvPr id="63526" name="Line 38"/>
          <p:cNvSpPr>
            <a:spLocks noChangeShapeType="1"/>
          </p:cNvSpPr>
          <p:nvPr/>
        </p:nvSpPr>
        <p:spPr bwMode="auto">
          <a:xfrm>
            <a:off x="7391400" y="5715000"/>
            <a:ext cx="204788" cy="261938"/>
          </a:xfrm>
          <a:prstGeom prst="line">
            <a:avLst/>
          </a:prstGeom>
          <a:noFill/>
          <a:ln w="28575">
            <a:solidFill>
              <a:schemeClr val="bg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3527" name="Line 39"/>
          <p:cNvSpPr>
            <a:spLocks noChangeShapeType="1"/>
          </p:cNvSpPr>
          <p:nvPr/>
        </p:nvSpPr>
        <p:spPr bwMode="auto">
          <a:xfrm flipH="1">
            <a:off x="8001000" y="5715000"/>
            <a:ext cx="138113" cy="196850"/>
          </a:xfrm>
          <a:prstGeom prst="line">
            <a:avLst/>
          </a:prstGeom>
          <a:noFill/>
          <a:ln w="28575">
            <a:solidFill>
              <a:schemeClr val="bg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3528" name="Line 40"/>
          <p:cNvSpPr>
            <a:spLocks noChangeShapeType="1"/>
          </p:cNvSpPr>
          <p:nvPr/>
        </p:nvSpPr>
        <p:spPr bwMode="auto">
          <a:xfrm>
            <a:off x="6629400" y="5715000"/>
            <a:ext cx="273050" cy="6556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3529" name="Line 41"/>
          <p:cNvSpPr>
            <a:spLocks noChangeShapeType="1"/>
          </p:cNvSpPr>
          <p:nvPr/>
        </p:nvSpPr>
        <p:spPr bwMode="auto">
          <a:xfrm flipH="1">
            <a:off x="8482013" y="5638800"/>
            <a:ext cx="204787" cy="7207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3530" name="Line 42"/>
          <p:cNvSpPr>
            <a:spLocks noChangeShapeType="1"/>
          </p:cNvSpPr>
          <p:nvPr/>
        </p:nvSpPr>
        <p:spPr bwMode="auto">
          <a:xfrm flipV="1">
            <a:off x="6553200" y="4191000"/>
            <a:ext cx="477838" cy="4587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3531" name="Line 43"/>
          <p:cNvSpPr>
            <a:spLocks noChangeShapeType="1"/>
          </p:cNvSpPr>
          <p:nvPr/>
        </p:nvSpPr>
        <p:spPr bwMode="auto">
          <a:xfrm flipH="1" flipV="1">
            <a:off x="8610600" y="4191000"/>
            <a:ext cx="411163" cy="5238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3533" name="WordArt 45"/>
          <p:cNvSpPr>
            <a:spLocks noChangeArrowheads="1" noChangeShapeType="1" noTextEdit="1"/>
          </p:cNvSpPr>
          <p:nvPr/>
        </p:nvSpPr>
        <p:spPr bwMode="auto">
          <a:xfrm>
            <a:off x="2438400" y="152400"/>
            <a:ext cx="4724400" cy="762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SADARI</a:t>
            </a:r>
          </a:p>
        </p:txBody>
      </p:sp>
    </p:spTree>
    <p:extLst>
      <p:ext uri="{BB962C8B-B14F-4D97-AF65-F5344CB8AC3E}">
        <p14:creationId xmlns:p14="http://schemas.microsoft.com/office/powerpoint/2010/main" val="16572952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175" name="Object 7"/>
          <p:cNvGraphicFramePr>
            <a:graphicFrameLocks noGrp="1" noChangeAspect="1"/>
          </p:cNvGraphicFramePr>
          <p:nvPr>
            <p:ph sz="quarter" idx="1"/>
          </p:nvPr>
        </p:nvGraphicFramePr>
        <p:xfrm>
          <a:off x="4495800" y="701675"/>
          <a:ext cx="3657600" cy="2101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94" name="Photo Editor Photo" r:id="rId4" imgW="19528976" imgH="11219048" progId="">
                  <p:embed/>
                </p:oleObj>
              </mc:Choice>
              <mc:Fallback>
                <p:oleObj name="Photo Editor Photo" r:id="rId4" imgW="19528976" imgH="11219048" progId="">
                  <p:embed/>
                  <p:pic>
                    <p:nvPicPr>
                      <p:cNvPr id="0" name="Picture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95800" y="701675"/>
                        <a:ext cx="3657600" cy="21018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176" name="Rectangle 8"/>
          <p:cNvSpPr>
            <a:spLocks noChangeArrowheads="1"/>
          </p:cNvSpPr>
          <p:nvPr/>
        </p:nvSpPr>
        <p:spPr bwMode="auto">
          <a:xfrm>
            <a:off x="2305050" y="6292850"/>
            <a:ext cx="46291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en-US" sz="3600" b="1"/>
              <a:t>Kanker Leher Rahim</a:t>
            </a:r>
          </a:p>
        </p:txBody>
      </p:sp>
      <p:graphicFrame>
        <p:nvGraphicFramePr>
          <p:cNvPr id="7177" name="Object 9"/>
          <p:cNvGraphicFramePr>
            <a:graphicFrameLocks noChangeAspect="1"/>
          </p:cNvGraphicFramePr>
          <p:nvPr/>
        </p:nvGraphicFramePr>
        <p:xfrm>
          <a:off x="609600" y="457200"/>
          <a:ext cx="3505200" cy="24939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95" name="Photo Editor Photo" r:id="rId6" imgW="6335009" imgH="4715533" progId="">
                  <p:embed/>
                </p:oleObj>
              </mc:Choice>
              <mc:Fallback>
                <p:oleObj name="Photo Editor Photo" r:id="rId6" imgW="6335009" imgH="4715533" progId="">
                  <p:embed/>
                  <p:pic>
                    <p:nvPicPr>
                      <p:cNvPr id="0" name="Picture 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9600" y="457200"/>
                        <a:ext cx="3505200" cy="24939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7181" name="Picture 13" descr="Stadium Ca LR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3048000"/>
            <a:ext cx="6172200" cy="3352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7544" y="476672"/>
            <a:ext cx="8176976" cy="58326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790378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2" name="Text Box 4"/>
          <p:cNvSpPr txBox="1">
            <a:spLocks noChangeArrowheads="1"/>
          </p:cNvSpPr>
          <p:nvPr/>
        </p:nvSpPr>
        <p:spPr bwMode="auto">
          <a:xfrm>
            <a:off x="1571625" y="50800"/>
            <a:ext cx="6265863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altLang="en-US" b="1">
                <a:solidFill>
                  <a:srgbClr val="000000"/>
                </a:solidFill>
              </a:rPr>
              <a:t>PEMERIKSAAN KLINIS PAYUDARA OLEH</a:t>
            </a:r>
          </a:p>
          <a:p>
            <a:pPr algn="ctr"/>
            <a:r>
              <a:rPr lang="en-US" altLang="en-US" b="1">
                <a:solidFill>
                  <a:srgbClr val="000000"/>
                </a:solidFill>
              </a:rPr>
              <a:t>TENAGA KESEHATAN</a:t>
            </a:r>
          </a:p>
        </p:txBody>
      </p:sp>
      <p:pic>
        <p:nvPicPr>
          <p:cNvPr id="68613" name="Picture 5" descr="Cs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2200" y="914400"/>
            <a:ext cx="2286000" cy="2397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615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1400" y="914400"/>
            <a:ext cx="2295525" cy="2438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617" name="Picture 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914400"/>
            <a:ext cx="2362200" cy="2447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8618" name="Text Box 10"/>
          <p:cNvSpPr txBox="1">
            <a:spLocks noChangeArrowheads="1"/>
          </p:cNvSpPr>
          <p:nvPr/>
        </p:nvSpPr>
        <p:spPr bwMode="auto">
          <a:xfrm>
            <a:off x="2813050" y="3429000"/>
            <a:ext cx="39560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1800">
                <a:solidFill>
                  <a:srgbClr val="000000"/>
                </a:solidFill>
              </a:rPr>
              <a:t>1. </a:t>
            </a:r>
            <a:r>
              <a:rPr lang="en-US" altLang="en-US" sz="1800" b="1">
                <a:solidFill>
                  <a:srgbClr val="000000"/>
                </a:solidFill>
              </a:rPr>
              <a:t>INSPEKSI (DILIHAT –  DIAMATI)</a:t>
            </a:r>
            <a:r>
              <a:rPr lang="en-US" altLang="en-US" sz="1800">
                <a:solidFill>
                  <a:srgbClr val="000000"/>
                </a:solidFill>
              </a:rPr>
              <a:t> </a:t>
            </a:r>
          </a:p>
        </p:txBody>
      </p:sp>
      <p:pic>
        <p:nvPicPr>
          <p:cNvPr id="68619" name="Picture 1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89688" y="3886200"/>
            <a:ext cx="2525712" cy="228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620" name="Picture 1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2800" y="3886200"/>
            <a:ext cx="2743200" cy="228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621" name="Picture 1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3810000"/>
            <a:ext cx="2725738" cy="2327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8622" name="Text Box 14"/>
          <p:cNvSpPr txBox="1">
            <a:spLocks noChangeArrowheads="1"/>
          </p:cNvSpPr>
          <p:nvPr/>
        </p:nvSpPr>
        <p:spPr bwMode="auto">
          <a:xfrm>
            <a:off x="3244850" y="6321425"/>
            <a:ext cx="29400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1800">
                <a:solidFill>
                  <a:srgbClr val="000000"/>
                </a:solidFill>
              </a:rPr>
              <a:t>2. </a:t>
            </a:r>
            <a:r>
              <a:rPr lang="en-US" altLang="en-US" sz="1800" b="1">
                <a:solidFill>
                  <a:srgbClr val="000000"/>
                </a:solidFill>
              </a:rPr>
              <a:t>PALPASI (PERABAAN)</a:t>
            </a:r>
          </a:p>
        </p:txBody>
      </p:sp>
    </p:spTree>
    <p:extLst>
      <p:ext uri="{BB962C8B-B14F-4D97-AF65-F5344CB8AC3E}">
        <p14:creationId xmlns:p14="http://schemas.microsoft.com/office/powerpoint/2010/main" val="203750381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524000"/>
            <a:ext cx="7772400" cy="4800600"/>
          </a:xfrm>
        </p:spPr>
        <p:txBody>
          <a:bodyPr/>
          <a:lstStyle/>
          <a:p>
            <a:pPr marL="533400" indent="-533400">
              <a:lnSpc>
                <a:spcPct val="90000"/>
              </a:lnSpc>
              <a:spcBef>
                <a:spcPct val="50000"/>
              </a:spcBef>
              <a:buFontTx/>
              <a:buAutoNum type="arabicPeriod"/>
            </a:pPr>
            <a:r>
              <a:rPr lang="en-US" altLang="en-US" sz="2800"/>
              <a:t>Pemeriksaan klinis oleh tenaga kesehatan dimulai dengan inspeksi atau pengamatan.</a:t>
            </a:r>
          </a:p>
          <a:p>
            <a:pPr marL="914400" lvl="1" indent="-457200">
              <a:lnSpc>
                <a:spcPct val="90000"/>
              </a:lnSpc>
              <a:spcBef>
                <a:spcPct val="50000"/>
              </a:spcBef>
              <a:buFontTx/>
              <a:buChar char="•"/>
            </a:pPr>
            <a:r>
              <a:rPr lang="en-US" altLang="en-US" sz="2400"/>
              <a:t>Pengamatan dilakukan untuk melihat apakah ada ada perbedaan antara payudara kiri dan kanan, adanya benjolan, perubahan kulit dan lain-lain.</a:t>
            </a:r>
          </a:p>
          <a:p>
            <a:pPr marL="533400" indent="-533400">
              <a:lnSpc>
                <a:spcPct val="90000"/>
              </a:lnSpc>
              <a:spcBef>
                <a:spcPct val="50000"/>
              </a:spcBef>
              <a:buFontTx/>
              <a:buAutoNum type="arabicPeriod"/>
            </a:pPr>
            <a:r>
              <a:rPr lang="en-US" altLang="en-US" sz="2800"/>
              <a:t>Dilanjutkan Palpasi atau perabaan payudara dilakukan untuk mencari kemungkinan adanya benjolan yang belum tampak.</a:t>
            </a:r>
          </a:p>
          <a:p>
            <a:pPr marL="914400" lvl="1" indent="-457200">
              <a:lnSpc>
                <a:spcPct val="90000"/>
              </a:lnSpc>
              <a:spcBef>
                <a:spcPct val="50000"/>
              </a:spcBef>
              <a:buFontTx/>
              <a:buChar char="•"/>
            </a:pPr>
            <a:r>
              <a:rPr lang="en-US" altLang="en-US" sz="2400"/>
              <a:t>Apabila ditemukan benjolan, harus diperiksa apakah ada kemungkinan keganasan dll</a:t>
            </a:r>
          </a:p>
        </p:txBody>
      </p:sp>
      <p:sp>
        <p:nvSpPr>
          <p:cNvPr id="74757" name="Rectangle 5"/>
          <p:cNvSpPr>
            <a:spLocks noGrp="1" noChangeArrowheads="1"/>
          </p:cNvSpPr>
          <p:nvPr>
            <p:ph type="title"/>
          </p:nvPr>
        </p:nvSpPr>
        <p:spPr>
          <a:xfrm>
            <a:off x="381000" y="228600"/>
            <a:ext cx="8382000" cy="1143000"/>
          </a:xfrm>
        </p:spPr>
        <p:txBody>
          <a:bodyPr/>
          <a:lstStyle/>
          <a:p>
            <a:r>
              <a:rPr lang="en-US" altLang="en-US" sz="3200" b="1"/>
              <a:t>PEMERIKSAAN KLINIS PAYUDARA OLEH PETUGAS KESEHATAN TERLATIH</a:t>
            </a:r>
          </a:p>
        </p:txBody>
      </p:sp>
    </p:spTree>
    <p:extLst>
      <p:ext uri="{BB962C8B-B14F-4D97-AF65-F5344CB8AC3E}">
        <p14:creationId xmlns:p14="http://schemas.microsoft.com/office/powerpoint/2010/main" val="4185982772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660" name="Picture 4" descr="Cs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676400"/>
            <a:ext cx="3962400" cy="3705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0661" name="Picture 5" descr="Cs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1676400"/>
            <a:ext cx="3810000" cy="3733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0662" name="Text Box 6"/>
          <p:cNvSpPr txBox="1">
            <a:spLocks noChangeArrowheads="1"/>
          </p:cNvSpPr>
          <p:nvPr/>
        </p:nvSpPr>
        <p:spPr bwMode="auto">
          <a:xfrm>
            <a:off x="1066800" y="369888"/>
            <a:ext cx="7275513" cy="946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altLang="en-US" sz="2800" b="1">
                <a:solidFill>
                  <a:srgbClr val="000000"/>
                </a:solidFill>
              </a:rPr>
              <a:t>PEMERIKSAAN KLINIS PAYUDARA OLEH</a:t>
            </a:r>
          </a:p>
          <a:p>
            <a:pPr algn="ctr"/>
            <a:r>
              <a:rPr lang="en-US" altLang="en-US" sz="2800" b="1">
                <a:solidFill>
                  <a:srgbClr val="000000"/>
                </a:solidFill>
              </a:rPr>
              <a:t>TENAGA KESEHATAN</a:t>
            </a:r>
          </a:p>
        </p:txBody>
      </p:sp>
      <p:sp>
        <p:nvSpPr>
          <p:cNvPr id="70663" name="Text Box 7"/>
          <p:cNvSpPr txBox="1">
            <a:spLocks noChangeArrowheads="1"/>
          </p:cNvSpPr>
          <p:nvPr/>
        </p:nvSpPr>
        <p:spPr bwMode="auto">
          <a:xfrm>
            <a:off x="1219200" y="5754688"/>
            <a:ext cx="677068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>
                <a:solidFill>
                  <a:srgbClr val="000000"/>
                </a:solidFill>
              </a:rPr>
              <a:t>3. PEMERIKSAAN KELENJAR GETAH BENING</a:t>
            </a:r>
          </a:p>
        </p:txBody>
      </p:sp>
    </p:spTree>
    <p:extLst>
      <p:ext uri="{BB962C8B-B14F-4D97-AF65-F5344CB8AC3E}">
        <p14:creationId xmlns:p14="http://schemas.microsoft.com/office/powerpoint/2010/main" val="1631608180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772400" cy="533400"/>
          </a:xfrm>
        </p:spPr>
        <p:txBody>
          <a:bodyPr/>
          <a:lstStyle/>
          <a:p>
            <a:r>
              <a:rPr lang="en-US" altLang="en-US" sz="2800" b="1"/>
              <a:t>PEMERIKSAAN KELENJAR GETAH BENING</a:t>
            </a:r>
          </a:p>
        </p:txBody>
      </p:sp>
      <p:sp>
        <p:nvSpPr>
          <p:cNvPr id="768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/>
              <a:t>Setelah pemeriksaan payudara juga akan dilakukan pemeriksaan kelenjar getah bening di daerah sekitar tulang belikat dan sekitar ketiak.</a:t>
            </a:r>
          </a:p>
        </p:txBody>
      </p:sp>
    </p:spTree>
    <p:extLst>
      <p:ext uri="{BB962C8B-B14F-4D97-AF65-F5344CB8AC3E}">
        <p14:creationId xmlns:p14="http://schemas.microsoft.com/office/powerpoint/2010/main" val="3951271270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2706" name="Object 2"/>
          <p:cNvGraphicFramePr>
            <a:graphicFrameLocks noChangeAspect="1"/>
          </p:cNvGraphicFramePr>
          <p:nvPr/>
        </p:nvGraphicFramePr>
        <p:xfrm>
          <a:off x="381000" y="1524000"/>
          <a:ext cx="4038600" cy="40909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20" name="Image" r:id="rId3" imgW="3596188" imgH="2706671" progId="Photoshop.Image.7">
                  <p:embed/>
                </p:oleObj>
              </mc:Choice>
              <mc:Fallback>
                <p:oleObj name="Image" r:id="rId3" imgW="3596188" imgH="2706671" progId="Photoshop.Image.7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lum bright="-12000" contrast="6000"/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l="10715" t="11667" r="19048"/>
                      <a:stretch>
                        <a:fillRect/>
                      </a:stretch>
                    </p:blipFill>
                    <p:spPr bwMode="auto">
                      <a:xfrm>
                        <a:off x="381000" y="1524000"/>
                        <a:ext cx="4038600" cy="40909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2707" name="Object 3"/>
          <p:cNvGraphicFramePr>
            <a:graphicFrameLocks noChangeAspect="1"/>
          </p:cNvGraphicFramePr>
          <p:nvPr/>
        </p:nvGraphicFramePr>
        <p:xfrm>
          <a:off x="4648200" y="1516063"/>
          <a:ext cx="4114800" cy="41227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21" name="Image" r:id="rId5" imgW="3583480" imgH="2693964" progId="Photoshop.Image.7">
                  <p:embed/>
                </p:oleObj>
              </mc:Choice>
              <mc:Fallback>
                <p:oleObj name="Image" r:id="rId5" imgW="3583480" imgH="2693964" progId="Photoshop.Image.7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lum bright="-12000"/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48200" y="1516063"/>
                        <a:ext cx="4114800" cy="41227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2708" name="Text Box 4"/>
          <p:cNvSpPr txBox="1">
            <a:spLocks noChangeArrowheads="1"/>
          </p:cNvSpPr>
          <p:nvPr/>
        </p:nvSpPr>
        <p:spPr bwMode="auto">
          <a:xfrm>
            <a:off x="1447800" y="577850"/>
            <a:ext cx="61531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altLang="en-US" sz="3600" b="1">
                <a:solidFill>
                  <a:srgbClr val="000000"/>
                </a:solidFill>
              </a:rPr>
              <a:t>PEMERIKSAAN LANJUTAN</a:t>
            </a:r>
          </a:p>
        </p:txBody>
      </p:sp>
      <p:sp>
        <p:nvSpPr>
          <p:cNvPr id="72709" name="Text Box 5"/>
          <p:cNvSpPr txBox="1">
            <a:spLocks noChangeArrowheads="1"/>
          </p:cNvSpPr>
          <p:nvPr/>
        </p:nvSpPr>
        <p:spPr bwMode="auto">
          <a:xfrm>
            <a:off x="762000" y="5943600"/>
            <a:ext cx="301148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>
                <a:solidFill>
                  <a:srgbClr val="000000"/>
                </a:solidFill>
              </a:rPr>
              <a:t>ULTRASONOGRAFI</a:t>
            </a:r>
          </a:p>
        </p:txBody>
      </p:sp>
      <p:sp>
        <p:nvSpPr>
          <p:cNvPr id="72710" name="Text Box 6"/>
          <p:cNvSpPr txBox="1">
            <a:spLocks noChangeArrowheads="1"/>
          </p:cNvSpPr>
          <p:nvPr/>
        </p:nvSpPr>
        <p:spPr bwMode="auto">
          <a:xfrm>
            <a:off x="5257800" y="5943600"/>
            <a:ext cx="301148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n-US" altLang="en-US">
                <a:solidFill>
                  <a:srgbClr val="000000"/>
                </a:solidFill>
              </a:rPr>
              <a:t>MAMOGRAFI</a:t>
            </a:r>
          </a:p>
        </p:txBody>
      </p:sp>
    </p:spTree>
    <p:extLst>
      <p:ext uri="{BB962C8B-B14F-4D97-AF65-F5344CB8AC3E}">
        <p14:creationId xmlns:p14="http://schemas.microsoft.com/office/powerpoint/2010/main" val="2311198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1" name="WordArt 3"/>
          <p:cNvSpPr>
            <a:spLocks noChangeArrowheads="1" noChangeShapeType="1" noTextEdit="1"/>
          </p:cNvSpPr>
          <p:nvPr/>
        </p:nvSpPr>
        <p:spPr bwMode="auto">
          <a:xfrm>
            <a:off x="2438400" y="685800"/>
            <a:ext cx="3276600" cy="6477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solidFill>
                  <a:srgbClr val="FFFFFF"/>
                </a:solidFill>
                <a:latin typeface="Arial Black"/>
              </a:rPr>
              <a:t>Mamografi</a:t>
            </a:r>
          </a:p>
        </p:txBody>
      </p:sp>
      <p:sp>
        <p:nvSpPr>
          <p:cNvPr id="7373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PEMERIKSAAN LANJUTAN</a:t>
            </a:r>
          </a:p>
        </p:txBody>
      </p:sp>
      <p:sp>
        <p:nvSpPr>
          <p:cNvPr id="73733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/>
              <a:t>Deteksi dini lebih lanjut dapat dilakukan dengan pemeriksaan:</a:t>
            </a:r>
          </a:p>
          <a:p>
            <a:pPr lvl="1"/>
            <a:r>
              <a:rPr lang="en-US" altLang="en-US"/>
              <a:t>Ultrasonografi (USG)</a:t>
            </a:r>
          </a:p>
          <a:p>
            <a:pPr lvl="2"/>
            <a:r>
              <a:rPr lang="en-US" altLang="en-US"/>
              <a:t>Dianjurkan terutama bagi perempuan usia kurang dari 35 tahun</a:t>
            </a:r>
          </a:p>
          <a:p>
            <a:pPr lvl="1"/>
            <a:r>
              <a:rPr lang="en-US" altLang="en-US"/>
              <a:t>Mamografi</a:t>
            </a:r>
          </a:p>
          <a:p>
            <a:pPr lvl="2"/>
            <a:r>
              <a:rPr lang="en-US" altLang="en-US"/>
              <a:t>Dianjurkan terutama bagi perempuan usia lebih dari 35 tahun</a:t>
            </a:r>
          </a:p>
        </p:txBody>
      </p:sp>
    </p:spTree>
    <p:extLst>
      <p:ext uri="{BB962C8B-B14F-4D97-AF65-F5344CB8AC3E}">
        <p14:creationId xmlns:p14="http://schemas.microsoft.com/office/powerpoint/2010/main" val="2146911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2" name="Rectangle 4"/>
          <p:cNvSpPr>
            <a:spLocks noGrp="1" noChangeArrowheads="1"/>
          </p:cNvSpPr>
          <p:nvPr>
            <p:ph type="title"/>
          </p:nvPr>
        </p:nvSpPr>
        <p:spPr>
          <a:xfrm>
            <a:off x="381000" y="228600"/>
            <a:ext cx="8458200" cy="1143000"/>
          </a:xfrm>
        </p:spPr>
        <p:txBody>
          <a:bodyPr/>
          <a:lstStyle/>
          <a:p>
            <a:r>
              <a:rPr lang="en-US" altLang="en-US" sz="4000" b="1"/>
              <a:t>HASIL PEMERIKSAAN</a:t>
            </a:r>
          </a:p>
        </p:txBody>
      </p:sp>
      <p:sp>
        <p:nvSpPr>
          <p:cNvPr id="89095" name="Rectangle 7"/>
          <p:cNvSpPr>
            <a:spLocks noChangeArrowheads="1"/>
          </p:cNvSpPr>
          <p:nvPr/>
        </p:nvSpPr>
        <p:spPr bwMode="auto">
          <a:xfrm>
            <a:off x="4648200" y="1676400"/>
            <a:ext cx="4191000" cy="4038600"/>
          </a:xfrm>
          <a:prstGeom prst="rect">
            <a:avLst/>
          </a:prstGeom>
          <a:noFill/>
          <a:ln w="28575">
            <a:solidFill>
              <a:schemeClr val="bg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95338" indent="-338138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376363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719263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62163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9363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6563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33763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90963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altLang="en-US">
                <a:solidFill>
                  <a:srgbClr val="000000"/>
                </a:solidFill>
              </a:rPr>
              <a:t>Normal</a:t>
            </a:r>
          </a:p>
          <a:p>
            <a:pPr eaLnBrk="1" hangingPunct="1"/>
            <a:r>
              <a:rPr lang="en-US" altLang="en-US">
                <a:solidFill>
                  <a:srgbClr val="000000"/>
                </a:solidFill>
              </a:rPr>
              <a:t>Benigna (jinak)</a:t>
            </a:r>
          </a:p>
          <a:p>
            <a:pPr eaLnBrk="1" hangingPunct="1"/>
            <a:r>
              <a:rPr lang="en-US" altLang="en-US">
                <a:solidFill>
                  <a:srgbClr val="000000"/>
                </a:solidFill>
              </a:rPr>
              <a:t>Dicurigai benigna </a:t>
            </a:r>
          </a:p>
          <a:p>
            <a:pPr lvl="1" eaLnBrk="1" hangingPunct="1">
              <a:buFont typeface="Wingdings 3" pitchFamily="18" charset="2"/>
              <a:buChar char="a"/>
            </a:pPr>
            <a:r>
              <a:rPr lang="en-US" altLang="en-US">
                <a:solidFill>
                  <a:srgbClr val="000000"/>
                </a:solidFill>
              </a:rPr>
              <a:t>periksa ulang 6 bln kemudian</a:t>
            </a:r>
          </a:p>
          <a:p>
            <a:pPr eaLnBrk="1" hangingPunct="1"/>
            <a:r>
              <a:rPr lang="en-US" altLang="en-US">
                <a:solidFill>
                  <a:srgbClr val="000000"/>
                </a:solidFill>
              </a:rPr>
              <a:t>Dicurigai kanker </a:t>
            </a:r>
          </a:p>
          <a:p>
            <a:pPr lvl="1" eaLnBrk="1" hangingPunct="1">
              <a:buFont typeface="Wingdings 3" pitchFamily="18" charset="2"/>
              <a:buChar char="a"/>
            </a:pPr>
            <a:r>
              <a:rPr lang="en-US" altLang="en-US">
                <a:solidFill>
                  <a:srgbClr val="000000"/>
                </a:solidFill>
              </a:rPr>
              <a:t>biopsi di RS</a:t>
            </a:r>
          </a:p>
        </p:txBody>
      </p:sp>
      <p:pic>
        <p:nvPicPr>
          <p:cNvPr id="89097" name="Picture 9" descr="Hasil pemeriksaan payudar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1371600"/>
            <a:ext cx="3962400" cy="5029200"/>
          </a:xfrm>
          <a:prstGeom prst="rect">
            <a:avLst/>
          </a:prstGeom>
          <a:noFill/>
          <a:ln w="28575">
            <a:solidFill>
              <a:schemeClr val="bg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75668434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8782050" cy="661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1" name="Text Box 3"/>
          <p:cNvSpPr txBox="1">
            <a:spLocks noChangeArrowheads="1"/>
          </p:cNvSpPr>
          <p:nvPr/>
        </p:nvSpPr>
        <p:spPr bwMode="auto">
          <a:xfrm>
            <a:off x="762000" y="381000"/>
            <a:ext cx="7772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id-ID" smtClean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7172" name="Rectangle 5"/>
          <p:cNvSpPr>
            <a:spLocks noChangeArrowheads="1"/>
          </p:cNvSpPr>
          <p:nvPr/>
        </p:nvSpPr>
        <p:spPr bwMode="auto">
          <a:xfrm>
            <a:off x="5334000" y="1752600"/>
            <a:ext cx="3124200" cy="3962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id-ID" smtClean="0">
              <a:solidFill>
                <a:srgbClr val="000000"/>
              </a:solidFill>
              <a:latin typeface="Arial Narrow" panose="020B0606020202030204" pitchFamily="34" charset="0"/>
            </a:endParaRPr>
          </a:p>
        </p:txBody>
      </p:sp>
      <p:sp>
        <p:nvSpPr>
          <p:cNvPr id="7173" name="Text Box 6"/>
          <p:cNvSpPr txBox="1">
            <a:spLocks noChangeArrowheads="1"/>
          </p:cNvSpPr>
          <p:nvPr/>
        </p:nvSpPr>
        <p:spPr bwMode="auto">
          <a:xfrm>
            <a:off x="1981200" y="304800"/>
            <a:ext cx="4800600" cy="1554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sz="3600" b="1" smtClean="0">
                <a:solidFill>
                  <a:srgbClr val="000000"/>
                </a:solidFill>
                <a:latin typeface="Times New Roman" panose="02020603050405020304" pitchFamily="18" charset="0"/>
              </a:rPr>
              <a:t>TERIMAKASIH </a:t>
            </a:r>
          </a:p>
          <a:p>
            <a:pPr algn="ctr" eaLnBrk="1" hangingPunct="1">
              <a:spcBef>
                <a:spcPct val="50000"/>
              </a:spcBef>
            </a:pPr>
            <a:r>
              <a:rPr lang="en-US" b="1" smtClean="0">
                <a:solidFill>
                  <a:srgbClr val="000000"/>
                </a:solidFill>
                <a:latin typeface="Times New Roman" panose="02020603050405020304" pitchFamily="18" charset="0"/>
              </a:rPr>
              <a:t> MOHON MAAF ATAS SEGALA KEKURANGAN</a:t>
            </a:r>
          </a:p>
        </p:txBody>
      </p:sp>
      <p:pic>
        <p:nvPicPr>
          <p:cNvPr id="7174" name="Picture 8" descr="c:\Program Files\Microsoft Office\Clipart\standard\stddir2\bs01199_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6200" y="4953000"/>
            <a:ext cx="2971800" cy="1392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WordArt 4"/>
          <p:cNvSpPr>
            <a:spLocks noChangeArrowheads="1" noChangeShapeType="1" noTextEdit="1"/>
          </p:cNvSpPr>
          <p:nvPr/>
        </p:nvSpPr>
        <p:spPr bwMode="auto">
          <a:xfrm>
            <a:off x="533400" y="304800"/>
            <a:ext cx="7848600" cy="18288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eaLnBrk="1" hangingPunct="1">
              <a:defRPr/>
            </a:pPr>
            <a:r>
              <a:rPr lang="id-ID" sz="3600" kern="10" dirty="0">
                <a:ln w="9525">
                  <a:noFill/>
                  <a:miter lim="800000"/>
                  <a:headEnd/>
                  <a:tailEnd/>
                </a:ln>
                <a:solidFill>
                  <a:srgbClr val="FFFFFF"/>
                </a:soli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          </a:t>
            </a:r>
          </a:p>
        </p:txBody>
      </p:sp>
      <p:sp>
        <p:nvSpPr>
          <p:cNvPr id="9" name="Rectangle 8"/>
          <p:cNvSpPr/>
          <p:nvPr/>
        </p:nvSpPr>
        <p:spPr>
          <a:xfrm>
            <a:off x="990600" y="609600"/>
            <a:ext cx="4900195" cy="92333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eaLnBrk="1" hangingPunct="1">
              <a:defRPr/>
            </a:pPr>
            <a:r>
              <a:rPr lang="id-ID" sz="5400" b="1" spc="50" dirty="0">
                <a:ln w="11430"/>
                <a:gradFill>
                  <a:gsLst>
                    <a:gs pos="25000">
                      <a:srgbClr val="333399">
                        <a:satMod val="155000"/>
                      </a:srgbClr>
                    </a:gs>
                    <a:gs pos="100000">
                      <a:srgbClr val="333399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Narrow" pitchFamily="34" charset="0"/>
              </a:rPr>
              <a:t>Terimakasih</a:t>
            </a:r>
            <a:endParaRPr lang="en-US" sz="5400" b="1" spc="50" dirty="0">
              <a:ln w="11430"/>
              <a:gradFill>
                <a:gsLst>
                  <a:gs pos="25000">
                    <a:srgbClr val="333399">
                      <a:satMod val="155000"/>
                    </a:srgbClr>
                  </a:gs>
                  <a:gs pos="100000">
                    <a:srgbClr val="333399">
                      <a:shade val="45000"/>
                      <a:satMod val="165000"/>
                    </a:srgb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65828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16632"/>
            <a:ext cx="6984776" cy="55446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9592" y="3212976"/>
            <a:ext cx="7776864" cy="37005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6466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504" y="1988840"/>
            <a:ext cx="8451610" cy="43204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13752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1143000"/>
          </a:xfrm>
        </p:spPr>
        <p:txBody>
          <a:bodyPr/>
          <a:lstStyle/>
          <a:p>
            <a:r>
              <a:rPr lang="en-US" altLang="en-US" sz="2800"/>
              <a:t>Penyebab</a:t>
            </a:r>
            <a:br>
              <a:rPr lang="en-US" altLang="en-US" sz="2800"/>
            </a:br>
            <a:r>
              <a:rPr lang="en-US" altLang="en-US" sz="2800"/>
              <a:t>dan bagaimana terjadinya kanker leher rahim</a:t>
            </a:r>
            <a:endParaRPr lang="en-US" altLang="en-US"/>
          </a:p>
        </p:txBody>
      </p:sp>
      <p:pic>
        <p:nvPicPr>
          <p:cNvPr id="12294" name="Picture 6" descr="HPV1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81000" y="1371600"/>
            <a:ext cx="4090988" cy="5029200"/>
          </a:xfrm>
        </p:spPr>
      </p:pic>
      <p:pic>
        <p:nvPicPr>
          <p:cNvPr id="12295" name="Picture 7" descr="couple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4813" y="1981200"/>
            <a:ext cx="1576773" cy="1981200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1" name="Rectangle 5"/>
          <p:cNvSpPr>
            <a:spLocks noGrp="1" noChangeArrowheads="1"/>
          </p:cNvSpPr>
          <p:nvPr>
            <p:ph idx="1"/>
          </p:nvPr>
        </p:nvSpPr>
        <p:spPr>
          <a:xfrm>
            <a:off x="685800" y="1066800"/>
            <a:ext cx="7772400" cy="5029200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en-US" altLang="en-US" sz="2400" b="1"/>
              <a:t>Apa penyebab kanker leher rahim?</a:t>
            </a:r>
          </a:p>
          <a:p>
            <a:pPr>
              <a:lnSpc>
                <a:spcPct val="90000"/>
              </a:lnSpc>
            </a:pPr>
            <a:r>
              <a:rPr lang="en-US" altLang="en-US" sz="2400" b="1"/>
              <a:t>Virus: HPV (Human Papiloma Virus)    </a:t>
            </a:r>
          </a:p>
          <a:p>
            <a:pPr>
              <a:lnSpc>
                <a:spcPct val="90000"/>
              </a:lnSpc>
            </a:pPr>
            <a:endParaRPr lang="en-US" altLang="en-US" sz="2400" b="1"/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en-US" sz="2400" b="1"/>
              <a:t>Bagaimana terjadinya kanker leher rahim?      </a:t>
            </a:r>
          </a:p>
          <a:p>
            <a:pPr>
              <a:lnSpc>
                <a:spcPct val="90000"/>
              </a:lnSpc>
            </a:pPr>
            <a:r>
              <a:rPr lang="en-US" altLang="en-US" sz="2400" b="1"/>
              <a:t>ditularkan melalui hubungan seksual</a:t>
            </a:r>
          </a:p>
          <a:p>
            <a:pPr>
              <a:lnSpc>
                <a:spcPct val="90000"/>
              </a:lnSpc>
            </a:pPr>
            <a:r>
              <a:rPr lang="en-US" altLang="en-US" sz="2400" b="1"/>
              <a:t>Penderita yang terinfeksi virus HPV tidak merasakan gejala </a:t>
            </a:r>
          </a:p>
          <a:p>
            <a:pPr>
              <a:lnSpc>
                <a:spcPct val="90000"/>
              </a:lnSpc>
            </a:pPr>
            <a:r>
              <a:rPr lang="en-US" altLang="en-US" sz="2400" b="1"/>
              <a:t>Dalam beberapa tahun akan terjadi kelainan pada leher rahim yang disebut </a:t>
            </a:r>
            <a:r>
              <a:rPr lang="en-US" altLang="en-US" sz="2400" b="1" i="1"/>
              <a:t>LESI PRA KANKER</a:t>
            </a:r>
            <a:r>
              <a:rPr lang="en-US" altLang="en-US" sz="2400" b="1"/>
              <a:t>.</a:t>
            </a:r>
          </a:p>
          <a:p>
            <a:pPr>
              <a:lnSpc>
                <a:spcPct val="90000"/>
              </a:lnSpc>
            </a:pPr>
            <a:r>
              <a:rPr lang="en-US" altLang="en-US" sz="2400" b="1"/>
              <a:t>Lesi pra kanker bila tidak ditemukan dan diobati dapat berubah menjadi kanker leher rahim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421" name="Group 37"/>
          <p:cNvGrpSpPr>
            <a:grpSpLocks/>
          </p:cNvGrpSpPr>
          <p:nvPr/>
        </p:nvGrpSpPr>
        <p:grpSpPr bwMode="auto">
          <a:xfrm>
            <a:off x="0" y="11113"/>
            <a:ext cx="9288463" cy="6846887"/>
            <a:chOff x="0" y="7"/>
            <a:chExt cx="5851" cy="4313"/>
          </a:xfrm>
        </p:grpSpPr>
        <p:pic>
          <p:nvPicPr>
            <p:cNvPr id="16388" name="Picture 4" descr="SadWoman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56" y="1584"/>
              <a:ext cx="1096" cy="129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6389" name="Picture 5" descr="mfa-oct14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08" y="240"/>
              <a:ext cx="998" cy="86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6390" name="Picture 6" descr="mfa-oct10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32" y="336"/>
              <a:ext cx="960" cy="81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6391" name="Picture 7" descr="mother_and_daugther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52" y="1776"/>
              <a:ext cx="760" cy="91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6392" name="Picture 8" descr="2295816391[1]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00" y="3072"/>
              <a:ext cx="1152" cy="92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6393" name="Picture 9" descr="Teenage_Girl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2" y="2256"/>
              <a:ext cx="912" cy="8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6394" name="Picture 10" descr="multiple partner"/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6" y="672"/>
              <a:ext cx="1107" cy="9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395" name="Rectangle 11"/>
            <p:cNvSpPr>
              <a:spLocks noChangeArrowheads="1"/>
            </p:cNvSpPr>
            <p:nvPr/>
          </p:nvSpPr>
          <p:spPr bwMode="auto">
            <a:xfrm>
              <a:off x="288" y="1632"/>
              <a:ext cx="1224" cy="3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eaLnBrk="1" hangingPunct="1"/>
              <a:r>
                <a:rPr lang="en-US" altLang="en-US" sz="1600" b="1"/>
                <a:t>Berganti-ganti</a:t>
              </a:r>
            </a:p>
            <a:p>
              <a:pPr eaLnBrk="1" hangingPunct="1"/>
              <a:r>
                <a:rPr lang="en-US" altLang="en-US" sz="1600" b="1"/>
                <a:t>Pasangan seksual</a:t>
              </a:r>
            </a:p>
          </p:txBody>
        </p:sp>
        <p:sp>
          <p:nvSpPr>
            <p:cNvPr id="16396" name="Text Box 12"/>
            <p:cNvSpPr txBox="1">
              <a:spLocks noChangeArrowheads="1"/>
            </p:cNvSpPr>
            <p:nvPr/>
          </p:nvSpPr>
          <p:spPr bwMode="auto">
            <a:xfrm>
              <a:off x="192" y="3168"/>
              <a:ext cx="1542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eaLnBrk="1" hangingPunct="1"/>
              <a:r>
                <a:rPr lang="en-US" altLang="en-US" sz="1600" b="1"/>
                <a:t>Usia hub sex &lt;20 tahun</a:t>
              </a:r>
            </a:p>
          </p:txBody>
        </p:sp>
        <p:sp>
          <p:nvSpPr>
            <p:cNvPr id="16399" name="Rectangle 15"/>
            <p:cNvSpPr>
              <a:spLocks noChangeArrowheads="1"/>
            </p:cNvSpPr>
            <p:nvPr/>
          </p:nvSpPr>
          <p:spPr bwMode="auto">
            <a:xfrm>
              <a:off x="2400" y="1008"/>
              <a:ext cx="607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eaLnBrk="1" hangingPunct="1"/>
              <a:r>
                <a:rPr lang="en-US" altLang="en-US" sz="1400" b="1"/>
                <a:t>merokok</a:t>
              </a:r>
            </a:p>
          </p:txBody>
        </p:sp>
        <p:sp>
          <p:nvSpPr>
            <p:cNvPr id="16400" name="Rectangle 16"/>
            <p:cNvSpPr>
              <a:spLocks noChangeArrowheads="1"/>
            </p:cNvSpPr>
            <p:nvPr/>
          </p:nvSpPr>
          <p:spPr bwMode="auto">
            <a:xfrm>
              <a:off x="4032" y="1200"/>
              <a:ext cx="914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eaLnBrk="1" hangingPunct="1"/>
              <a:r>
                <a:rPr lang="en-US" altLang="en-US" sz="1600" b="1"/>
                <a:t>Sistem imun </a:t>
              </a:r>
            </a:p>
          </p:txBody>
        </p:sp>
        <p:sp>
          <p:nvSpPr>
            <p:cNvPr id="16401" name="Rectangle 17"/>
            <p:cNvSpPr>
              <a:spLocks noChangeArrowheads="1"/>
            </p:cNvSpPr>
            <p:nvPr/>
          </p:nvSpPr>
          <p:spPr bwMode="auto">
            <a:xfrm>
              <a:off x="4164" y="2736"/>
              <a:ext cx="1687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en-US" sz="1600" b="1"/>
                <a:t>Ibu &amp; saudara perempuan</a:t>
              </a:r>
            </a:p>
          </p:txBody>
        </p:sp>
        <p:sp>
          <p:nvSpPr>
            <p:cNvPr id="16402" name="Rectangle 18"/>
            <p:cNvSpPr>
              <a:spLocks noChangeArrowheads="1"/>
            </p:cNvSpPr>
            <p:nvPr/>
          </p:nvSpPr>
          <p:spPr bwMode="auto">
            <a:xfrm>
              <a:off x="3456" y="3936"/>
              <a:ext cx="1437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eaLnBrk="1" hangingPunct="1"/>
              <a:r>
                <a:rPr lang="en-US" altLang="en-US" sz="1600" b="1"/>
                <a:t>Riwayat papsmear (+)</a:t>
              </a:r>
            </a:p>
          </p:txBody>
        </p:sp>
        <p:sp>
          <p:nvSpPr>
            <p:cNvPr id="16403" name="Rectangle 19"/>
            <p:cNvSpPr>
              <a:spLocks noChangeArrowheads="1"/>
            </p:cNvSpPr>
            <p:nvPr/>
          </p:nvSpPr>
          <p:spPr bwMode="auto">
            <a:xfrm>
              <a:off x="1344" y="3936"/>
              <a:ext cx="1372" cy="3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eaLnBrk="1" hangingPunct="1"/>
              <a:r>
                <a:rPr lang="en-US" altLang="en-US" sz="1600" b="1"/>
                <a:t>Penyakit menular seksual</a:t>
              </a:r>
            </a:p>
          </p:txBody>
        </p:sp>
        <p:sp>
          <p:nvSpPr>
            <p:cNvPr id="16404" name="Rectangle 20"/>
            <p:cNvSpPr>
              <a:spLocks noChangeArrowheads="1"/>
            </p:cNvSpPr>
            <p:nvPr/>
          </p:nvSpPr>
          <p:spPr bwMode="auto">
            <a:xfrm>
              <a:off x="0" y="7"/>
              <a:ext cx="2150" cy="3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en-US" sz="3200">
                  <a:latin typeface="Arial Black" pitchFamily="34" charset="0"/>
                </a:rPr>
                <a:t>Faktor Risiko :</a:t>
              </a:r>
            </a:p>
          </p:txBody>
        </p:sp>
        <p:sp>
          <p:nvSpPr>
            <p:cNvPr id="16409" name="Line 25"/>
            <p:cNvSpPr>
              <a:spLocks noChangeShapeType="1"/>
            </p:cNvSpPr>
            <p:nvPr/>
          </p:nvSpPr>
          <p:spPr bwMode="auto">
            <a:xfrm>
              <a:off x="1536" y="1392"/>
              <a:ext cx="576" cy="2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410" name="Line 26"/>
            <p:cNvSpPr>
              <a:spLocks noChangeShapeType="1"/>
            </p:cNvSpPr>
            <p:nvPr/>
          </p:nvSpPr>
          <p:spPr bwMode="auto">
            <a:xfrm>
              <a:off x="2688" y="1248"/>
              <a:ext cx="0" cy="2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411" name="Line 27"/>
            <p:cNvSpPr>
              <a:spLocks noChangeShapeType="1"/>
            </p:cNvSpPr>
            <p:nvPr/>
          </p:nvSpPr>
          <p:spPr bwMode="auto">
            <a:xfrm flipH="1">
              <a:off x="3360" y="1344"/>
              <a:ext cx="528" cy="3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412" name="Line 28"/>
            <p:cNvSpPr>
              <a:spLocks noChangeShapeType="1"/>
            </p:cNvSpPr>
            <p:nvPr/>
          </p:nvSpPr>
          <p:spPr bwMode="auto">
            <a:xfrm flipH="1">
              <a:off x="3696" y="2304"/>
              <a:ext cx="67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413" name="Line 29"/>
            <p:cNvSpPr>
              <a:spLocks noChangeShapeType="1"/>
            </p:cNvSpPr>
            <p:nvPr/>
          </p:nvSpPr>
          <p:spPr bwMode="auto">
            <a:xfrm flipH="1" flipV="1">
              <a:off x="3312" y="2688"/>
              <a:ext cx="384" cy="3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414" name="Line 30"/>
            <p:cNvSpPr>
              <a:spLocks noChangeShapeType="1"/>
            </p:cNvSpPr>
            <p:nvPr/>
          </p:nvSpPr>
          <p:spPr bwMode="auto">
            <a:xfrm flipV="1">
              <a:off x="2160" y="3072"/>
              <a:ext cx="336" cy="67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415" name="Line 31"/>
            <p:cNvSpPr>
              <a:spLocks noChangeShapeType="1"/>
            </p:cNvSpPr>
            <p:nvPr/>
          </p:nvSpPr>
          <p:spPr bwMode="auto">
            <a:xfrm flipV="1">
              <a:off x="1536" y="2496"/>
              <a:ext cx="576" cy="1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419" name="Rectangle 35"/>
            <p:cNvSpPr>
              <a:spLocks noChangeArrowheads="1"/>
            </p:cNvSpPr>
            <p:nvPr/>
          </p:nvSpPr>
          <p:spPr bwMode="auto">
            <a:xfrm>
              <a:off x="720" y="3504"/>
              <a:ext cx="676" cy="81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pic>
          <p:nvPicPr>
            <p:cNvPr id="16420" name="Picture 36"/>
            <p:cNvPicPr>
              <a:picLocks noChangeAspect="1" noChangeArrowheads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20" y="3504"/>
              <a:ext cx="676" cy="8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6422" name="Text Box 38"/>
          <p:cNvSpPr txBox="1">
            <a:spLocks noChangeArrowheads="1"/>
          </p:cNvSpPr>
          <p:nvPr/>
        </p:nvSpPr>
        <p:spPr bwMode="auto">
          <a:xfrm>
            <a:off x="6629400" y="4572000"/>
            <a:ext cx="25908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1400" b="1"/>
              <a:t>terkena kanker leher rahim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5536" y="296652"/>
            <a:ext cx="8304921" cy="6228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824278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34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1268</TotalTime>
  <Words>665</Words>
  <Application>Microsoft Office PowerPoint</Application>
  <PresentationFormat>On-screen Show (4:3)</PresentationFormat>
  <Paragraphs>143</Paragraphs>
  <Slides>38</Slides>
  <Notes>11</Notes>
  <HiddenSlides>0</HiddenSlides>
  <MMClips>0</MMClips>
  <ScaleCrop>false</ScaleCrop>
  <HeadingPairs>
    <vt:vector size="8" baseType="variant">
      <vt:variant>
        <vt:lpstr>Fonts Used</vt:lpstr>
      </vt:variant>
      <vt:variant>
        <vt:i4>11</vt:i4>
      </vt:variant>
      <vt:variant>
        <vt:lpstr>Theme</vt:lpstr>
      </vt:variant>
      <vt:variant>
        <vt:i4>3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38</vt:i4>
      </vt:variant>
    </vt:vector>
  </HeadingPairs>
  <TitlesOfParts>
    <vt:vector size="54" baseType="lpstr">
      <vt:lpstr>MS PGothic</vt:lpstr>
      <vt:lpstr>Arial</vt:lpstr>
      <vt:lpstr>Arial Black</vt:lpstr>
      <vt:lpstr>Arial Narrow</vt:lpstr>
      <vt:lpstr>Calibri</vt:lpstr>
      <vt:lpstr>Constantia</vt:lpstr>
      <vt:lpstr>Impact</vt:lpstr>
      <vt:lpstr>Times New Roman</vt:lpstr>
      <vt:lpstr>Wingdings</vt:lpstr>
      <vt:lpstr>Wingdings 2</vt:lpstr>
      <vt:lpstr>Wingdings 3</vt:lpstr>
      <vt:lpstr>Flow</vt:lpstr>
      <vt:lpstr>Blank Presentation</vt:lpstr>
      <vt:lpstr>Default Design</vt:lpstr>
      <vt:lpstr>Photo Editor Photo</vt:lpstr>
      <vt:lpstr>Image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Penyebab dan bagaimana terjadinya kanker leher rahim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TES IVA</vt:lpstr>
      <vt:lpstr>PowerPoint Presentation</vt:lpstr>
      <vt:lpstr>PowerPoint Presentation</vt:lpstr>
      <vt:lpstr>Tindak lanjut</vt:lpstr>
      <vt:lpstr>PowerPoint Presentation</vt:lpstr>
      <vt:lpstr>Payudara &amp; Strukturnya</vt:lpstr>
      <vt:lpstr>KANKER PAYUDARA</vt:lpstr>
      <vt:lpstr>PowerPoint Presentation</vt:lpstr>
      <vt:lpstr>FAKTOR RISIKO</vt:lpstr>
      <vt:lpstr>RIWAYAT KELUARGA</vt:lpstr>
      <vt:lpstr>RIWAYAT KELUARGA</vt:lpstr>
      <vt:lpstr>PowerPoint Presentation</vt:lpstr>
      <vt:lpstr>DETEKSI DINI KANKER PAYUDARA</vt:lpstr>
      <vt:lpstr>PowerPoint Presentation</vt:lpstr>
      <vt:lpstr>PowerPoint Presentation</vt:lpstr>
      <vt:lpstr>PowerPoint Presentation</vt:lpstr>
      <vt:lpstr>PEMERIKSAAN KLINIS PAYUDARA OLEH PETUGAS KESEHATAN TERLATIH</vt:lpstr>
      <vt:lpstr>PowerPoint Presentation</vt:lpstr>
      <vt:lpstr>PEMERIKSAAN KELENJAR GETAH BENING</vt:lpstr>
      <vt:lpstr>PowerPoint Presentation</vt:lpstr>
      <vt:lpstr>PEMERIKSAAN LANJUTAN</vt:lpstr>
      <vt:lpstr>HASIL PEMERIKSAAN</vt:lpstr>
      <vt:lpstr>PowerPoint Presentation</vt:lpstr>
    </vt:vector>
  </TitlesOfParts>
  <Company>apple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apple</dc:creator>
  <cp:lastModifiedBy>ASUS</cp:lastModifiedBy>
  <cp:revision>58</cp:revision>
  <dcterms:created xsi:type="dcterms:W3CDTF">2007-05-02T09:17:05Z</dcterms:created>
  <dcterms:modified xsi:type="dcterms:W3CDTF">2017-03-02T00:03:47Z</dcterms:modified>
</cp:coreProperties>
</file>