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diagrams/quickStyle2.xml" ContentType="application/vnd.openxmlformats-officedocument.drawingml.diagramStyle+xml"/>
  <Override PartName="/ppt/diagrams/quickStyle3.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ABC32"/>
    <a:srgbClr val="2A5A06"/>
    <a:srgbClr val="FF9E1D"/>
    <a:srgbClr val="D68B1C"/>
    <a:srgbClr val="D09622"/>
    <a:srgbClr val="CC99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290" y="138"/>
      </p:cViewPr>
      <p:guideLst>
        <p:guide orient="horz" pos="2160"/>
        <p:guide pos="2880"/>
      </p:guideLst>
    </p:cSldViewPr>
  </p:slideViewPr>
  <p:notesTextViewPr>
    <p:cViewPr>
      <p:scale>
        <a:sx n="1" d="1"/>
        <a:sy n="1" d="1"/>
      </p:scale>
      <p:origin x="0" y="0"/>
    </p:cViewPr>
  </p:notesTextViewPr>
  <p:gridSpacing cx="156370338" cy="15637033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id-ID"/>
  <c:chart>
    <c:autoTitleDeleted val="1"/>
    <c:view3D>
      <c:rotX val="75"/>
      <c:rotY val="50"/>
      <c:perspective val="0"/>
    </c:view3D>
    <c:plotArea>
      <c:layout/>
      <c:pie3DChart>
        <c:varyColors val="1"/>
        <c:ser>
          <c:idx val="0"/>
          <c:order val="0"/>
          <c:tx>
            <c:strRef>
              <c:f>Sheet1!$B$1</c:f>
              <c:strCache>
                <c:ptCount val="1"/>
                <c:pt idx="0">
                  <c:v>Column1</c:v>
                </c:pt>
              </c:strCache>
            </c:strRef>
          </c:tx>
          <c:dLbls>
            <c:showCatName val="1"/>
            <c:showPercent val="1"/>
            <c:showLeaderLines val="1"/>
          </c:dLbls>
          <c:cat>
            <c:strRef>
              <c:f>Sheet1!$A$2:$A$4</c:f>
              <c:strCache>
                <c:ptCount val="3"/>
                <c:pt idx="0">
                  <c:v>Insulin leaves</c:v>
                </c:pt>
                <c:pt idx="1">
                  <c:v>Turmeric and tamarind</c:v>
                </c:pt>
                <c:pt idx="2">
                  <c:v>Japanese ant</c:v>
                </c:pt>
              </c:strCache>
            </c:strRef>
          </c:cat>
          <c:val>
            <c:numRef>
              <c:f>Sheet1!$B$2:$B$4</c:f>
              <c:numCache>
                <c:formatCode>General</c:formatCode>
                <c:ptCount val="3"/>
                <c:pt idx="0">
                  <c:v>1</c:v>
                </c:pt>
                <c:pt idx="1">
                  <c:v>2</c:v>
                </c:pt>
                <c:pt idx="2">
                  <c:v>1</c:v>
                </c:pt>
              </c:numCache>
            </c:numRef>
          </c:val>
        </c:ser>
        <c:dLbls>
          <c:showCatName val="1"/>
          <c:showPercent val="1"/>
        </c:dLbls>
      </c:pie3DChart>
    </c:plotArea>
    <c:plotVisOnly val="1"/>
  </c:chart>
  <c:txPr>
    <a:bodyPr/>
    <a:lstStyle/>
    <a:p>
      <a:pPr>
        <a:defRPr sz="1400"/>
      </a:pPr>
      <a:endParaRPr lang="id-ID"/>
    </a:p>
  </c:txPr>
  <c:externalData r:id="rId1"/>
</c:chartSpac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721F87-A0F1-4751-8958-32CAF3DB557A}"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id-ID"/>
        </a:p>
      </dgm:t>
    </dgm:pt>
    <dgm:pt modelId="{1EE53490-6269-400E-96EC-733C70B5F788}">
      <dgm:prSet phldrT="[Text]"/>
      <dgm:spPr/>
      <dgm:t>
        <a:bodyPr/>
        <a:lstStyle/>
        <a:p>
          <a:r>
            <a:rPr lang="id-ID" dirty="0" smtClean="0">
              <a:latin typeface="Arial Narrow" pitchFamily="34" charset="0"/>
            </a:rPr>
            <a:t>Introduction</a:t>
          </a:r>
          <a:endParaRPr lang="id-ID" dirty="0">
            <a:latin typeface="Arial Narrow" pitchFamily="34" charset="0"/>
          </a:endParaRPr>
        </a:p>
      </dgm:t>
    </dgm:pt>
    <dgm:pt modelId="{6E31F81A-DB77-4396-8DDA-D33ACEC55B84}" type="parTrans" cxnId="{229BF867-780C-4934-BA12-DE1A72706985}">
      <dgm:prSet/>
      <dgm:spPr/>
      <dgm:t>
        <a:bodyPr/>
        <a:lstStyle/>
        <a:p>
          <a:endParaRPr lang="id-ID">
            <a:latin typeface="Arial Narrow" pitchFamily="34" charset="0"/>
          </a:endParaRPr>
        </a:p>
      </dgm:t>
    </dgm:pt>
    <dgm:pt modelId="{55AFEA9A-2881-4BE0-B56C-44D4C0EE234D}" type="sibTrans" cxnId="{229BF867-780C-4934-BA12-DE1A72706985}">
      <dgm:prSet/>
      <dgm:spPr/>
      <dgm:t>
        <a:bodyPr/>
        <a:lstStyle/>
        <a:p>
          <a:endParaRPr lang="id-ID">
            <a:latin typeface="Arial Narrow" pitchFamily="34" charset="0"/>
          </a:endParaRPr>
        </a:p>
      </dgm:t>
    </dgm:pt>
    <dgm:pt modelId="{72822B2A-C085-4D96-A8D1-4BF4B8D696A0}">
      <dgm:prSet phldrT="[Text]"/>
      <dgm:spPr/>
      <dgm:t>
        <a:bodyPr/>
        <a:lstStyle/>
        <a:p>
          <a:r>
            <a:rPr lang="id-ID" dirty="0" smtClean="0">
              <a:latin typeface="Arial Narrow" pitchFamily="34" charset="0"/>
            </a:rPr>
            <a:t>Material and Method</a:t>
          </a:r>
          <a:endParaRPr lang="id-ID" dirty="0">
            <a:latin typeface="Arial Narrow" pitchFamily="34" charset="0"/>
          </a:endParaRPr>
        </a:p>
      </dgm:t>
    </dgm:pt>
    <dgm:pt modelId="{D75E77B3-39AD-4D2D-B053-46EC622DE33A}" type="parTrans" cxnId="{6CA4B88C-3986-4B6C-AAB3-70B23821B285}">
      <dgm:prSet/>
      <dgm:spPr/>
      <dgm:t>
        <a:bodyPr/>
        <a:lstStyle/>
        <a:p>
          <a:endParaRPr lang="id-ID">
            <a:latin typeface="Arial Narrow" pitchFamily="34" charset="0"/>
          </a:endParaRPr>
        </a:p>
      </dgm:t>
    </dgm:pt>
    <dgm:pt modelId="{0BC5AF72-E325-4C15-9C75-36E722564AF2}" type="sibTrans" cxnId="{6CA4B88C-3986-4B6C-AAB3-70B23821B285}">
      <dgm:prSet/>
      <dgm:spPr/>
      <dgm:t>
        <a:bodyPr/>
        <a:lstStyle/>
        <a:p>
          <a:endParaRPr lang="id-ID">
            <a:latin typeface="Arial Narrow" pitchFamily="34" charset="0"/>
          </a:endParaRPr>
        </a:p>
      </dgm:t>
    </dgm:pt>
    <dgm:pt modelId="{3DC99DD8-71CD-4836-B02E-9B72309F1C30}">
      <dgm:prSet phldrT="[Text]"/>
      <dgm:spPr/>
      <dgm:t>
        <a:bodyPr/>
        <a:lstStyle/>
        <a:p>
          <a:r>
            <a:rPr lang="id-ID" dirty="0" smtClean="0">
              <a:latin typeface="Arial Narrow" pitchFamily="34" charset="0"/>
            </a:rPr>
            <a:t>Result and Discussion</a:t>
          </a:r>
          <a:endParaRPr lang="id-ID" dirty="0">
            <a:latin typeface="Arial Narrow" pitchFamily="34" charset="0"/>
          </a:endParaRPr>
        </a:p>
      </dgm:t>
    </dgm:pt>
    <dgm:pt modelId="{94C8F584-CBBC-4046-8389-FE295B40B2F2}" type="parTrans" cxnId="{7032961A-4FFB-4599-AE79-BC60F409ADEC}">
      <dgm:prSet/>
      <dgm:spPr/>
      <dgm:t>
        <a:bodyPr/>
        <a:lstStyle/>
        <a:p>
          <a:endParaRPr lang="id-ID">
            <a:latin typeface="Arial Narrow" pitchFamily="34" charset="0"/>
          </a:endParaRPr>
        </a:p>
      </dgm:t>
    </dgm:pt>
    <dgm:pt modelId="{09A3BE39-2298-41B0-8B23-47DE28D70E84}" type="sibTrans" cxnId="{7032961A-4FFB-4599-AE79-BC60F409ADEC}">
      <dgm:prSet/>
      <dgm:spPr/>
      <dgm:t>
        <a:bodyPr/>
        <a:lstStyle/>
        <a:p>
          <a:endParaRPr lang="id-ID">
            <a:latin typeface="Arial Narrow" pitchFamily="34" charset="0"/>
          </a:endParaRPr>
        </a:p>
      </dgm:t>
    </dgm:pt>
    <dgm:pt modelId="{5B865B39-4F5F-4F97-A195-0372520E5F39}">
      <dgm:prSet/>
      <dgm:spPr/>
      <dgm:t>
        <a:bodyPr/>
        <a:lstStyle/>
        <a:p>
          <a:r>
            <a:rPr lang="id-ID" dirty="0" smtClean="0">
              <a:latin typeface="Arial Narrow" pitchFamily="34" charset="0"/>
            </a:rPr>
            <a:t>Conclusion</a:t>
          </a:r>
          <a:endParaRPr lang="id-ID" dirty="0">
            <a:latin typeface="Arial Narrow" pitchFamily="34" charset="0"/>
          </a:endParaRPr>
        </a:p>
      </dgm:t>
    </dgm:pt>
    <dgm:pt modelId="{B4143484-4F84-4253-9000-4AD4A6533A17}" type="parTrans" cxnId="{FCC45C8A-E929-451D-AD49-94E0C852C11D}">
      <dgm:prSet/>
      <dgm:spPr/>
      <dgm:t>
        <a:bodyPr/>
        <a:lstStyle/>
        <a:p>
          <a:endParaRPr lang="id-ID">
            <a:latin typeface="Arial Narrow" pitchFamily="34" charset="0"/>
          </a:endParaRPr>
        </a:p>
      </dgm:t>
    </dgm:pt>
    <dgm:pt modelId="{AC07C47F-F74F-4FC1-9EE7-C88D1465A4A7}" type="sibTrans" cxnId="{FCC45C8A-E929-451D-AD49-94E0C852C11D}">
      <dgm:prSet/>
      <dgm:spPr/>
      <dgm:t>
        <a:bodyPr/>
        <a:lstStyle/>
        <a:p>
          <a:endParaRPr lang="id-ID">
            <a:latin typeface="Arial Narrow" pitchFamily="34" charset="0"/>
          </a:endParaRPr>
        </a:p>
      </dgm:t>
    </dgm:pt>
    <dgm:pt modelId="{A6D177D7-D711-46AC-91E9-39C42CBA08F5}" type="pres">
      <dgm:prSet presAssocID="{4B721F87-A0F1-4751-8958-32CAF3DB557A}" presName="linear" presStyleCnt="0">
        <dgm:presLayoutVars>
          <dgm:dir/>
          <dgm:animLvl val="lvl"/>
          <dgm:resizeHandles val="exact"/>
        </dgm:presLayoutVars>
      </dgm:prSet>
      <dgm:spPr/>
    </dgm:pt>
    <dgm:pt modelId="{2A5BDF19-6A62-4394-9F3B-C067D97363F4}" type="pres">
      <dgm:prSet presAssocID="{1EE53490-6269-400E-96EC-733C70B5F788}" presName="parentLin" presStyleCnt="0"/>
      <dgm:spPr/>
    </dgm:pt>
    <dgm:pt modelId="{B89777F2-7084-44D6-9155-FACF602B4135}" type="pres">
      <dgm:prSet presAssocID="{1EE53490-6269-400E-96EC-733C70B5F788}" presName="parentLeftMargin" presStyleLbl="node1" presStyleIdx="0" presStyleCnt="4"/>
      <dgm:spPr/>
    </dgm:pt>
    <dgm:pt modelId="{42BC9463-4435-46B7-841C-84F4248606BD}" type="pres">
      <dgm:prSet presAssocID="{1EE53490-6269-400E-96EC-733C70B5F788}" presName="parentText" presStyleLbl="node1" presStyleIdx="0" presStyleCnt="4">
        <dgm:presLayoutVars>
          <dgm:chMax val="0"/>
          <dgm:bulletEnabled val="1"/>
        </dgm:presLayoutVars>
      </dgm:prSet>
      <dgm:spPr/>
    </dgm:pt>
    <dgm:pt modelId="{61AD35B2-17B3-43AE-A903-4073C5B3015B}" type="pres">
      <dgm:prSet presAssocID="{1EE53490-6269-400E-96EC-733C70B5F788}" presName="negativeSpace" presStyleCnt="0"/>
      <dgm:spPr/>
    </dgm:pt>
    <dgm:pt modelId="{C5896351-A167-4940-909E-C48461BC7615}" type="pres">
      <dgm:prSet presAssocID="{1EE53490-6269-400E-96EC-733C70B5F788}" presName="childText" presStyleLbl="conFgAcc1" presStyleIdx="0" presStyleCnt="4">
        <dgm:presLayoutVars>
          <dgm:bulletEnabled val="1"/>
        </dgm:presLayoutVars>
      </dgm:prSet>
      <dgm:spPr/>
    </dgm:pt>
    <dgm:pt modelId="{577FCDDD-9A06-491F-A742-668804E9DBCF}" type="pres">
      <dgm:prSet presAssocID="{55AFEA9A-2881-4BE0-B56C-44D4C0EE234D}" presName="spaceBetweenRectangles" presStyleCnt="0"/>
      <dgm:spPr/>
    </dgm:pt>
    <dgm:pt modelId="{04B8EB87-87EB-40A2-A5DE-14E04C5968CA}" type="pres">
      <dgm:prSet presAssocID="{72822B2A-C085-4D96-A8D1-4BF4B8D696A0}" presName="parentLin" presStyleCnt="0"/>
      <dgm:spPr/>
    </dgm:pt>
    <dgm:pt modelId="{184FB29E-4983-4125-A542-8BAF4A8DC2CE}" type="pres">
      <dgm:prSet presAssocID="{72822B2A-C085-4D96-A8D1-4BF4B8D696A0}" presName="parentLeftMargin" presStyleLbl="node1" presStyleIdx="0" presStyleCnt="4"/>
      <dgm:spPr/>
    </dgm:pt>
    <dgm:pt modelId="{1ABF1C69-9BE0-4DBE-B77D-BAE944D9D6D2}" type="pres">
      <dgm:prSet presAssocID="{72822B2A-C085-4D96-A8D1-4BF4B8D696A0}" presName="parentText" presStyleLbl="node1" presStyleIdx="1" presStyleCnt="4">
        <dgm:presLayoutVars>
          <dgm:chMax val="0"/>
          <dgm:bulletEnabled val="1"/>
        </dgm:presLayoutVars>
      </dgm:prSet>
      <dgm:spPr/>
    </dgm:pt>
    <dgm:pt modelId="{89644BF9-0620-43FD-ADD1-72181FA25A7E}" type="pres">
      <dgm:prSet presAssocID="{72822B2A-C085-4D96-A8D1-4BF4B8D696A0}" presName="negativeSpace" presStyleCnt="0"/>
      <dgm:spPr/>
    </dgm:pt>
    <dgm:pt modelId="{922CE2A7-485C-4C4A-ADE5-CAE8DA858977}" type="pres">
      <dgm:prSet presAssocID="{72822B2A-C085-4D96-A8D1-4BF4B8D696A0}" presName="childText" presStyleLbl="conFgAcc1" presStyleIdx="1" presStyleCnt="4">
        <dgm:presLayoutVars>
          <dgm:bulletEnabled val="1"/>
        </dgm:presLayoutVars>
      </dgm:prSet>
      <dgm:spPr/>
    </dgm:pt>
    <dgm:pt modelId="{58634554-EF38-4362-8B62-C9540AEC97B8}" type="pres">
      <dgm:prSet presAssocID="{0BC5AF72-E325-4C15-9C75-36E722564AF2}" presName="spaceBetweenRectangles" presStyleCnt="0"/>
      <dgm:spPr/>
    </dgm:pt>
    <dgm:pt modelId="{3116455B-DF72-4751-B863-00E9C726FAF3}" type="pres">
      <dgm:prSet presAssocID="{3DC99DD8-71CD-4836-B02E-9B72309F1C30}" presName="parentLin" presStyleCnt="0"/>
      <dgm:spPr/>
    </dgm:pt>
    <dgm:pt modelId="{ADC7CE5D-97E4-4F38-989B-B01F656A8AA1}" type="pres">
      <dgm:prSet presAssocID="{3DC99DD8-71CD-4836-B02E-9B72309F1C30}" presName="parentLeftMargin" presStyleLbl="node1" presStyleIdx="1" presStyleCnt="4"/>
      <dgm:spPr/>
    </dgm:pt>
    <dgm:pt modelId="{868CA827-1896-453C-8BBD-9741D5AB53F8}" type="pres">
      <dgm:prSet presAssocID="{3DC99DD8-71CD-4836-B02E-9B72309F1C30}" presName="parentText" presStyleLbl="node1" presStyleIdx="2" presStyleCnt="4">
        <dgm:presLayoutVars>
          <dgm:chMax val="0"/>
          <dgm:bulletEnabled val="1"/>
        </dgm:presLayoutVars>
      </dgm:prSet>
      <dgm:spPr/>
    </dgm:pt>
    <dgm:pt modelId="{B408B459-518E-4204-A5D9-C8A23AC4F863}" type="pres">
      <dgm:prSet presAssocID="{3DC99DD8-71CD-4836-B02E-9B72309F1C30}" presName="negativeSpace" presStyleCnt="0"/>
      <dgm:spPr/>
    </dgm:pt>
    <dgm:pt modelId="{64EA4B3A-3F21-488A-ABE2-F16A797E734A}" type="pres">
      <dgm:prSet presAssocID="{3DC99DD8-71CD-4836-B02E-9B72309F1C30}" presName="childText" presStyleLbl="conFgAcc1" presStyleIdx="2" presStyleCnt="4">
        <dgm:presLayoutVars>
          <dgm:bulletEnabled val="1"/>
        </dgm:presLayoutVars>
      </dgm:prSet>
      <dgm:spPr/>
    </dgm:pt>
    <dgm:pt modelId="{527D7B29-31C4-4341-9F8A-65A4421B330B}" type="pres">
      <dgm:prSet presAssocID="{09A3BE39-2298-41B0-8B23-47DE28D70E84}" presName="spaceBetweenRectangles" presStyleCnt="0"/>
      <dgm:spPr/>
    </dgm:pt>
    <dgm:pt modelId="{A73351D7-3149-4AF0-8AB0-465CD33DE3BB}" type="pres">
      <dgm:prSet presAssocID="{5B865B39-4F5F-4F97-A195-0372520E5F39}" presName="parentLin" presStyleCnt="0"/>
      <dgm:spPr/>
    </dgm:pt>
    <dgm:pt modelId="{78838C50-6293-4E52-9948-F02C5B2B099D}" type="pres">
      <dgm:prSet presAssocID="{5B865B39-4F5F-4F97-A195-0372520E5F39}" presName="parentLeftMargin" presStyleLbl="node1" presStyleIdx="2" presStyleCnt="4"/>
      <dgm:spPr/>
    </dgm:pt>
    <dgm:pt modelId="{BB0584F2-249B-4A8B-8EC0-00D0029674D4}" type="pres">
      <dgm:prSet presAssocID="{5B865B39-4F5F-4F97-A195-0372520E5F39}" presName="parentText" presStyleLbl="node1" presStyleIdx="3" presStyleCnt="4">
        <dgm:presLayoutVars>
          <dgm:chMax val="0"/>
          <dgm:bulletEnabled val="1"/>
        </dgm:presLayoutVars>
      </dgm:prSet>
      <dgm:spPr/>
    </dgm:pt>
    <dgm:pt modelId="{507D9996-03A8-4659-94F6-1C0A0D789B2A}" type="pres">
      <dgm:prSet presAssocID="{5B865B39-4F5F-4F97-A195-0372520E5F39}" presName="negativeSpace" presStyleCnt="0"/>
      <dgm:spPr/>
    </dgm:pt>
    <dgm:pt modelId="{81F09C12-0A98-4C58-88BD-36758C5B04D1}" type="pres">
      <dgm:prSet presAssocID="{5B865B39-4F5F-4F97-A195-0372520E5F39}" presName="childText" presStyleLbl="conFgAcc1" presStyleIdx="3" presStyleCnt="4">
        <dgm:presLayoutVars>
          <dgm:bulletEnabled val="1"/>
        </dgm:presLayoutVars>
      </dgm:prSet>
      <dgm:spPr/>
    </dgm:pt>
  </dgm:ptLst>
  <dgm:cxnLst>
    <dgm:cxn modelId="{BEC2DF04-2C92-4093-B1E8-CFD6D0D6A281}" type="presOf" srcId="{4B721F87-A0F1-4751-8958-32CAF3DB557A}" destId="{A6D177D7-D711-46AC-91E9-39C42CBA08F5}" srcOrd="0" destOrd="0" presId="urn:microsoft.com/office/officeart/2005/8/layout/list1"/>
    <dgm:cxn modelId="{BB786DAE-0B7A-4E51-9283-DB35713A7359}" type="presOf" srcId="{3DC99DD8-71CD-4836-B02E-9B72309F1C30}" destId="{868CA827-1896-453C-8BBD-9741D5AB53F8}" srcOrd="1" destOrd="0" presId="urn:microsoft.com/office/officeart/2005/8/layout/list1"/>
    <dgm:cxn modelId="{7E6C1E9B-1313-4D00-A6ED-BEA5DFB4C843}" type="presOf" srcId="{72822B2A-C085-4D96-A8D1-4BF4B8D696A0}" destId="{184FB29E-4983-4125-A542-8BAF4A8DC2CE}" srcOrd="0" destOrd="0" presId="urn:microsoft.com/office/officeart/2005/8/layout/list1"/>
    <dgm:cxn modelId="{7032961A-4FFB-4599-AE79-BC60F409ADEC}" srcId="{4B721F87-A0F1-4751-8958-32CAF3DB557A}" destId="{3DC99DD8-71CD-4836-B02E-9B72309F1C30}" srcOrd="2" destOrd="0" parTransId="{94C8F584-CBBC-4046-8389-FE295B40B2F2}" sibTransId="{09A3BE39-2298-41B0-8B23-47DE28D70E84}"/>
    <dgm:cxn modelId="{42634A84-E4AF-4B1C-A5A9-A725CF872925}" type="presOf" srcId="{1EE53490-6269-400E-96EC-733C70B5F788}" destId="{B89777F2-7084-44D6-9155-FACF602B4135}" srcOrd="0" destOrd="0" presId="urn:microsoft.com/office/officeart/2005/8/layout/list1"/>
    <dgm:cxn modelId="{24071AE0-7EF3-4746-8F1F-1DFBCDF7F2C3}" type="presOf" srcId="{5B865B39-4F5F-4F97-A195-0372520E5F39}" destId="{78838C50-6293-4E52-9948-F02C5B2B099D}" srcOrd="0" destOrd="0" presId="urn:microsoft.com/office/officeart/2005/8/layout/list1"/>
    <dgm:cxn modelId="{6CA4B88C-3986-4B6C-AAB3-70B23821B285}" srcId="{4B721F87-A0F1-4751-8958-32CAF3DB557A}" destId="{72822B2A-C085-4D96-A8D1-4BF4B8D696A0}" srcOrd="1" destOrd="0" parTransId="{D75E77B3-39AD-4D2D-B053-46EC622DE33A}" sibTransId="{0BC5AF72-E325-4C15-9C75-36E722564AF2}"/>
    <dgm:cxn modelId="{229BF867-780C-4934-BA12-DE1A72706985}" srcId="{4B721F87-A0F1-4751-8958-32CAF3DB557A}" destId="{1EE53490-6269-400E-96EC-733C70B5F788}" srcOrd="0" destOrd="0" parTransId="{6E31F81A-DB77-4396-8DDA-D33ACEC55B84}" sibTransId="{55AFEA9A-2881-4BE0-B56C-44D4C0EE234D}"/>
    <dgm:cxn modelId="{6681EF0E-D00B-4330-B19B-87FCE7601A2D}" type="presOf" srcId="{1EE53490-6269-400E-96EC-733C70B5F788}" destId="{42BC9463-4435-46B7-841C-84F4248606BD}" srcOrd="1" destOrd="0" presId="urn:microsoft.com/office/officeart/2005/8/layout/list1"/>
    <dgm:cxn modelId="{2D786E26-1078-4C64-90D3-482094D1DC9E}" type="presOf" srcId="{3DC99DD8-71CD-4836-B02E-9B72309F1C30}" destId="{ADC7CE5D-97E4-4F38-989B-B01F656A8AA1}" srcOrd="0" destOrd="0" presId="urn:microsoft.com/office/officeart/2005/8/layout/list1"/>
    <dgm:cxn modelId="{FCC45C8A-E929-451D-AD49-94E0C852C11D}" srcId="{4B721F87-A0F1-4751-8958-32CAF3DB557A}" destId="{5B865B39-4F5F-4F97-A195-0372520E5F39}" srcOrd="3" destOrd="0" parTransId="{B4143484-4F84-4253-9000-4AD4A6533A17}" sibTransId="{AC07C47F-F74F-4FC1-9EE7-C88D1465A4A7}"/>
    <dgm:cxn modelId="{B863D762-858B-46BF-A587-99EC7230DD27}" type="presOf" srcId="{72822B2A-C085-4D96-A8D1-4BF4B8D696A0}" destId="{1ABF1C69-9BE0-4DBE-B77D-BAE944D9D6D2}" srcOrd="1" destOrd="0" presId="urn:microsoft.com/office/officeart/2005/8/layout/list1"/>
    <dgm:cxn modelId="{835258DB-4603-4A6A-9C63-59DB1BCF195D}" type="presOf" srcId="{5B865B39-4F5F-4F97-A195-0372520E5F39}" destId="{BB0584F2-249B-4A8B-8EC0-00D0029674D4}" srcOrd="1" destOrd="0" presId="urn:microsoft.com/office/officeart/2005/8/layout/list1"/>
    <dgm:cxn modelId="{59B32187-FD24-44F1-9909-B546775C26B6}" type="presParOf" srcId="{A6D177D7-D711-46AC-91E9-39C42CBA08F5}" destId="{2A5BDF19-6A62-4394-9F3B-C067D97363F4}" srcOrd="0" destOrd="0" presId="urn:microsoft.com/office/officeart/2005/8/layout/list1"/>
    <dgm:cxn modelId="{3422FFD1-2A29-4038-A726-2C4E98FB8C29}" type="presParOf" srcId="{2A5BDF19-6A62-4394-9F3B-C067D97363F4}" destId="{B89777F2-7084-44D6-9155-FACF602B4135}" srcOrd="0" destOrd="0" presId="urn:microsoft.com/office/officeart/2005/8/layout/list1"/>
    <dgm:cxn modelId="{D352CD72-33D3-44DD-B583-17DE5C4BDA9D}" type="presParOf" srcId="{2A5BDF19-6A62-4394-9F3B-C067D97363F4}" destId="{42BC9463-4435-46B7-841C-84F4248606BD}" srcOrd="1" destOrd="0" presId="urn:microsoft.com/office/officeart/2005/8/layout/list1"/>
    <dgm:cxn modelId="{BF804FCE-98CF-49EA-9BE6-AA32BA2AAD45}" type="presParOf" srcId="{A6D177D7-D711-46AC-91E9-39C42CBA08F5}" destId="{61AD35B2-17B3-43AE-A903-4073C5B3015B}" srcOrd="1" destOrd="0" presId="urn:microsoft.com/office/officeart/2005/8/layout/list1"/>
    <dgm:cxn modelId="{D2E9D619-B065-4129-9C64-C9063AAEB2C3}" type="presParOf" srcId="{A6D177D7-D711-46AC-91E9-39C42CBA08F5}" destId="{C5896351-A167-4940-909E-C48461BC7615}" srcOrd="2" destOrd="0" presId="urn:microsoft.com/office/officeart/2005/8/layout/list1"/>
    <dgm:cxn modelId="{82BD3CC8-3CE7-4E14-8F2A-E12CFC519875}" type="presParOf" srcId="{A6D177D7-D711-46AC-91E9-39C42CBA08F5}" destId="{577FCDDD-9A06-491F-A742-668804E9DBCF}" srcOrd="3" destOrd="0" presId="urn:microsoft.com/office/officeart/2005/8/layout/list1"/>
    <dgm:cxn modelId="{B8893649-C66C-4A50-8E0A-664543155C69}" type="presParOf" srcId="{A6D177D7-D711-46AC-91E9-39C42CBA08F5}" destId="{04B8EB87-87EB-40A2-A5DE-14E04C5968CA}" srcOrd="4" destOrd="0" presId="urn:microsoft.com/office/officeart/2005/8/layout/list1"/>
    <dgm:cxn modelId="{A1A6B06B-D44A-43BB-8394-F65C6D10D642}" type="presParOf" srcId="{04B8EB87-87EB-40A2-A5DE-14E04C5968CA}" destId="{184FB29E-4983-4125-A542-8BAF4A8DC2CE}" srcOrd="0" destOrd="0" presId="urn:microsoft.com/office/officeart/2005/8/layout/list1"/>
    <dgm:cxn modelId="{AE979CF5-9C84-48A6-8EE3-8CB1FC7540BD}" type="presParOf" srcId="{04B8EB87-87EB-40A2-A5DE-14E04C5968CA}" destId="{1ABF1C69-9BE0-4DBE-B77D-BAE944D9D6D2}" srcOrd="1" destOrd="0" presId="urn:microsoft.com/office/officeart/2005/8/layout/list1"/>
    <dgm:cxn modelId="{DF4E3CD1-0F70-4732-999E-E2113ADB8A69}" type="presParOf" srcId="{A6D177D7-D711-46AC-91E9-39C42CBA08F5}" destId="{89644BF9-0620-43FD-ADD1-72181FA25A7E}" srcOrd="5" destOrd="0" presId="urn:microsoft.com/office/officeart/2005/8/layout/list1"/>
    <dgm:cxn modelId="{4A8D8D0F-386E-4F2C-8D14-61F2F18E4212}" type="presParOf" srcId="{A6D177D7-D711-46AC-91E9-39C42CBA08F5}" destId="{922CE2A7-485C-4C4A-ADE5-CAE8DA858977}" srcOrd="6" destOrd="0" presId="urn:microsoft.com/office/officeart/2005/8/layout/list1"/>
    <dgm:cxn modelId="{960D3598-D763-4D7A-A433-92195648FD3D}" type="presParOf" srcId="{A6D177D7-D711-46AC-91E9-39C42CBA08F5}" destId="{58634554-EF38-4362-8B62-C9540AEC97B8}" srcOrd="7" destOrd="0" presId="urn:microsoft.com/office/officeart/2005/8/layout/list1"/>
    <dgm:cxn modelId="{2CD8509D-524F-4469-B972-A6FE9C4B228D}" type="presParOf" srcId="{A6D177D7-D711-46AC-91E9-39C42CBA08F5}" destId="{3116455B-DF72-4751-B863-00E9C726FAF3}" srcOrd="8" destOrd="0" presId="urn:microsoft.com/office/officeart/2005/8/layout/list1"/>
    <dgm:cxn modelId="{FA65443A-7EB2-4448-A8B2-485039C0E96F}" type="presParOf" srcId="{3116455B-DF72-4751-B863-00E9C726FAF3}" destId="{ADC7CE5D-97E4-4F38-989B-B01F656A8AA1}" srcOrd="0" destOrd="0" presId="urn:microsoft.com/office/officeart/2005/8/layout/list1"/>
    <dgm:cxn modelId="{AAD4C446-7B23-4FBA-A214-4FE37EB2600E}" type="presParOf" srcId="{3116455B-DF72-4751-B863-00E9C726FAF3}" destId="{868CA827-1896-453C-8BBD-9741D5AB53F8}" srcOrd="1" destOrd="0" presId="urn:microsoft.com/office/officeart/2005/8/layout/list1"/>
    <dgm:cxn modelId="{9083175B-8902-40D1-A5BE-7FC399CE1B2F}" type="presParOf" srcId="{A6D177D7-D711-46AC-91E9-39C42CBA08F5}" destId="{B408B459-518E-4204-A5D9-C8A23AC4F863}" srcOrd="9" destOrd="0" presId="urn:microsoft.com/office/officeart/2005/8/layout/list1"/>
    <dgm:cxn modelId="{1E492929-F01E-4D96-8338-8565B32F782A}" type="presParOf" srcId="{A6D177D7-D711-46AC-91E9-39C42CBA08F5}" destId="{64EA4B3A-3F21-488A-ABE2-F16A797E734A}" srcOrd="10" destOrd="0" presId="urn:microsoft.com/office/officeart/2005/8/layout/list1"/>
    <dgm:cxn modelId="{C2DC0468-DDF2-48FB-BE52-5F3CC2406041}" type="presParOf" srcId="{A6D177D7-D711-46AC-91E9-39C42CBA08F5}" destId="{527D7B29-31C4-4341-9F8A-65A4421B330B}" srcOrd="11" destOrd="0" presId="urn:microsoft.com/office/officeart/2005/8/layout/list1"/>
    <dgm:cxn modelId="{B1E73F69-DF75-4C01-87D6-DB1B6AE2DDE2}" type="presParOf" srcId="{A6D177D7-D711-46AC-91E9-39C42CBA08F5}" destId="{A73351D7-3149-4AF0-8AB0-465CD33DE3BB}" srcOrd="12" destOrd="0" presId="urn:microsoft.com/office/officeart/2005/8/layout/list1"/>
    <dgm:cxn modelId="{A1639565-F0D2-4A4B-B2BC-64B28F81E994}" type="presParOf" srcId="{A73351D7-3149-4AF0-8AB0-465CD33DE3BB}" destId="{78838C50-6293-4E52-9948-F02C5B2B099D}" srcOrd="0" destOrd="0" presId="urn:microsoft.com/office/officeart/2005/8/layout/list1"/>
    <dgm:cxn modelId="{210C78EA-B55D-4C26-BED3-37DB31DA0ECA}" type="presParOf" srcId="{A73351D7-3149-4AF0-8AB0-465CD33DE3BB}" destId="{BB0584F2-249B-4A8B-8EC0-00D0029674D4}" srcOrd="1" destOrd="0" presId="urn:microsoft.com/office/officeart/2005/8/layout/list1"/>
    <dgm:cxn modelId="{EAB0DC57-FCEB-4D41-94D1-39583FAD8070}" type="presParOf" srcId="{A6D177D7-D711-46AC-91E9-39C42CBA08F5}" destId="{507D9996-03A8-4659-94F6-1C0A0D789B2A}" srcOrd="13" destOrd="0" presId="urn:microsoft.com/office/officeart/2005/8/layout/list1"/>
    <dgm:cxn modelId="{DE05A868-A04E-46F3-B5A2-0896805D05CB}" type="presParOf" srcId="{A6D177D7-D711-46AC-91E9-39C42CBA08F5}" destId="{81F09C12-0A98-4C58-88BD-36758C5B04D1}" srcOrd="14"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926B8F6-B304-4D7B-ADEB-3E142948E4BB}" type="doc">
      <dgm:prSet loTypeId="urn:microsoft.com/office/officeart/2005/8/layout/matrix3" loCatId="matrix" qsTypeId="urn:microsoft.com/office/officeart/2005/8/quickstyle/3d1" qsCatId="3D" csTypeId="urn:microsoft.com/office/officeart/2005/8/colors/colorful1" csCatId="colorful" phldr="1"/>
      <dgm:spPr/>
      <dgm:t>
        <a:bodyPr/>
        <a:lstStyle/>
        <a:p>
          <a:endParaRPr lang="id-ID"/>
        </a:p>
      </dgm:t>
    </dgm:pt>
    <dgm:pt modelId="{D0023DA9-F874-486C-B7A4-CC8EA4B1A849}">
      <dgm:prSet phldrT="[Text]" custT="1"/>
      <dgm:spPr/>
      <dgm:t>
        <a:bodyPr/>
        <a:lstStyle/>
        <a:p>
          <a:r>
            <a:rPr lang="id-ID" sz="2000" dirty="0" smtClean="0">
              <a:latin typeface="Arial Narrow" pitchFamily="34" charset="0"/>
            </a:rPr>
            <a:t>High Prevalence of DM</a:t>
          </a:r>
          <a:endParaRPr lang="id-ID" sz="2000" dirty="0">
            <a:latin typeface="Arial Narrow" pitchFamily="34" charset="0"/>
          </a:endParaRPr>
        </a:p>
      </dgm:t>
    </dgm:pt>
    <dgm:pt modelId="{A8155145-C400-47C5-989E-E91DD6F18D01}" type="parTrans" cxnId="{C1929B95-3085-4ACA-9940-6F0D883098E7}">
      <dgm:prSet/>
      <dgm:spPr/>
      <dgm:t>
        <a:bodyPr/>
        <a:lstStyle/>
        <a:p>
          <a:endParaRPr lang="id-ID" sz="2000">
            <a:latin typeface="Arial Narrow" pitchFamily="34" charset="0"/>
          </a:endParaRPr>
        </a:p>
      </dgm:t>
    </dgm:pt>
    <dgm:pt modelId="{DEF261C5-7BEB-4B6E-AB51-9713DC374512}" type="sibTrans" cxnId="{C1929B95-3085-4ACA-9940-6F0D883098E7}">
      <dgm:prSet/>
      <dgm:spPr/>
      <dgm:t>
        <a:bodyPr/>
        <a:lstStyle/>
        <a:p>
          <a:endParaRPr lang="id-ID" sz="2000">
            <a:latin typeface="Arial Narrow" pitchFamily="34" charset="0"/>
          </a:endParaRPr>
        </a:p>
      </dgm:t>
    </dgm:pt>
    <dgm:pt modelId="{BE52EBA1-8E96-414C-B1CC-D8E649F923F4}">
      <dgm:prSet phldrT="[Text]" custT="1"/>
      <dgm:spPr/>
      <dgm:t>
        <a:bodyPr/>
        <a:lstStyle/>
        <a:p>
          <a:r>
            <a:rPr lang="id-ID" sz="2000" dirty="0" smtClean="0">
              <a:latin typeface="Arial Narrow" pitchFamily="34" charset="0"/>
            </a:rPr>
            <a:t>Drug Related Problems</a:t>
          </a:r>
          <a:endParaRPr lang="id-ID" sz="2000" dirty="0">
            <a:latin typeface="Arial Narrow" pitchFamily="34" charset="0"/>
          </a:endParaRPr>
        </a:p>
      </dgm:t>
    </dgm:pt>
    <dgm:pt modelId="{EE1E5634-E954-4DD8-9026-BFB79A242935}" type="parTrans" cxnId="{71D4886B-B951-4D3D-AB2B-1B5FA1A75F55}">
      <dgm:prSet/>
      <dgm:spPr/>
      <dgm:t>
        <a:bodyPr/>
        <a:lstStyle/>
        <a:p>
          <a:endParaRPr lang="id-ID" sz="2000">
            <a:latin typeface="Arial Narrow" pitchFamily="34" charset="0"/>
          </a:endParaRPr>
        </a:p>
      </dgm:t>
    </dgm:pt>
    <dgm:pt modelId="{A4FAE121-D459-4C63-A64E-9D9E026A4E73}" type="sibTrans" cxnId="{71D4886B-B951-4D3D-AB2B-1B5FA1A75F55}">
      <dgm:prSet/>
      <dgm:spPr/>
      <dgm:t>
        <a:bodyPr/>
        <a:lstStyle/>
        <a:p>
          <a:endParaRPr lang="id-ID" sz="2000">
            <a:latin typeface="Arial Narrow" pitchFamily="34" charset="0"/>
          </a:endParaRPr>
        </a:p>
      </dgm:t>
    </dgm:pt>
    <dgm:pt modelId="{820E6242-4F32-4B02-A1A1-5E17AE806289}">
      <dgm:prSet phldrT="[Text]" custT="1"/>
      <dgm:spPr/>
      <dgm:t>
        <a:bodyPr/>
        <a:lstStyle/>
        <a:p>
          <a:r>
            <a:rPr lang="id-ID" sz="2000" dirty="0" smtClean="0">
              <a:latin typeface="Arial Narrow" pitchFamily="34" charset="0"/>
            </a:rPr>
            <a:t>Use of Complementary and Alternative Medicines</a:t>
          </a:r>
          <a:endParaRPr lang="id-ID" sz="2000" dirty="0">
            <a:latin typeface="Arial Narrow" pitchFamily="34" charset="0"/>
          </a:endParaRPr>
        </a:p>
      </dgm:t>
    </dgm:pt>
    <dgm:pt modelId="{D41D4A6D-4C07-4563-9300-9E4E32717CB3}" type="parTrans" cxnId="{CADB7851-C1F6-40A8-AA76-EF6749463969}">
      <dgm:prSet/>
      <dgm:spPr/>
      <dgm:t>
        <a:bodyPr/>
        <a:lstStyle/>
        <a:p>
          <a:endParaRPr lang="id-ID" sz="2000">
            <a:latin typeface="Arial Narrow" pitchFamily="34" charset="0"/>
          </a:endParaRPr>
        </a:p>
      </dgm:t>
    </dgm:pt>
    <dgm:pt modelId="{DC6F4E1D-3D60-43BE-95DC-821D123C6AF9}" type="sibTrans" cxnId="{CADB7851-C1F6-40A8-AA76-EF6749463969}">
      <dgm:prSet/>
      <dgm:spPr/>
      <dgm:t>
        <a:bodyPr/>
        <a:lstStyle/>
        <a:p>
          <a:endParaRPr lang="id-ID" sz="2000">
            <a:latin typeface="Arial Narrow" pitchFamily="34" charset="0"/>
          </a:endParaRPr>
        </a:p>
      </dgm:t>
    </dgm:pt>
    <dgm:pt modelId="{714ADAEC-8A44-41A8-86AF-3402BB8113BB}">
      <dgm:prSet phldrT="[Text]" custT="1"/>
      <dgm:spPr/>
      <dgm:t>
        <a:bodyPr/>
        <a:lstStyle/>
        <a:p>
          <a:r>
            <a:rPr lang="id-ID" sz="2000" dirty="0" smtClean="0">
              <a:latin typeface="Arial Narrow" pitchFamily="34" charset="0"/>
            </a:rPr>
            <a:t>Medication Reconciliation</a:t>
          </a:r>
          <a:endParaRPr lang="id-ID" sz="2000" dirty="0">
            <a:latin typeface="Arial Narrow" pitchFamily="34" charset="0"/>
          </a:endParaRPr>
        </a:p>
      </dgm:t>
    </dgm:pt>
    <dgm:pt modelId="{D63264B8-92CE-49B5-A982-322C15F380F0}" type="parTrans" cxnId="{2EBC4584-46A7-4832-A62E-7ABFAF384A68}">
      <dgm:prSet/>
      <dgm:spPr/>
      <dgm:t>
        <a:bodyPr/>
        <a:lstStyle/>
        <a:p>
          <a:endParaRPr lang="id-ID" sz="2000">
            <a:latin typeface="Arial Narrow" pitchFamily="34" charset="0"/>
          </a:endParaRPr>
        </a:p>
      </dgm:t>
    </dgm:pt>
    <dgm:pt modelId="{93ADD8B1-8177-4EB5-94E5-B48F377F823F}" type="sibTrans" cxnId="{2EBC4584-46A7-4832-A62E-7ABFAF384A68}">
      <dgm:prSet/>
      <dgm:spPr/>
      <dgm:t>
        <a:bodyPr/>
        <a:lstStyle/>
        <a:p>
          <a:endParaRPr lang="id-ID" sz="2000">
            <a:latin typeface="Arial Narrow" pitchFamily="34" charset="0"/>
          </a:endParaRPr>
        </a:p>
      </dgm:t>
    </dgm:pt>
    <dgm:pt modelId="{0C0B7B1A-67D7-4AF9-A722-F0E1C74E9DAD}" type="pres">
      <dgm:prSet presAssocID="{E926B8F6-B304-4D7B-ADEB-3E142948E4BB}" presName="matrix" presStyleCnt="0">
        <dgm:presLayoutVars>
          <dgm:chMax val="1"/>
          <dgm:dir/>
          <dgm:resizeHandles val="exact"/>
        </dgm:presLayoutVars>
      </dgm:prSet>
      <dgm:spPr/>
    </dgm:pt>
    <dgm:pt modelId="{BCF00529-6899-41CE-B673-44E0AAE0090F}" type="pres">
      <dgm:prSet presAssocID="{E926B8F6-B304-4D7B-ADEB-3E142948E4BB}" presName="diamond" presStyleLbl="bgShp" presStyleIdx="0" presStyleCnt="1"/>
      <dgm:spPr/>
    </dgm:pt>
    <dgm:pt modelId="{B23E371E-78DA-4F1B-B850-DDBA33FBF041}" type="pres">
      <dgm:prSet presAssocID="{E926B8F6-B304-4D7B-ADEB-3E142948E4BB}" presName="quad1" presStyleLbl="node1" presStyleIdx="0" presStyleCnt="4">
        <dgm:presLayoutVars>
          <dgm:chMax val="0"/>
          <dgm:chPref val="0"/>
          <dgm:bulletEnabled val="1"/>
        </dgm:presLayoutVars>
      </dgm:prSet>
      <dgm:spPr/>
    </dgm:pt>
    <dgm:pt modelId="{108989D7-D99F-4568-9B1B-A4B02031DE80}" type="pres">
      <dgm:prSet presAssocID="{E926B8F6-B304-4D7B-ADEB-3E142948E4BB}" presName="quad2" presStyleLbl="node1" presStyleIdx="1" presStyleCnt="4">
        <dgm:presLayoutVars>
          <dgm:chMax val="0"/>
          <dgm:chPref val="0"/>
          <dgm:bulletEnabled val="1"/>
        </dgm:presLayoutVars>
      </dgm:prSet>
      <dgm:spPr/>
    </dgm:pt>
    <dgm:pt modelId="{FE89FB2A-ECDA-47F4-A9D0-3D1C73F9BAE4}" type="pres">
      <dgm:prSet presAssocID="{E926B8F6-B304-4D7B-ADEB-3E142948E4BB}" presName="quad3" presStyleLbl="node1" presStyleIdx="2" presStyleCnt="4" custScaleX="107692">
        <dgm:presLayoutVars>
          <dgm:chMax val="0"/>
          <dgm:chPref val="0"/>
          <dgm:bulletEnabled val="1"/>
        </dgm:presLayoutVars>
      </dgm:prSet>
      <dgm:spPr/>
    </dgm:pt>
    <dgm:pt modelId="{3991A3BA-08A3-45C5-932A-73216ABBD08E}" type="pres">
      <dgm:prSet presAssocID="{E926B8F6-B304-4D7B-ADEB-3E142948E4BB}" presName="quad4" presStyleLbl="node1" presStyleIdx="3" presStyleCnt="4">
        <dgm:presLayoutVars>
          <dgm:chMax val="0"/>
          <dgm:chPref val="0"/>
          <dgm:bulletEnabled val="1"/>
        </dgm:presLayoutVars>
      </dgm:prSet>
      <dgm:spPr/>
    </dgm:pt>
  </dgm:ptLst>
  <dgm:cxnLst>
    <dgm:cxn modelId="{CADB7851-C1F6-40A8-AA76-EF6749463969}" srcId="{E926B8F6-B304-4D7B-ADEB-3E142948E4BB}" destId="{820E6242-4F32-4B02-A1A1-5E17AE806289}" srcOrd="2" destOrd="0" parTransId="{D41D4A6D-4C07-4563-9300-9E4E32717CB3}" sibTransId="{DC6F4E1D-3D60-43BE-95DC-821D123C6AF9}"/>
    <dgm:cxn modelId="{71D4886B-B951-4D3D-AB2B-1B5FA1A75F55}" srcId="{E926B8F6-B304-4D7B-ADEB-3E142948E4BB}" destId="{BE52EBA1-8E96-414C-B1CC-D8E649F923F4}" srcOrd="1" destOrd="0" parTransId="{EE1E5634-E954-4DD8-9026-BFB79A242935}" sibTransId="{A4FAE121-D459-4C63-A64E-9D9E026A4E73}"/>
    <dgm:cxn modelId="{2EBC4584-46A7-4832-A62E-7ABFAF384A68}" srcId="{E926B8F6-B304-4D7B-ADEB-3E142948E4BB}" destId="{714ADAEC-8A44-41A8-86AF-3402BB8113BB}" srcOrd="3" destOrd="0" parTransId="{D63264B8-92CE-49B5-A982-322C15F380F0}" sibTransId="{93ADD8B1-8177-4EB5-94E5-B48F377F823F}"/>
    <dgm:cxn modelId="{0E23C945-D25B-42C8-A128-5542AD15E9A5}" type="presOf" srcId="{BE52EBA1-8E96-414C-B1CC-D8E649F923F4}" destId="{108989D7-D99F-4568-9B1B-A4B02031DE80}" srcOrd="0" destOrd="0" presId="urn:microsoft.com/office/officeart/2005/8/layout/matrix3"/>
    <dgm:cxn modelId="{C1929B95-3085-4ACA-9940-6F0D883098E7}" srcId="{E926B8F6-B304-4D7B-ADEB-3E142948E4BB}" destId="{D0023DA9-F874-486C-B7A4-CC8EA4B1A849}" srcOrd="0" destOrd="0" parTransId="{A8155145-C400-47C5-989E-E91DD6F18D01}" sibTransId="{DEF261C5-7BEB-4B6E-AB51-9713DC374512}"/>
    <dgm:cxn modelId="{F2BB08E8-7C79-47C4-8259-DFB24B63F3BB}" type="presOf" srcId="{820E6242-4F32-4B02-A1A1-5E17AE806289}" destId="{FE89FB2A-ECDA-47F4-A9D0-3D1C73F9BAE4}" srcOrd="0" destOrd="0" presId="urn:microsoft.com/office/officeart/2005/8/layout/matrix3"/>
    <dgm:cxn modelId="{65757F51-1574-4E11-BEB6-E739FF208506}" type="presOf" srcId="{D0023DA9-F874-486C-B7A4-CC8EA4B1A849}" destId="{B23E371E-78DA-4F1B-B850-DDBA33FBF041}" srcOrd="0" destOrd="0" presId="urn:microsoft.com/office/officeart/2005/8/layout/matrix3"/>
    <dgm:cxn modelId="{178B41C9-FC94-4808-A843-AD7874CFC4EC}" type="presOf" srcId="{714ADAEC-8A44-41A8-86AF-3402BB8113BB}" destId="{3991A3BA-08A3-45C5-932A-73216ABBD08E}" srcOrd="0" destOrd="0" presId="urn:microsoft.com/office/officeart/2005/8/layout/matrix3"/>
    <dgm:cxn modelId="{F65DDAA4-294D-4AB9-8D18-07BE430EB214}" type="presOf" srcId="{E926B8F6-B304-4D7B-ADEB-3E142948E4BB}" destId="{0C0B7B1A-67D7-4AF9-A722-F0E1C74E9DAD}" srcOrd="0" destOrd="0" presId="urn:microsoft.com/office/officeart/2005/8/layout/matrix3"/>
    <dgm:cxn modelId="{5DCDA667-F3DC-487D-A421-E8FEDA919503}" type="presParOf" srcId="{0C0B7B1A-67D7-4AF9-A722-F0E1C74E9DAD}" destId="{BCF00529-6899-41CE-B673-44E0AAE0090F}" srcOrd="0" destOrd="0" presId="urn:microsoft.com/office/officeart/2005/8/layout/matrix3"/>
    <dgm:cxn modelId="{4957379A-9511-424C-8B17-B2610164AD47}" type="presParOf" srcId="{0C0B7B1A-67D7-4AF9-A722-F0E1C74E9DAD}" destId="{B23E371E-78DA-4F1B-B850-DDBA33FBF041}" srcOrd="1" destOrd="0" presId="urn:microsoft.com/office/officeart/2005/8/layout/matrix3"/>
    <dgm:cxn modelId="{65DFB481-91D2-47FA-99AE-8453B008BB0A}" type="presParOf" srcId="{0C0B7B1A-67D7-4AF9-A722-F0E1C74E9DAD}" destId="{108989D7-D99F-4568-9B1B-A4B02031DE80}" srcOrd="2" destOrd="0" presId="urn:microsoft.com/office/officeart/2005/8/layout/matrix3"/>
    <dgm:cxn modelId="{B146CB3B-4C0B-487C-9A15-F95FC6E5ED34}" type="presParOf" srcId="{0C0B7B1A-67D7-4AF9-A722-F0E1C74E9DAD}" destId="{FE89FB2A-ECDA-47F4-A9D0-3D1C73F9BAE4}" srcOrd="3" destOrd="0" presId="urn:microsoft.com/office/officeart/2005/8/layout/matrix3"/>
    <dgm:cxn modelId="{8781213F-50F7-49DB-BC75-1B7E43E118AE}" type="presParOf" srcId="{0C0B7B1A-67D7-4AF9-A722-F0E1C74E9DAD}" destId="{3991A3BA-08A3-45C5-932A-73216ABBD08E}" srcOrd="4" destOrd="0" presId="urn:microsoft.com/office/officeart/2005/8/layout/matrix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50FFA31-7980-4F58-8BAE-38FE2D465CC1}" type="doc">
      <dgm:prSet loTypeId="urn:microsoft.com/office/officeart/2005/8/layout/StepDownProcess" loCatId="process" qsTypeId="urn:microsoft.com/office/officeart/2005/8/quickstyle/simple2" qsCatId="simple" csTypeId="urn:microsoft.com/office/officeart/2005/8/colors/accent2_1" csCatId="accent2" phldr="1"/>
      <dgm:spPr/>
      <dgm:t>
        <a:bodyPr/>
        <a:lstStyle/>
        <a:p>
          <a:endParaRPr lang="en-US"/>
        </a:p>
      </dgm:t>
    </dgm:pt>
    <dgm:pt modelId="{1E290CBE-E593-4298-89EC-01F7911F855B}">
      <dgm:prSet phldrT="[Text]"/>
      <dgm:spPr/>
      <dgm:t>
        <a:bodyPr/>
        <a:lstStyle/>
        <a:p>
          <a:r>
            <a:rPr lang="en-US" dirty="0"/>
            <a:t>Patient selection:</a:t>
          </a:r>
        </a:p>
        <a:p>
          <a:r>
            <a:rPr lang="id-ID" dirty="0" smtClean="0"/>
            <a:t>35 </a:t>
          </a:r>
          <a:r>
            <a:rPr lang="en-US" dirty="0" smtClean="0"/>
            <a:t>selected</a:t>
          </a:r>
          <a:endParaRPr lang="en-US" dirty="0"/>
        </a:p>
      </dgm:t>
    </dgm:pt>
    <dgm:pt modelId="{7EEF1464-01A2-4746-91EF-5B3F97D5CC6E}" type="parTrans" cxnId="{6596D42C-C7F5-4892-B1EC-412B206B269C}">
      <dgm:prSet/>
      <dgm:spPr/>
      <dgm:t>
        <a:bodyPr/>
        <a:lstStyle/>
        <a:p>
          <a:endParaRPr lang="en-US"/>
        </a:p>
      </dgm:t>
    </dgm:pt>
    <dgm:pt modelId="{7C960092-5107-46C1-B4EC-C3D0D17D0923}" type="sibTrans" cxnId="{6596D42C-C7F5-4892-B1EC-412B206B269C}">
      <dgm:prSet/>
      <dgm:spPr/>
      <dgm:t>
        <a:bodyPr/>
        <a:lstStyle/>
        <a:p>
          <a:endParaRPr lang="en-US"/>
        </a:p>
      </dgm:t>
    </dgm:pt>
    <dgm:pt modelId="{D9188E08-9EE5-4D8E-AFC2-219F663AB94E}">
      <dgm:prSet phldrT="[Text]" custT="1"/>
      <dgm:spPr/>
      <dgm:t>
        <a:bodyPr/>
        <a:lstStyle/>
        <a:p>
          <a:r>
            <a:rPr lang="en-US" sz="1800" dirty="0"/>
            <a:t>based on inclusion &amp; exclusion criteria</a:t>
          </a:r>
        </a:p>
      </dgm:t>
    </dgm:pt>
    <dgm:pt modelId="{81D60668-8623-4653-B5FE-2B5C4261813D}" type="parTrans" cxnId="{54A51D2B-5323-4B1E-AC1A-5EF6EF84A722}">
      <dgm:prSet/>
      <dgm:spPr/>
      <dgm:t>
        <a:bodyPr/>
        <a:lstStyle/>
        <a:p>
          <a:endParaRPr lang="en-US"/>
        </a:p>
      </dgm:t>
    </dgm:pt>
    <dgm:pt modelId="{4A4F71BC-0535-414E-90FA-610F50714D0A}" type="sibTrans" cxnId="{54A51D2B-5323-4B1E-AC1A-5EF6EF84A722}">
      <dgm:prSet/>
      <dgm:spPr/>
      <dgm:t>
        <a:bodyPr/>
        <a:lstStyle/>
        <a:p>
          <a:endParaRPr lang="en-US"/>
        </a:p>
      </dgm:t>
    </dgm:pt>
    <dgm:pt modelId="{DB20A57E-57AF-49D3-AC4A-BF62A29C640F}">
      <dgm:prSet phldrT="[Text]"/>
      <dgm:spPr/>
      <dgm:t>
        <a:bodyPr/>
        <a:lstStyle/>
        <a:p>
          <a:r>
            <a:rPr lang="en-US" dirty="0" err="1"/>
            <a:t>Medrec</a:t>
          </a:r>
          <a:r>
            <a:rPr lang="en-US" dirty="0"/>
            <a:t> </a:t>
          </a:r>
          <a:r>
            <a:rPr lang="en-US" dirty="0" err="1"/>
            <a:t>proccess</a:t>
          </a:r>
          <a:endParaRPr lang="en-US" dirty="0"/>
        </a:p>
      </dgm:t>
    </dgm:pt>
    <dgm:pt modelId="{F5D65035-7BAB-4F82-AEC7-24202304FCF5}" type="parTrans" cxnId="{AEE0BB71-38FD-46D3-BA41-F93FE68508BC}">
      <dgm:prSet/>
      <dgm:spPr/>
      <dgm:t>
        <a:bodyPr/>
        <a:lstStyle/>
        <a:p>
          <a:endParaRPr lang="en-US"/>
        </a:p>
      </dgm:t>
    </dgm:pt>
    <dgm:pt modelId="{D0748C71-44A2-4CF7-822F-C7CB63843B62}" type="sibTrans" cxnId="{AEE0BB71-38FD-46D3-BA41-F93FE68508BC}">
      <dgm:prSet/>
      <dgm:spPr/>
      <dgm:t>
        <a:bodyPr/>
        <a:lstStyle/>
        <a:p>
          <a:endParaRPr lang="en-US"/>
        </a:p>
      </dgm:t>
    </dgm:pt>
    <dgm:pt modelId="{A0C8067C-3FDF-4510-A973-E50A933593A4}">
      <dgm:prSet phldrT="[Text]" custT="1"/>
      <dgm:spPr/>
      <dgm:t>
        <a:bodyPr/>
        <a:lstStyle/>
        <a:p>
          <a:r>
            <a:rPr lang="en-US" sz="1800" dirty="0"/>
            <a:t>collect &amp; gather med &amp; CAM usage (herb and dietary supplement)</a:t>
          </a:r>
        </a:p>
      </dgm:t>
    </dgm:pt>
    <dgm:pt modelId="{AD1BD413-E9C9-4D79-871B-CB2B8ADAEB28}" type="parTrans" cxnId="{C46DAEEA-95DA-400E-B3D9-AE8712365436}">
      <dgm:prSet/>
      <dgm:spPr/>
      <dgm:t>
        <a:bodyPr/>
        <a:lstStyle/>
        <a:p>
          <a:endParaRPr lang="en-US"/>
        </a:p>
      </dgm:t>
    </dgm:pt>
    <dgm:pt modelId="{F29BF0D8-88BA-49B2-85DF-524C839BF7DB}" type="sibTrans" cxnId="{C46DAEEA-95DA-400E-B3D9-AE8712365436}">
      <dgm:prSet/>
      <dgm:spPr/>
      <dgm:t>
        <a:bodyPr/>
        <a:lstStyle/>
        <a:p>
          <a:endParaRPr lang="en-US"/>
        </a:p>
      </dgm:t>
    </dgm:pt>
    <dgm:pt modelId="{2D5BD5A1-008E-4517-A10D-26E12D83E7A9}">
      <dgm:prSet phldrT="[Text]"/>
      <dgm:spPr/>
      <dgm:t>
        <a:bodyPr/>
        <a:lstStyle/>
        <a:p>
          <a:r>
            <a:rPr lang="en-US" dirty="0"/>
            <a:t>Identification of </a:t>
          </a:r>
          <a:r>
            <a:rPr lang="id-ID" dirty="0" smtClean="0"/>
            <a:t>Actual &amp; </a:t>
          </a:r>
          <a:r>
            <a:rPr lang="en-US" dirty="0" smtClean="0"/>
            <a:t>Potential </a:t>
          </a:r>
          <a:r>
            <a:rPr lang="id-ID" dirty="0" smtClean="0"/>
            <a:t>DRPs</a:t>
          </a:r>
          <a:endParaRPr lang="en-US" dirty="0"/>
        </a:p>
      </dgm:t>
    </dgm:pt>
    <dgm:pt modelId="{9CC8418B-F1A6-4E07-B567-828ABD2AC2DC}" type="parTrans" cxnId="{69266FF0-7210-448C-9956-30C61C7676C9}">
      <dgm:prSet/>
      <dgm:spPr/>
      <dgm:t>
        <a:bodyPr/>
        <a:lstStyle/>
        <a:p>
          <a:endParaRPr lang="en-US"/>
        </a:p>
      </dgm:t>
    </dgm:pt>
    <dgm:pt modelId="{6EED4781-6FD4-40C3-A6B6-441B3B95DB07}" type="sibTrans" cxnId="{69266FF0-7210-448C-9956-30C61C7676C9}">
      <dgm:prSet/>
      <dgm:spPr/>
      <dgm:t>
        <a:bodyPr/>
        <a:lstStyle/>
        <a:p>
          <a:endParaRPr lang="en-US"/>
        </a:p>
      </dgm:t>
    </dgm:pt>
    <dgm:pt modelId="{8B3ADA26-3F61-4CF0-935F-7848A069FD91}">
      <dgm:prSet phldrT="[Text]" custT="1"/>
      <dgm:spPr/>
      <dgm:t>
        <a:bodyPr/>
        <a:lstStyle/>
        <a:p>
          <a:r>
            <a:rPr lang="id-ID" sz="1800" dirty="0" smtClean="0"/>
            <a:t>Actual: Onsite identified DRPs</a:t>
          </a:r>
          <a:endParaRPr lang="en-US" sz="1800" dirty="0"/>
        </a:p>
      </dgm:t>
    </dgm:pt>
    <dgm:pt modelId="{46FC0EA4-A96B-4624-ADBB-CF407A121A8A}" type="parTrans" cxnId="{7C404608-07F7-40F3-9B09-913564285B8B}">
      <dgm:prSet/>
      <dgm:spPr/>
      <dgm:t>
        <a:bodyPr/>
        <a:lstStyle/>
        <a:p>
          <a:endParaRPr lang="en-US"/>
        </a:p>
      </dgm:t>
    </dgm:pt>
    <dgm:pt modelId="{E5202627-1EAF-4BFE-80CD-9627783E48D7}" type="sibTrans" cxnId="{7C404608-07F7-40F3-9B09-913564285B8B}">
      <dgm:prSet/>
      <dgm:spPr/>
      <dgm:t>
        <a:bodyPr/>
        <a:lstStyle/>
        <a:p>
          <a:endParaRPr lang="en-US"/>
        </a:p>
      </dgm:t>
    </dgm:pt>
    <dgm:pt modelId="{F69F8667-DA9B-41B9-8F21-6F15D77C8AA8}">
      <dgm:prSet phldrT="[Text]" custT="1"/>
      <dgm:spPr/>
      <dgm:t>
        <a:bodyPr/>
        <a:lstStyle/>
        <a:p>
          <a:r>
            <a:rPr lang="id-ID" sz="1800" dirty="0" smtClean="0"/>
            <a:t>Potential: Literature-based DRPs</a:t>
          </a:r>
          <a:endParaRPr lang="en-US" sz="1800" dirty="0"/>
        </a:p>
      </dgm:t>
    </dgm:pt>
    <dgm:pt modelId="{B32DEAF3-18AF-470E-8FEC-E8F6F742D023}" type="parTrans" cxnId="{A8FCD0E9-454E-4E34-AB37-FE381D790CCA}">
      <dgm:prSet/>
      <dgm:spPr/>
      <dgm:t>
        <a:bodyPr/>
        <a:lstStyle/>
        <a:p>
          <a:endParaRPr lang="en-US"/>
        </a:p>
      </dgm:t>
    </dgm:pt>
    <dgm:pt modelId="{305ED02A-439F-49F6-9EAE-C9773E2031CF}" type="sibTrans" cxnId="{A8FCD0E9-454E-4E34-AB37-FE381D790CCA}">
      <dgm:prSet/>
      <dgm:spPr/>
      <dgm:t>
        <a:bodyPr/>
        <a:lstStyle/>
        <a:p>
          <a:endParaRPr lang="en-US"/>
        </a:p>
      </dgm:t>
    </dgm:pt>
    <dgm:pt modelId="{8D424740-5EAE-491B-8D87-BD329AC2B0E2}" type="pres">
      <dgm:prSet presAssocID="{650FFA31-7980-4F58-8BAE-38FE2D465CC1}" presName="rootnode" presStyleCnt="0">
        <dgm:presLayoutVars>
          <dgm:chMax/>
          <dgm:chPref/>
          <dgm:dir/>
          <dgm:animLvl val="lvl"/>
        </dgm:presLayoutVars>
      </dgm:prSet>
      <dgm:spPr/>
      <dgm:t>
        <a:bodyPr/>
        <a:lstStyle/>
        <a:p>
          <a:endParaRPr lang="en-US"/>
        </a:p>
      </dgm:t>
    </dgm:pt>
    <dgm:pt modelId="{B1991E9D-5029-47AA-9004-9EA45858A69F}" type="pres">
      <dgm:prSet presAssocID="{1E290CBE-E593-4298-89EC-01F7911F855B}" presName="composite" presStyleCnt="0"/>
      <dgm:spPr/>
      <dgm:t>
        <a:bodyPr/>
        <a:lstStyle/>
        <a:p>
          <a:endParaRPr lang="id-ID"/>
        </a:p>
      </dgm:t>
    </dgm:pt>
    <dgm:pt modelId="{AC7372D5-B1C4-44D6-B4D8-580509062E27}" type="pres">
      <dgm:prSet presAssocID="{1E290CBE-E593-4298-89EC-01F7911F855B}" presName="bentUpArrow1" presStyleLbl="alignImgPlace1" presStyleIdx="0" presStyleCnt="2" custScaleX="57677" custLinFactNeighborX="-12140"/>
      <dgm:spPr/>
      <dgm:t>
        <a:bodyPr/>
        <a:lstStyle/>
        <a:p>
          <a:endParaRPr lang="id-ID"/>
        </a:p>
      </dgm:t>
    </dgm:pt>
    <dgm:pt modelId="{39A89F9A-65F9-49AE-9B22-41FBCCBB1155}" type="pres">
      <dgm:prSet presAssocID="{1E290CBE-E593-4298-89EC-01F7911F855B}" presName="ParentText" presStyleLbl="node1" presStyleIdx="0" presStyleCnt="3">
        <dgm:presLayoutVars>
          <dgm:chMax val="1"/>
          <dgm:chPref val="1"/>
          <dgm:bulletEnabled val="1"/>
        </dgm:presLayoutVars>
      </dgm:prSet>
      <dgm:spPr/>
      <dgm:t>
        <a:bodyPr/>
        <a:lstStyle/>
        <a:p>
          <a:endParaRPr lang="en-US"/>
        </a:p>
      </dgm:t>
    </dgm:pt>
    <dgm:pt modelId="{59BCA90F-CF76-4A15-9F18-CF4014DA1601}" type="pres">
      <dgm:prSet presAssocID="{1E290CBE-E593-4298-89EC-01F7911F855B}" presName="ChildText" presStyleLbl="revTx" presStyleIdx="0" presStyleCnt="3" custScaleX="180651" custLinFactNeighborX="41965" custLinFactNeighborY="384">
        <dgm:presLayoutVars>
          <dgm:chMax val="0"/>
          <dgm:chPref val="0"/>
          <dgm:bulletEnabled val="1"/>
        </dgm:presLayoutVars>
      </dgm:prSet>
      <dgm:spPr/>
      <dgm:t>
        <a:bodyPr/>
        <a:lstStyle/>
        <a:p>
          <a:endParaRPr lang="en-US"/>
        </a:p>
      </dgm:t>
    </dgm:pt>
    <dgm:pt modelId="{505B65B5-3765-4E34-8585-56654488ADB4}" type="pres">
      <dgm:prSet presAssocID="{7C960092-5107-46C1-B4EC-C3D0D17D0923}" presName="sibTrans" presStyleCnt="0"/>
      <dgm:spPr/>
      <dgm:t>
        <a:bodyPr/>
        <a:lstStyle/>
        <a:p>
          <a:endParaRPr lang="id-ID"/>
        </a:p>
      </dgm:t>
    </dgm:pt>
    <dgm:pt modelId="{1D0BDD61-9DEA-44FF-9032-B7FBC717AD4E}" type="pres">
      <dgm:prSet presAssocID="{DB20A57E-57AF-49D3-AC4A-BF62A29C640F}" presName="composite" presStyleCnt="0"/>
      <dgm:spPr/>
      <dgm:t>
        <a:bodyPr/>
        <a:lstStyle/>
        <a:p>
          <a:endParaRPr lang="id-ID"/>
        </a:p>
      </dgm:t>
    </dgm:pt>
    <dgm:pt modelId="{6D61E40E-DEC9-4E2B-A9C7-F2A4ABD0F92C}" type="pres">
      <dgm:prSet presAssocID="{DB20A57E-57AF-49D3-AC4A-BF62A29C640F}" presName="bentUpArrow1" presStyleLbl="alignImgPlace1" presStyleIdx="1" presStyleCnt="2" custScaleX="62219" custLinFactNeighborX="-59185"/>
      <dgm:spPr/>
      <dgm:t>
        <a:bodyPr/>
        <a:lstStyle/>
        <a:p>
          <a:endParaRPr lang="id-ID"/>
        </a:p>
      </dgm:t>
    </dgm:pt>
    <dgm:pt modelId="{C5E36CF4-21AC-4875-A7BE-6770E7CFB5BD}" type="pres">
      <dgm:prSet presAssocID="{DB20A57E-57AF-49D3-AC4A-BF62A29C640F}" presName="ParentText" presStyleLbl="node1" presStyleIdx="1" presStyleCnt="3" custLinFactNeighborX="-41732">
        <dgm:presLayoutVars>
          <dgm:chMax val="1"/>
          <dgm:chPref val="1"/>
          <dgm:bulletEnabled val="1"/>
        </dgm:presLayoutVars>
      </dgm:prSet>
      <dgm:spPr/>
      <dgm:t>
        <a:bodyPr/>
        <a:lstStyle/>
        <a:p>
          <a:endParaRPr lang="en-US"/>
        </a:p>
      </dgm:t>
    </dgm:pt>
    <dgm:pt modelId="{51C26EF6-3116-439C-B60F-B8779DAD6A7F}" type="pres">
      <dgm:prSet presAssocID="{DB20A57E-57AF-49D3-AC4A-BF62A29C640F}" presName="ChildText" presStyleLbl="revTx" presStyleIdx="1" presStyleCnt="3" custScaleX="242235" custLinFactNeighborX="19383" custLinFactNeighborY="6525">
        <dgm:presLayoutVars>
          <dgm:chMax val="0"/>
          <dgm:chPref val="0"/>
          <dgm:bulletEnabled val="1"/>
        </dgm:presLayoutVars>
      </dgm:prSet>
      <dgm:spPr/>
      <dgm:t>
        <a:bodyPr/>
        <a:lstStyle/>
        <a:p>
          <a:endParaRPr lang="en-US"/>
        </a:p>
      </dgm:t>
    </dgm:pt>
    <dgm:pt modelId="{9EA439B5-16F6-4CD0-9D1B-6F7D285192B6}" type="pres">
      <dgm:prSet presAssocID="{D0748C71-44A2-4CF7-822F-C7CB63843B62}" presName="sibTrans" presStyleCnt="0"/>
      <dgm:spPr/>
      <dgm:t>
        <a:bodyPr/>
        <a:lstStyle/>
        <a:p>
          <a:endParaRPr lang="id-ID"/>
        </a:p>
      </dgm:t>
    </dgm:pt>
    <dgm:pt modelId="{745A0B50-E913-4B8A-BED1-F12E78C4DFBA}" type="pres">
      <dgm:prSet presAssocID="{2D5BD5A1-008E-4517-A10D-26E12D83E7A9}" presName="composite" presStyleCnt="0"/>
      <dgm:spPr/>
      <dgm:t>
        <a:bodyPr/>
        <a:lstStyle/>
        <a:p>
          <a:endParaRPr lang="id-ID"/>
        </a:p>
      </dgm:t>
    </dgm:pt>
    <dgm:pt modelId="{AF5981B2-DBC0-48F7-AEA5-EF2BA45CBF6C}" type="pres">
      <dgm:prSet presAssocID="{2D5BD5A1-008E-4517-A10D-26E12D83E7A9}" presName="ParentText" presStyleLbl="node1" presStyleIdx="2" presStyleCnt="3" custLinFactNeighborX="-71562">
        <dgm:presLayoutVars>
          <dgm:chMax val="1"/>
          <dgm:chPref val="1"/>
          <dgm:bulletEnabled val="1"/>
        </dgm:presLayoutVars>
      </dgm:prSet>
      <dgm:spPr/>
      <dgm:t>
        <a:bodyPr/>
        <a:lstStyle/>
        <a:p>
          <a:endParaRPr lang="en-US"/>
        </a:p>
      </dgm:t>
    </dgm:pt>
    <dgm:pt modelId="{B1D441EB-3828-46B6-8D58-9CF64661CDAE}" type="pres">
      <dgm:prSet presAssocID="{2D5BD5A1-008E-4517-A10D-26E12D83E7A9}" presName="FinalChildText" presStyleLbl="revTx" presStyleIdx="2" presStyleCnt="3" custScaleX="261558" custLinFactNeighborX="-13999" custLinFactNeighborY="-1847">
        <dgm:presLayoutVars>
          <dgm:chMax val="0"/>
          <dgm:chPref val="0"/>
          <dgm:bulletEnabled val="1"/>
        </dgm:presLayoutVars>
      </dgm:prSet>
      <dgm:spPr/>
      <dgm:t>
        <a:bodyPr/>
        <a:lstStyle/>
        <a:p>
          <a:endParaRPr lang="en-US"/>
        </a:p>
      </dgm:t>
    </dgm:pt>
  </dgm:ptLst>
  <dgm:cxnLst>
    <dgm:cxn modelId="{6596D42C-C7F5-4892-B1EC-412B206B269C}" srcId="{650FFA31-7980-4F58-8BAE-38FE2D465CC1}" destId="{1E290CBE-E593-4298-89EC-01F7911F855B}" srcOrd="0" destOrd="0" parTransId="{7EEF1464-01A2-4746-91EF-5B3F97D5CC6E}" sibTransId="{7C960092-5107-46C1-B4EC-C3D0D17D0923}"/>
    <dgm:cxn modelId="{D3EDDE93-0385-4EF4-96C2-91E99366E6A2}" type="presOf" srcId="{A0C8067C-3FDF-4510-A973-E50A933593A4}" destId="{51C26EF6-3116-439C-B60F-B8779DAD6A7F}" srcOrd="0" destOrd="0" presId="urn:microsoft.com/office/officeart/2005/8/layout/StepDownProcess"/>
    <dgm:cxn modelId="{3998D281-510B-4A09-A8F4-BE91D2E982E0}" type="presOf" srcId="{1E290CBE-E593-4298-89EC-01F7911F855B}" destId="{39A89F9A-65F9-49AE-9B22-41FBCCBB1155}" srcOrd="0" destOrd="0" presId="urn:microsoft.com/office/officeart/2005/8/layout/StepDownProcess"/>
    <dgm:cxn modelId="{54A51D2B-5323-4B1E-AC1A-5EF6EF84A722}" srcId="{1E290CBE-E593-4298-89EC-01F7911F855B}" destId="{D9188E08-9EE5-4D8E-AFC2-219F663AB94E}" srcOrd="0" destOrd="0" parTransId="{81D60668-8623-4653-B5FE-2B5C4261813D}" sibTransId="{4A4F71BC-0535-414E-90FA-610F50714D0A}"/>
    <dgm:cxn modelId="{3339FD22-5164-404D-8DEC-485C14BE517B}" type="presOf" srcId="{D9188E08-9EE5-4D8E-AFC2-219F663AB94E}" destId="{59BCA90F-CF76-4A15-9F18-CF4014DA1601}" srcOrd="0" destOrd="0" presId="urn:microsoft.com/office/officeart/2005/8/layout/StepDownProcess"/>
    <dgm:cxn modelId="{CB0B3753-DA4F-41E6-B303-A92FF6C0E7AD}" type="presOf" srcId="{F69F8667-DA9B-41B9-8F21-6F15D77C8AA8}" destId="{B1D441EB-3828-46B6-8D58-9CF64661CDAE}" srcOrd="0" destOrd="1" presId="urn:microsoft.com/office/officeart/2005/8/layout/StepDownProcess"/>
    <dgm:cxn modelId="{C46DAEEA-95DA-400E-B3D9-AE8712365436}" srcId="{DB20A57E-57AF-49D3-AC4A-BF62A29C640F}" destId="{A0C8067C-3FDF-4510-A973-E50A933593A4}" srcOrd="0" destOrd="0" parTransId="{AD1BD413-E9C9-4D79-871B-CB2B8ADAEB28}" sibTransId="{F29BF0D8-88BA-49B2-85DF-524C839BF7DB}"/>
    <dgm:cxn modelId="{C709E4DA-2ADF-44AF-A030-0F8650F5BE3D}" type="presOf" srcId="{DB20A57E-57AF-49D3-AC4A-BF62A29C640F}" destId="{C5E36CF4-21AC-4875-A7BE-6770E7CFB5BD}" srcOrd="0" destOrd="0" presId="urn:microsoft.com/office/officeart/2005/8/layout/StepDownProcess"/>
    <dgm:cxn modelId="{69266FF0-7210-448C-9956-30C61C7676C9}" srcId="{650FFA31-7980-4F58-8BAE-38FE2D465CC1}" destId="{2D5BD5A1-008E-4517-A10D-26E12D83E7A9}" srcOrd="2" destOrd="0" parTransId="{9CC8418B-F1A6-4E07-B567-828ABD2AC2DC}" sibTransId="{6EED4781-6FD4-40C3-A6B6-441B3B95DB07}"/>
    <dgm:cxn modelId="{D838013C-1334-4B13-8C2E-C72FFE0D03EE}" type="presOf" srcId="{8B3ADA26-3F61-4CF0-935F-7848A069FD91}" destId="{B1D441EB-3828-46B6-8D58-9CF64661CDAE}" srcOrd="0" destOrd="0" presId="urn:microsoft.com/office/officeart/2005/8/layout/StepDownProcess"/>
    <dgm:cxn modelId="{A8FCD0E9-454E-4E34-AB37-FE381D790CCA}" srcId="{2D5BD5A1-008E-4517-A10D-26E12D83E7A9}" destId="{F69F8667-DA9B-41B9-8F21-6F15D77C8AA8}" srcOrd="1" destOrd="0" parTransId="{B32DEAF3-18AF-470E-8FEC-E8F6F742D023}" sibTransId="{305ED02A-439F-49F6-9EAE-C9773E2031CF}"/>
    <dgm:cxn modelId="{AEE0BB71-38FD-46D3-BA41-F93FE68508BC}" srcId="{650FFA31-7980-4F58-8BAE-38FE2D465CC1}" destId="{DB20A57E-57AF-49D3-AC4A-BF62A29C640F}" srcOrd="1" destOrd="0" parTransId="{F5D65035-7BAB-4F82-AEC7-24202304FCF5}" sibTransId="{D0748C71-44A2-4CF7-822F-C7CB63843B62}"/>
    <dgm:cxn modelId="{07E6622D-364C-4FE1-9F0D-9A01583BFB7B}" type="presOf" srcId="{650FFA31-7980-4F58-8BAE-38FE2D465CC1}" destId="{8D424740-5EAE-491B-8D87-BD329AC2B0E2}" srcOrd="0" destOrd="0" presId="urn:microsoft.com/office/officeart/2005/8/layout/StepDownProcess"/>
    <dgm:cxn modelId="{7C404608-07F7-40F3-9B09-913564285B8B}" srcId="{2D5BD5A1-008E-4517-A10D-26E12D83E7A9}" destId="{8B3ADA26-3F61-4CF0-935F-7848A069FD91}" srcOrd="0" destOrd="0" parTransId="{46FC0EA4-A96B-4624-ADBB-CF407A121A8A}" sibTransId="{E5202627-1EAF-4BFE-80CD-9627783E48D7}"/>
    <dgm:cxn modelId="{8A68791E-145A-40BD-B277-08CBFA58B342}" type="presOf" srcId="{2D5BD5A1-008E-4517-A10D-26E12D83E7A9}" destId="{AF5981B2-DBC0-48F7-AEA5-EF2BA45CBF6C}" srcOrd="0" destOrd="0" presId="urn:microsoft.com/office/officeart/2005/8/layout/StepDownProcess"/>
    <dgm:cxn modelId="{780C40B8-8383-4206-BC34-876962E874C0}" type="presParOf" srcId="{8D424740-5EAE-491B-8D87-BD329AC2B0E2}" destId="{B1991E9D-5029-47AA-9004-9EA45858A69F}" srcOrd="0" destOrd="0" presId="urn:microsoft.com/office/officeart/2005/8/layout/StepDownProcess"/>
    <dgm:cxn modelId="{352AA3FA-DC64-423F-8FDA-5401F52D997C}" type="presParOf" srcId="{B1991E9D-5029-47AA-9004-9EA45858A69F}" destId="{AC7372D5-B1C4-44D6-B4D8-580509062E27}" srcOrd="0" destOrd="0" presId="urn:microsoft.com/office/officeart/2005/8/layout/StepDownProcess"/>
    <dgm:cxn modelId="{DE4F123E-DF6A-4B72-8AAC-097FA48FFF37}" type="presParOf" srcId="{B1991E9D-5029-47AA-9004-9EA45858A69F}" destId="{39A89F9A-65F9-49AE-9B22-41FBCCBB1155}" srcOrd="1" destOrd="0" presId="urn:microsoft.com/office/officeart/2005/8/layout/StepDownProcess"/>
    <dgm:cxn modelId="{7A596BEC-7685-42F7-9A4C-E70592D7AD16}" type="presParOf" srcId="{B1991E9D-5029-47AA-9004-9EA45858A69F}" destId="{59BCA90F-CF76-4A15-9F18-CF4014DA1601}" srcOrd="2" destOrd="0" presId="urn:microsoft.com/office/officeart/2005/8/layout/StepDownProcess"/>
    <dgm:cxn modelId="{18B2CE04-5582-464E-A4F2-40FE0C486CA0}" type="presParOf" srcId="{8D424740-5EAE-491B-8D87-BD329AC2B0E2}" destId="{505B65B5-3765-4E34-8585-56654488ADB4}" srcOrd="1" destOrd="0" presId="urn:microsoft.com/office/officeart/2005/8/layout/StepDownProcess"/>
    <dgm:cxn modelId="{9F9EB864-6C7E-4BFA-B6DC-4B11E90174DA}" type="presParOf" srcId="{8D424740-5EAE-491B-8D87-BD329AC2B0E2}" destId="{1D0BDD61-9DEA-44FF-9032-B7FBC717AD4E}" srcOrd="2" destOrd="0" presId="urn:microsoft.com/office/officeart/2005/8/layout/StepDownProcess"/>
    <dgm:cxn modelId="{88FB08D7-F2CE-4527-A881-A002448877B8}" type="presParOf" srcId="{1D0BDD61-9DEA-44FF-9032-B7FBC717AD4E}" destId="{6D61E40E-DEC9-4E2B-A9C7-F2A4ABD0F92C}" srcOrd="0" destOrd="0" presId="urn:microsoft.com/office/officeart/2005/8/layout/StepDownProcess"/>
    <dgm:cxn modelId="{8A3138C4-6E3E-4582-8CE8-A394165B9AB5}" type="presParOf" srcId="{1D0BDD61-9DEA-44FF-9032-B7FBC717AD4E}" destId="{C5E36CF4-21AC-4875-A7BE-6770E7CFB5BD}" srcOrd="1" destOrd="0" presId="urn:microsoft.com/office/officeart/2005/8/layout/StepDownProcess"/>
    <dgm:cxn modelId="{CAE7F84B-9E5B-4241-8049-651D41B5B991}" type="presParOf" srcId="{1D0BDD61-9DEA-44FF-9032-B7FBC717AD4E}" destId="{51C26EF6-3116-439C-B60F-B8779DAD6A7F}" srcOrd="2" destOrd="0" presId="urn:microsoft.com/office/officeart/2005/8/layout/StepDownProcess"/>
    <dgm:cxn modelId="{5EA2C538-C308-4709-ADD7-31EF13D51DB5}" type="presParOf" srcId="{8D424740-5EAE-491B-8D87-BD329AC2B0E2}" destId="{9EA439B5-16F6-4CD0-9D1B-6F7D285192B6}" srcOrd="3" destOrd="0" presId="urn:microsoft.com/office/officeart/2005/8/layout/StepDownProcess"/>
    <dgm:cxn modelId="{E859BBEC-907E-41BD-B553-83BF973D9503}" type="presParOf" srcId="{8D424740-5EAE-491B-8D87-BD329AC2B0E2}" destId="{745A0B50-E913-4B8A-BED1-F12E78C4DFBA}" srcOrd="4" destOrd="0" presId="urn:microsoft.com/office/officeart/2005/8/layout/StepDownProcess"/>
    <dgm:cxn modelId="{3824A1C6-1DBC-43A6-803D-A740669D4DBA}" type="presParOf" srcId="{745A0B50-E913-4B8A-BED1-F12E78C4DFBA}" destId="{AF5981B2-DBC0-48F7-AEA5-EF2BA45CBF6C}" srcOrd="0" destOrd="0" presId="urn:microsoft.com/office/officeart/2005/8/layout/StepDownProcess"/>
    <dgm:cxn modelId="{02F64424-2FAF-4124-A156-FEC6C9CB01D7}" type="presParOf" srcId="{745A0B50-E913-4B8A-BED1-F12E78C4DFBA}" destId="{B1D441EB-3828-46B6-8D58-9CF64661CDAE}" srcOrd="1" destOrd="0" presId="urn:microsoft.com/office/officeart/2005/8/layout/StepDownProces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5896351-A167-4940-909E-C48461BC7615}">
      <dsp:nvSpPr>
        <dsp:cNvPr id="0" name=""/>
        <dsp:cNvSpPr/>
      </dsp:nvSpPr>
      <dsp:spPr>
        <a:xfrm>
          <a:off x="0" y="348048"/>
          <a:ext cx="5955197" cy="5544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2BC9463-4435-46B7-841C-84F4248606BD}">
      <dsp:nvSpPr>
        <dsp:cNvPr id="0" name=""/>
        <dsp:cNvSpPr/>
      </dsp:nvSpPr>
      <dsp:spPr>
        <a:xfrm>
          <a:off x="297759" y="23328"/>
          <a:ext cx="4168637" cy="64944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7565" tIns="0" rIns="157565" bIns="0" numCol="1" spcCol="1270" anchor="ctr" anchorCtr="0">
          <a:noAutofit/>
        </a:bodyPr>
        <a:lstStyle/>
        <a:p>
          <a:pPr lvl="0" algn="l" defTabSz="977900">
            <a:lnSpc>
              <a:spcPct val="90000"/>
            </a:lnSpc>
            <a:spcBef>
              <a:spcPct val="0"/>
            </a:spcBef>
            <a:spcAft>
              <a:spcPct val="35000"/>
            </a:spcAft>
          </a:pPr>
          <a:r>
            <a:rPr lang="id-ID" sz="2200" kern="1200" dirty="0" smtClean="0">
              <a:latin typeface="Arial Narrow" pitchFamily="34" charset="0"/>
            </a:rPr>
            <a:t>Introduction</a:t>
          </a:r>
          <a:endParaRPr lang="id-ID" sz="2200" kern="1200" dirty="0">
            <a:latin typeface="Arial Narrow" pitchFamily="34" charset="0"/>
          </a:endParaRPr>
        </a:p>
      </dsp:txBody>
      <dsp:txXfrm>
        <a:off x="297759" y="23328"/>
        <a:ext cx="4168637" cy="649440"/>
      </dsp:txXfrm>
    </dsp:sp>
    <dsp:sp modelId="{922CE2A7-485C-4C4A-ADE5-CAE8DA858977}">
      <dsp:nvSpPr>
        <dsp:cNvPr id="0" name=""/>
        <dsp:cNvSpPr/>
      </dsp:nvSpPr>
      <dsp:spPr>
        <a:xfrm>
          <a:off x="0" y="1345968"/>
          <a:ext cx="5955197" cy="554400"/>
        </a:xfrm>
        <a:prstGeom prst="rect">
          <a:avLst/>
        </a:prstGeom>
        <a:solidFill>
          <a:schemeClr val="lt1">
            <a:alpha val="90000"/>
            <a:hueOff val="0"/>
            <a:satOff val="0"/>
            <a:lumOff val="0"/>
            <a:alphaOff val="0"/>
          </a:schemeClr>
        </a:solidFill>
        <a:ln w="25400" cap="flat" cmpd="sng" algn="ctr">
          <a:solidFill>
            <a:schemeClr val="accent3">
              <a:hueOff val="3750088"/>
              <a:satOff val="-5627"/>
              <a:lumOff val="-915"/>
              <a:alphaOff val="0"/>
            </a:schemeClr>
          </a:solidFill>
          <a:prstDash val="solid"/>
        </a:ln>
        <a:effectLst/>
      </dsp:spPr>
      <dsp:style>
        <a:lnRef idx="2">
          <a:scrgbClr r="0" g="0" b="0"/>
        </a:lnRef>
        <a:fillRef idx="1">
          <a:scrgbClr r="0" g="0" b="0"/>
        </a:fillRef>
        <a:effectRef idx="0">
          <a:scrgbClr r="0" g="0" b="0"/>
        </a:effectRef>
        <a:fontRef idx="minor"/>
      </dsp:style>
    </dsp:sp>
    <dsp:sp modelId="{1ABF1C69-9BE0-4DBE-B77D-BAE944D9D6D2}">
      <dsp:nvSpPr>
        <dsp:cNvPr id="0" name=""/>
        <dsp:cNvSpPr/>
      </dsp:nvSpPr>
      <dsp:spPr>
        <a:xfrm>
          <a:off x="297759" y="1021248"/>
          <a:ext cx="4168637" cy="649440"/>
        </a:xfrm>
        <a:prstGeom prst="roundRect">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7565" tIns="0" rIns="157565" bIns="0" numCol="1" spcCol="1270" anchor="ctr" anchorCtr="0">
          <a:noAutofit/>
        </a:bodyPr>
        <a:lstStyle/>
        <a:p>
          <a:pPr lvl="0" algn="l" defTabSz="977900">
            <a:lnSpc>
              <a:spcPct val="90000"/>
            </a:lnSpc>
            <a:spcBef>
              <a:spcPct val="0"/>
            </a:spcBef>
            <a:spcAft>
              <a:spcPct val="35000"/>
            </a:spcAft>
          </a:pPr>
          <a:r>
            <a:rPr lang="id-ID" sz="2200" kern="1200" dirty="0" smtClean="0">
              <a:latin typeface="Arial Narrow" pitchFamily="34" charset="0"/>
            </a:rPr>
            <a:t>Material and Method</a:t>
          </a:r>
          <a:endParaRPr lang="id-ID" sz="2200" kern="1200" dirty="0">
            <a:latin typeface="Arial Narrow" pitchFamily="34" charset="0"/>
          </a:endParaRPr>
        </a:p>
      </dsp:txBody>
      <dsp:txXfrm>
        <a:off x="297759" y="1021248"/>
        <a:ext cx="4168637" cy="649440"/>
      </dsp:txXfrm>
    </dsp:sp>
    <dsp:sp modelId="{64EA4B3A-3F21-488A-ABE2-F16A797E734A}">
      <dsp:nvSpPr>
        <dsp:cNvPr id="0" name=""/>
        <dsp:cNvSpPr/>
      </dsp:nvSpPr>
      <dsp:spPr>
        <a:xfrm>
          <a:off x="0" y="2343889"/>
          <a:ext cx="5955197" cy="554400"/>
        </a:xfrm>
        <a:prstGeom prst="rect">
          <a:avLst/>
        </a:prstGeom>
        <a:solidFill>
          <a:schemeClr val="lt1">
            <a:alpha val="90000"/>
            <a:hueOff val="0"/>
            <a:satOff val="0"/>
            <a:lumOff val="0"/>
            <a:alphaOff val="0"/>
          </a:schemeClr>
        </a:solidFill>
        <a:ln w="25400" cap="flat" cmpd="sng" algn="ctr">
          <a:solidFill>
            <a:schemeClr val="accent3">
              <a:hueOff val="7500176"/>
              <a:satOff val="-11253"/>
              <a:lumOff val="-1830"/>
              <a:alphaOff val="0"/>
            </a:schemeClr>
          </a:solidFill>
          <a:prstDash val="solid"/>
        </a:ln>
        <a:effectLst/>
      </dsp:spPr>
      <dsp:style>
        <a:lnRef idx="2">
          <a:scrgbClr r="0" g="0" b="0"/>
        </a:lnRef>
        <a:fillRef idx="1">
          <a:scrgbClr r="0" g="0" b="0"/>
        </a:fillRef>
        <a:effectRef idx="0">
          <a:scrgbClr r="0" g="0" b="0"/>
        </a:effectRef>
        <a:fontRef idx="minor"/>
      </dsp:style>
    </dsp:sp>
    <dsp:sp modelId="{868CA827-1896-453C-8BBD-9741D5AB53F8}">
      <dsp:nvSpPr>
        <dsp:cNvPr id="0" name=""/>
        <dsp:cNvSpPr/>
      </dsp:nvSpPr>
      <dsp:spPr>
        <a:xfrm>
          <a:off x="297759" y="2019168"/>
          <a:ext cx="4168637" cy="649440"/>
        </a:xfrm>
        <a:prstGeom prst="roundRect">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7565" tIns="0" rIns="157565" bIns="0" numCol="1" spcCol="1270" anchor="ctr" anchorCtr="0">
          <a:noAutofit/>
        </a:bodyPr>
        <a:lstStyle/>
        <a:p>
          <a:pPr lvl="0" algn="l" defTabSz="977900">
            <a:lnSpc>
              <a:spcPct val="90000"/>
            </a:lnSpc>
            <a:spcBef>
              <a:spcPct val="0"/>
            </a:spcBef>
            <a:spcAft>
              <a:spcPct val="35000"/>
            </a:spcAft>
          </a:pPr>
          <a:r>
            <a:rPr lang="id-ID" sz="2200" kern="1200" dirty="0" smtClean="0">
              <a:latin typeface="Arial Narrow" pitchFamily="34" charset="0"/>
            </a:rPr>
            <a:t>Result and Discussion</a:t>
          </a:r>
          <a:endParaRPr lang="id-ID" sz="2200" kern="1200" dirty="0">
            <a:latin typeface="Arial Narrow" pitchFamily="34" charset="0"/>
          </a:endParaRPr>
        </a:p>
      </dsp:txBody>
      <dsp:txXfrm>
        <a:off x="297759" y="2019168"/>
        <a:ext cx="4168637" cy="649440"/>
      </dsp:txXfrm>
    </dsp:sp>
    <dsp:sp modelId="{81F09C12-0A98-4C58-88BD-36758C5B04D1}">
      <dsp:nvSpPr>
        <dsp:cNvPr id="0" name=""/>
        <dsp:cNvSpPr/>
      </dsp:nvSpPr>
      <dsp:spPr>
        <a:xfrm>
          <a:off x="0" y="3341809"/>
          <a:ext cx="5955197" cy="554400"/>
        </a:xfrm>
        <a:prstGeom prst="rect">
          <a:avLst/>
        </a:prstGeom>
        <a:solidFill>
          <a:schemeClr val="lt1">
            <a:alpha val="90000"/>
            <a:hueOff val="0"/>
            <a:satOff val="0"/>
            <a:lumOff val="0"/>
            <a:alphaOff val="0"/>
          </a:schemeClr>
        </a:solidFill>
        <a:ln w="25400" cap="flat" cmpd="sng" algn="ctr">
          <a:solidFill>
            <a:schemeClr val="accent3">
              <a:hueOff val="11250264"/>
              <a:satOff val="-16880"/>
              <a:lumOff val="-2745"/>
              <a:alphaOff val="0"/>
            </a:schemeClr>
          </a:solidFill>
          <a:prstDash val="solid"/>
        </a:ln>
        <a:effectLst/>
      </dsp:spPr>
      <dsp:style>
        <a:lnRef idx="2">
          <a:scrgbClr r="0" g="0" b="0"/>
        </a:lnRef>
        <a:fillRef idx="1">
          <a:scrgbClr r="0" g="0" b="0"/>
        </a:fillRef>
        <a:effectRef idx="0">
          <a:scrgbClr r="0" g="0" b="0"/>
        </a:effectRef>
        <a:fontRef idx="minor"/>
      </dsp:style>
    </dsp:sp>
    <dsp:sp modelId="{BB0584F2-249B-4A8B-8EC0-00D0029674D4}">
      <dsp:nvSpPr>
        <dsp:cNvPr id="0" name=""/>
        <dsp:cNvSpPr/>
      </dsp:nvSpPr>
      <dsp:spPr>
        <a:xfrm>
          <a:off x="297759" y="3017088"/>
          <a:ext cx="4168637" cy="649440"/>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7565" tIns="0" rIns="157565" bIns="0" numCol="1" spcCol="1270" anchor="ctr" anchorCtr="0">
          <a:noAutofit/>
        </a:bodyPr>
        <a:lstStyle/>
        <a:p>
          <a:pPr lvl="0" algn="l" defTabSz="977900">
            <a:lnSpc>
              <a:spcPct val="90000"/>
            </a:lnSpc>
            <a:spcBef>
              <a:spcPct val="0"/>
            </a:spcBef>
            <a:spcAft>
              <a:spcPct val="35000"/>
            </a:spcAft>
          </a:pPr>
          <a:r>
            <a:rPr lang="id-ID" sz="2200" kern="1200" dirty="0" smtClean="0">
              <a:latin typeface="Arial Narrow" pitchFamily="34" charset="0"/>
            </a:rPr>
            <a:t>Conclusion</a:t>
          </a:r>
          <a:endParaRPr lang="id-ID" sz="2200" kern="1200" dirty="0">
            <a:latin typeface="Arial Narrow" pitchFamily="34" charset="0"/>
          </a:endParaRPr>
        </a:p>
      </dsp:txBody>
      <dsp:txXfrm>
        <a:off x="297759" y="3017088"/>
        <a:ext cx="4168637" cy="64944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CF00529-6899-41CE-B673-44E0AAE0090F}">
      <dsp:nvSpPr>
        <dsp:cNvPr id="0" name=""/>
        <dsp:cNvSpPr/>
      </dsp:nvSpPr>
      <dsp:spPr>
        <a:xfrm>
          <a:off x="1374344" y="0"/>
          <a:ext cx="4886560" cy="4886560"/>
        </a:xfrm>
        <a:prstGeom prst="diamond">
          <a:avLst/>
        </a:prstGeom>
        <a:gradFill rotWithShape="0">
          <a:gsLst>
            <a:gs pos="0">
              <a:schemeClr val="accent2">
                <a:tint val="40000"/>
                <a:hueOff val="0"/>
                <a:satOff val="0"/>
                <a:lumOff val="0"/>
                <a:alphaOff val="0"/>
                <a:shade val="51000"/>
                <a:satMod val="130000"/>
              </a:schemeClr>
            </a:gs>
            <a:gs pos="80000">
              <a:schemeClr val="accent2">
                <a:tint val="40000"/>
                <a:hueOff val="0"/>
                <a:satOff val="0"/>
                <a:lumOff val="0"/>
                <a:alphaOff val="0"/>
                <a:shade val="93000"/>
                <a:satMod val="130000"/>
              </a:schemeClr>
            </a:gs>
            <a:gs pos="100000">
              <a:schemeClr val="accent2">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B23E371E-78DA-4F1B-B850-DDBA33FBF041}">
      <dsp:nvSpPr>
        <dsp:cNvPr id="0" name=""/>
        <dsp:cNvSpPr/>
      </dsp:nvSpPr>
      <dsp:spPr>
        <a:xfrm>
          <a:off x="1838568" y="464223"/>
          <a:ext cx="1905758" cy="1905758"/>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id-ID" sz="2000" kern="1200" dirty="0" smtClean="0">
              <a:latin typeface="Arial Narrow" pitchFamily="34" charset="0"/>
            </a:rPr>
            <a:t>High Prevalence of DM</a:t>
          </a:r>
          <a:endParaRPr lang="id-ID" sz="2000" kern="1200" dirty="0">
            <a:latin typeface="Arial Narrow" pitchFamily="34" charset="0"/>
          </a:endParaRPr>
        </a:p>
      </dsp:txBody>
      <dsp:txXfrm>
        <a:off x="1838568" y="464223"/>
        <a:ext cx="1905758" cy="1905758"/>
      </dsp:txXfrm>
    </dsp:sp>
    <dsp:sp modelId="{108989D7-D99F-4568-9B1B-A4B02031DE80}">
      <dsp:nvSpPr>
        <dsp:cNvPr id="0" name=""/>
        <dsp:cNvSpPr/>
      </dsp:nvSpPr>
      <dsp:spPr>
        <a:xfrm>
          <a:off x="3890923" y="464223"/>
          <a:ext cx="1905758" cy="1905758"/>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id-ID" sz="2000" kern="1200" dirty="0" smtClean="0">
              <a:latin typeface="Arial Narrow" pitchFamily="34" charset="0"/>
            </a:rPr>
            <a:t>Drug Related Problems</a:t>
          </a:r>
          <a:endParaRPr lang="id-ID" sz="2000" kern="1200" dirty="0">
            <a:latin typeface="Arial Narrow" pitchFamily="34" charset="0"/>
          </a:endParaRPr>
        </a:p>
      </dsp:txBody>
      <dsp:txXfrm>
        <a:off x="3890923" y="464223"/>
        <a:ext cx="1905758" cy="1905758"/>
      </dsp:txXfrm>
    </dsp:sp>
    <dsp:sp modelId="{FE89FB2A-ECDA-47F4-A9D0-3D1C73F9BAE4}">
      <dsp:nvSpPr>
        <dsp:cNvPr id="0" name=""/>
        <dsp:cNvSpPr/>
      </dsp:nvSpPr>
      <dsp:spPr>
        <a:xfrm>
          <a:off x="1765272" y="2516578"/>
          <a:ext cx="2052349" cy="1905758"/>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id-ID" sz="2000" kern="1200" dirty="0" smtClean="0">
              <a:latin typeface="Arial Narrow" pitchFamily="34" charset="0"/>
            </a:rPr>
            <a:t>Use of Complementary and Alternative Medicines</a:t>
          </a:r>
          <a:endParaRPr lang="id-ID" sz="2000" kern="1200" dirty="0">
            <a:latin typeface="Arial Narrow" pitchFamily="34" charset="0"/>
          </a:endParaRPr>
        </a:p>
      </dsp:txBody>
      <dsp:txXfrm>
        <a:off x="1765272" y="2516578"/>
        <a:ext cx="2052349" cy="1905758"/>
      </dsp:txXfrm>
    </dsp:sp>
    <dsp:sp modelId="{3991A3BA-08A3-45C5-932A-73216ABBD08E}">
      <dsp:nvSpPr>
        <dsp:cNvPr id="0" name=""/>
        <dsp:cNvSpPr/>
      </dsp:nvSpPr>
      <dsp:spPr>
        <a:xfrm>
          <a:off x="3890923" y="2516578"/>
          <a:ext cx="1905758" cy="1905758"/>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id-ID" sz="2000" kern="1200" dirty="0" smtClean="0">
              <a:latin typeface="Arial Narrow" pitchFamily="34" charset="0"/>
            </a:rPr>
            <a:t>Medication Reconciliation</a:t>
          </a:r>
          <a:endParaRPr lang="id-ID" sz="2000" kern="1200" dirty="0">
            <a:latin typeface="Arial Narrow" pitchFamily="34" charset="0"/>
          </a:endParaRPr>
        </a:p>
      </dsp:txBody>
      <dsp:txXfrm>
        <a:off x="3890923" y="2516578"/>
        <a:ext cx="1905758" cy="190575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C7372D5-B1C4-44D6-B4D8-580509062E27}">
      <dsp:nvSpPr>
        <dsp:cNvPr id="0" name=""/>
        <dsp:cNvSpPr/>
      </dsp:nvSpPr>
      <dsp:spPr>
        <a:xfrm rot="5400000">
          <a:off x="230131" y="1515414"/>
          <a:ext cx="1104844" cy="725476"/>
        </a:xfrm>
        <a:prstGeom prst="bentUpArrow">
          <a:avLst>
            <a:gd name="adj1" fmla="val 32840"/>
            <a:gd name="adj2" fmla="val 25000"/>
            <a:gd name="adj3" fmla="val 35780"/>
          </a:avLst>
        </a:prstGeom>
        <a:solidFill>
          <a:schemeClr val="accent2">
            <a:tint val="40000"/>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39A89F9A-65F9-49AE-9B22-41FBCCBB1155}">
      <dsp:nvSpPr>
        <dsp:cNvPr id="0" name=""/>
        <dsp:cNvSpPr/>
      </dsp:nvSpPr>
      <dsp:spPr>
        <a:xfrm>
          <a:off x="90115" y="24497"/>
          <a:ext cx="1859907" cy="1301875"/>
        </a:xfrm>
        <a:prstGeom prst="roundRect">
          <a:avLst>
            <a:gd name="adj" fmla="val 16670"/>
          </a:avLst>
        </a:prstGeom>
        <a:solidFill>
          <a:schemeClr val="lt1">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Patient selection:</a:t>
          </a:r>
        </a:p>
        <a:p>
          <a:pPr lvl="0" algn="ctr" defTabSz="889000">
            <a:lnSpc>
              <a:spcPct val="90000"/>
            </a:lnSpc>
            <a:spcBef>
              <a:spcPct val="0"/>
            </a:spcBef>
            <a:spcAft>
              <a:spcPct val="35000"/>
            </a:spcAft>
          </a:pPr>
          <a:r>
            <a:rPr lang="id-ID" sz="2000" kern="1200" dirty="0" smtClean="0"/>
            <a:t>35 </a:t>
          </a:r>
          <a:r>
            <a:rPr lang="en-US" sz="2000" kern="1200" dirty="0" smtClean="0"/>
            <a:t>selected</a:t>
          </a:r>
          <a:endParaRPr lang="en-US" sz="2000" kern="1200" dirty="0"/>
        </a:p>
      </dsp:txBody>
      <dsp:txXfrm>
        <a:off x="90115" y="24497"/>
        <a:ext cx="1859907" cy="1301875"/>
      </dsp:txXfrm>
    </dsp:sp>
    <dsp:sp modelId="{59BCA90F-CF76-4A15-9F18-CF4014DA1601}">
      <dsp:nvSpPr>
        <dsp:cNvPr id="0" name=""/>
        <dsp:cNvSpPr/>
      </dsp:nvSpPr>
      <dsp:spPr>
        <a:xfrm>
          <a:off x="1972200" y="152701"/>
          <a:ext cx="2443701" cy="1052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based on inclusion &amp; exclusion criteria</a:t>
          </a:r>
        </a:p>
      </dsp:txBody>
      <dsp:txXfrm>
        <a:off x="1972200" y="152701"/>
        <a:ext cx="2443701" cy="1052232"/>
      </dsp:txXfrm>
    </dsp:sp>
    <dsp:sp modelId="{6D61E40E-DEC9-4E2B-A9C7-F2A4ABD0F92C}">
      <dsp:nvSpPr>
        <dsp:cNvPr id="0" name=""/>
        <dsp:cNvSpPr/>
      </dsp:nvSpPr>
      <dsp:spPr>
        <a:xfrm rot="5400000">
          <a:off x="1442284" y="2949284"/>
          <a:ext cx="1104844" cy="782607"/>
        </a:xfrm>
        <a:prstGeom prst="bentUpArrow">
          <a:avLst>
            <a:gd name="adj1" fmla="val 32840"/>
            <a:gd name="adj2" fmla="val 25000"/>
            <a:gd name="adj3" fmla="val 35780"/>
          </a:avLst>
        </a:prstGeom>
        <a:solidFill>
          <a:schemeClr val="accent2">
            <a:tint val="40000"/>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dsp:style>
    </dsp:sp>
    <dsp:sp modelId="{C5E36CF4-21AC-4875-A7BE-6770E7CFB5BD}">
      <dsp:nvSpPr>
        <dsp:cNvPr id="0" name=""/>
        <dsp:cNvSpPr/>
      </dsp:nvSpPr>
      <dsp:spPr>
        <a:xfrm>
          <a:off x="1117835" y="1486932"/>
          <a:ext cx="1859907" cy="1301875"/>
        </a:xfrm>
        <a:prstGeom prst="roundRect">
          <a:avLst>
            <a:gd name="adj" fmla="val 16670"/>
          </a:avLst>
        </a:prstGeom>
        <a:solidFill>
          <a:schemeClr val="lt1">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err="1"/>
            <a:t>Medrec</a:t>
          </a:r>
          <a:r>
            <a:rPr lang="en-US" sz="2000" kern="1200" dirty="0"/>
            <a:t> </a:t>
          </a:r>
          <a:r>
            <a:rPr lang="en-US" sz="2000" kern="1200" dirty="0" err="1"/>
            <a:t>proccess</a:t>
          </a:r>
          <a:endParaRPr lang="en-US" sz="2000" kern="1200" dirty="0"/>
        </a:p>
      </dsp:txBody>
      <dsp:txXfrm>
        <a:off x="1117835" y="1486932"/>
        <a:ext cx="1859907" cy="1301875"/>
      </dsp:txXfrm>
    </dsp:sp>
    <dsp:sp modelId="{51C26EF6-3116-439C-B60F-B8779DAD6A7F}">
      <dsp:nvSpPr>
        <dsp:cNvPr id="0" name=""/>
        <dsp:cNvSpPr/>
      </dsp:nvSpPr>
      <dsp:spPr>
        <a:xfrm>
          <a:off x="3054097" y="1679754"/>
          <a:ext cx="3276760" cy="1052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en-US" sz="1800" kern="1200" dirty="0"/>
            <a:t>collect &amp; gather med &amp; CAM usage (herb and dietary supplement)</a:t>
          </a:r>
        </a:p>
      </dsp:txBody>
      <dsp:txXfrm>
        <a:off x="3054097" y="1679754"/>
        <a:ext cx="3276760" cy="1052232"/>
      </dsp:txXfrm>
    </dsp:sp>
    <dsp:sp modelId="{AF5981B2-DBC0-48F7-AEA5-EF2BA45CBF6C}">
      <dsp:nvSpPr>
        <dsp:cNvPr id="0" name=""/>
        <dsp:cNvSpPr/>
      </dsp:nvSpPr>
      <dsp:spPr>
        <a:xfrm>
          <a:off x="2366921" y="2949367"/>
          <a:ext cx="1859907" cy="1301875"/>
        </a:xfrm>
        <a:prstGeom prst="roundRect">
          <a:avLst>
            <a:gd name="adj" fmla="val 16670"/>
          </a:avLst>
        </a:prstGeom>
        <a:solidFill>
          <a:schemeClr val="lt1">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t>Identification of </a:t>
          </a:r>
          <a:r>
            <a:rPr lang="id-ID" sz="2000" kern="1200" dirty="0" smtClean="0"/>
            <a:t>Actual &amp; </a:t>
          </a:r>
          <a:r>
            <a:rPr lang="en-US" sz="2000" kern="1200" dirty="0" smtClean="0"/>
            <a:t>Potential </a:t>
          </a:r>
          <a:r>
            <a:rPr lang="id-ID" sz="2000" kern="1200" dirty="0" smtClean="0"/>
            <a:t>DRPs</a:t>
          </a:r>
          <a:endParaRPr lang="en-US" sz="2000" kern="1200" dirty="0"/>
        </a:p>
      </dsp:txBody>
      <dsp:txXfrm>
        <a:off x="2366921" y="2949367"/>
        <a:ext cx="1859907" cy="1301875"/>
      </dsp:txXfrm>
    </dsp:sp>
    <dsp:sp modelId="{B1D441EB-3828-46B6-8D58-9CF64661CDAE}">
      <dsp:nvSpPr>
        <dsp:cNvPr id="0" name=""/>
        <dsp:cNvSpPr/>
      </dsp:nvSpPr>
      <dsp:spPr>
        <a:xfrm>
          <a:off x="4275736" y="3054096"/>
          <a:ext cx="3538146" cy="1052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ctr" anchorCtr="0">
          <a:noAutofit/>
        </a:bodyPr>
        <a:lstStyle/>
        <a:p>
          <a:pPr marL="171450" lvl="1" indent="-171450" algn="l" defTabSz="800100">
            <a:lnSpc>
              <a:spcPct val="90000"/>
            </a:lnSpc>
            <a:spcBef>
              <a:spcPct val="0"/>
            </a:spcBef>
            <a:spcAft>
              <a:spcPct val="15000"/>
            </a:spcAft>
            <a:buChar char="••"/>
          </a:pPr>
          <a:r>
            <a:rPr lang="id-ID" sz="1800" kern="1200" dirty="0" smtClean="0"/>
            <a:t>Actual: Onsite identified DRPs</a:t>
          </a:r>
          <a:endParaRPr lang="en-US" sz="1800" kern="1200" dirty="0"/>
        </a:p>
        <a:p>
          <a:pPr marL="171450" lvl="1" indent="-171450" algn="l" defTabSz="800100">
            <a:lnSpc>
              <a:spcPct val="90000"/>
            </a:lnSpc>
            <a:spcBef>
              <a:spcPct val="0"/>
            </a:spcBef>
            <a:spcAft>
              <a:spcPct val="15000"/>
            </a:spcAft>
            <a:buChar char="••"/>
          </a:pPr>
          <a:r>
            <a:rPr lang="id-ID" sz="1800" kern="1200" dirty="0" smtClean="0"/>
            <a:t>Potential: Literature-based DRPs</a:t>
          </a:r>
          <a:endParaRPr lang="en-US" sz="1800" kern="1200" dirty="0"/>
        </a:p>
      </dsp:txBody>
      <dsp:txXfrm>
        <a:off x="4275736" y="3054096"/>
        <a:ext cx="3538146" cy="105223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65195" y="4650640"/>
            <a:ext cx="7329840" cy="859205"/>
          </a:xfrm>
          <a:effectLst/>
        </p:spPr>
        <p:txBody>
          <a:bodyPr>
            <a:normAutofit/>
          </a:bodyPr>
          <a:lstStyle>
            <a:lvl1pPr algn="l">
              <a:defRPr sz="3600">
                <a:solidFill>
                  <a:srgbClr val="2A5A06"/>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65195" y="5566870"/>
            <a:ext cx="7329840" cy="458115"/>
          </a:xfrm>
        </p:spPr>
        <p:txBody>
          <a:bodyPr>
            <a:normAutofit/>
          </a:bodyPr>
          <a:lstStyle>
            <a:lvl1pPr marL="0" indent="0" algn="l">
              <a:buNone/>
              <a:defRPr sz="2800">
                <a:solidFill>
                  <a:srgbClr val="7ABC3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dirty="0"/>
          </a:p>
        </p:txBody>
      </p:sp>
    </p:spTree>
    <p:extLst>
      <p:ext uri="{BB962C8B-B14F-4D97-AF65-F5344CB8AC3E}">
        <p14:creationId xmlns:p14="http://schemas.microsoft.com/office/powerpoint/2010/main" xmlns=""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11/18/2016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pPr/>
              <a:t>11/18/2016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1443835"/>
            <a:ext cx="8229600" cy="458115"/>
          </a:xfrm>
        </p:spPr>
        <p:txBody>
          <a:bodyPr>
            <a:normAutofit/>
          </a:bodyPr>
          <a:lstStyle>
            <a:lvl1pPr algn="l">
              <a:defRPr sz="3600">
                <a:solidFill>
                  <a:srgbClr val="2A5A06"/>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48965" y="2054655"/>
            <a:ext cx="8229600" cy="3918803"/>
          </a:xfrm>
        </p:spPr>
        <p:txBody>
          <a:bodyPr/>
          <a:lstStyle>
            <a:lvl1pPr>
              <a:defRPr sz="2800">
                <a:solidFill>
                  <a:schemeClr val="accent3">
                    <a:lumMod val="50000"/>
                  </a:schemeClr>
                </a:solidFill>
              </a:defRPr>
            </a:lvl1pPr>
            <a:lvl2pPr>
              <a:defRPr>
                <a:solidFill>
                  <a:schemeClr val="accent3">
                    <a:lumMod val="50000"/>
                  </a:schemeClr>
                </a:solidFill>
              </a:defRPr>
            </a:lvl2pPr>
            <a:lvl3pPr>
              <a:defRPr>
                <a:solidFill>
                  <a:schemeClr val="accent3">
                    <a:lumMod val="50000"/>
                  </a:schemeClr>
                </a:solidFill>
              </a:defRPr>
            </a:lvl3pPr>
            <a:lvl4pPr>
              <a:defRPr>
                <a:solidFill>
                  <a:schemeClr val="accent3">
                    <a:lumMod val="50000"/>
                  </a:schemeClr>
                </a:solidFill>
              </a:defRPr>
            </a:lvl4pPr>
            <a:lvl5pPr>
              <a:defRPr>
                <a:solidFill>
                  <a:schemeClr val="accent3">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76014" y="374900"/>
            <a:ext cx="6558080" cy="763525"/>
          </a:xfrm>
        </p:spPr>
        <p:txBody>
          <a:bodyPr>
            <a:normAutofit/>
          </a:bodyPr>
          <a:lstStyle>
            <a:lvl1pPr algn="l">
              <a:defRPr sz="3600">
                <a:solidFill>
                  <a:srgbClr val="7ABC32"/>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976015" y="1291130"/>
            <a:ext cx="6558080" cy="4275740"/>
          </a:xfrm>
        </p:spPr>
        <p:txBody>
          <a:bodyPr/>
          <a:lstStyle>
            <a:lvl1pPr>
              <a:defRPr sz="2800">
                <a:solidFill>
                  <a:schemeClr val="accent3">
                    <a:lumMod val="50000"/>
                  </a:schemeClr>
                </a:solidFill>
              </a:defRPr>
            </a:lvl1pPr>
            <a:lvl2pPr>
              <a:defRPr>
                <a:solidFill>
                  <a:schemeClr val="accent3">
                    <a:lumMod val="50000"/>
                  </a:schemeClr>
                </a:solidFill>
              </a:defRPr>
            </a:lvl2pPr>
            <a:lvl3pPr>
              <a:defRPr>
                <a:solidFill>
                  <a:schemeClr val="accent3">
                    <a:lumMod val="50000"/>
                  </a:schemeClr>
                </a:solidFill>
              </a:defRPr>
            </a:lvl3pPr>
            <a:lvl4pPr>
              <a:defRPr>
                <a:solidFill>
                  <a:schemeClr val="accent3">
                    <a:lumMod val="50000"/>
                  </a:schemeClr>
                </a:solidFill>
              </a:defRPr>
            </a:lvl4pPr>
            <a:lvl5pPr>
              <a:defRPr>
                <a:solidFill>
                  <a:schemeClr val="accent3">
                    <a:lumMod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pPr/>
              <a:t>11/18/2016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pPr/>
              <a:t>11/18/2016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33014"/>
            <a:ext cx="8229600" cy="58462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pPr/>
              <a:t>11/18/2016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965" y="1291130"/>
            <a:ext cx="8229600" cy="532180"/>
          </a:xfrm>
        </p:spPr>
        <p:txBody>
          <a:bodyPr>
            <a:normAutofit/>
          </a:bodyPr>
          <a:lstStyle>
            <a:lvl1pPr algn="l">
              <a:defRPr sz="3600">
                <a:solidFill>
                  <a:schemeClr val="accent3">
                    <a:lumMod val="50000"/>
                  </a:schemeClr>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48965" y="1882907"/>
            <a:ext cx="4040188" cy="639762"/>
          </a:xfrm>
        </p:spPr>
        <p:txBody>
          <a:bodyPr anchor="b"/>
          <a:lstStyle>
            <a:lvl1pPr marL="0" indent="0">
              <a:buNone/>
              <a:defRPr sz="2400" b="1">
                <a:solidFill>
                  <a:srgbClr val="7ABC3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48965" y="2512770"/>
            <a:ext cx="4040188" cy="3035058"/>
          </a:xfrm>
        </p:spPr>
        <p:txBody>
          <a:bodyPr/>
          <a:lstStyle>
            <a:lvl1pPr>
              <a:defRPr sz="2400">
                <a:solidFill>
                  <a:schemeClr val="accent3">
                    <a:lumMod val="50000"/>
                  </a:schemeClr>
                </a:solidFill>
              </a:defRPr>
            </a:lvl1pPr>
            <a:lvl2pPr>
              <a:defRPr sz="2000">
                <a:solidFill>
                  <a:schemeClr val="accent3">
                    <a:lumMod val="50000"/>
                  </a:schemeClr>
                </a:solidFill>
              </a:defRPr>
            </a:lvl2pPr>
            <a:lvl3pPr>
              <a:defRPr sz="1800">
                <a:solidFill>
                  <a:schemeClr val="accent3">
                    <a:lumMod val="50000"/>
                  </a:schemeClr>
                </a:solidFill>
              </a:defRPr>
            </a:lvl3pPr>
            <a:lvl4pPr>
              <a:defRPr sz="1600">
                <a:solidFill>
                  <a:schemeClr val="accent3">
                    <a:lumMod val="50000"/>
                  </a:schemeClr>
                </a:solidFill>
              </a:defRPr>
            </a:lvl4pPr>
            <a:lvl5pPr>
              <a:defRPr sz="1600">
                <a:solidFill>
                  <a:schemeClr val="accent3">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36790" y="1882907"/>
            <a:ext cx="4041775" cy="639762"/>
          </a:xfrm>
        </p:spPr>
        <p:txBody>
          <a:bodyPr anchor="b"/>
          <a:lstStyle>
            <a:lvl1pPr marL="0" indent="0">
              <a:buNone/>
              <a:defRPr sz="2400" b="1">
                <a:solidFill>
                  <a:srgbClr val="7ABC3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36790" y="2512770"/>
            <a:ext cx="4041775" cy="3035058"/>
          </a:xfrm>
        </p:spPr>
        <p:txBody>
          <a:bodyPr/>
          <a:lstStyle>
            <a:lvl1pPr>
              <a:defRPr sz="2400">
                <a:solidFill>
                  <a:schemeClr val="accent3">
                    <a:lumMod val="50000"/>
                  </a:schemeClr>
                </a:solidFill>
              </a:defRPr>
            </a:lvl1pPr>
            <a:lvl2pPr>
              <a:defRPr sz="2000">
                <a:solidFill>
                  <a:schemeClr val="accent3">
                    <a:lumMod val="50000"/>
                  </a:schemeClr>
                </a:solidFill>
              </a:defRPr>
            </a:lvl2pPr>
            <a:lvl3pPr>
              <a:defRPr sz="1800">
                <a:solidFill>
                  <a:schemeClr val="accent3">
                    <a:lumMod val="50000"/>
                  </a:schemeClr>
                </a:solidFill>
              </a:defRPr>
            </a:lvl3pPr>
            <a:lvl4pPr>
              <a:defRPr sz="1600">
                <a:solidFill>
                  <a:schemeClr val="accent3">
                    <a:lumMod val="50000"/>
                  </a:schemeClr>
                </a:solidFill>
              </a:defRPr>
            </a:lvl4pPr>
            <a:lvl5pPr>
              <a:defRPr sz="1600">
                <a:solidFill>
                  <a:schemeClr val="accent3">
                    <a:lumMod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pPr/>
              <a:t>11/18/2016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pPr/>
              <a:t>11/18/2016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pPr/>
              <a:t>11/18/2016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pPr/>
              <a:t>11/18/2016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pPr/>
              <a:t>11/18/2016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xmlns="" val="19440393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4.jpeg"/><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4098" name="Picture 2" descr="Image result for logo umy"/>
          <p:cNvPicPr>
            <a:picLocks noChangeAspect="1" noChangeArrowheads="1"/>
          </p:cNvPicPr>
          <p:nvPr/>
        </p:nvPicPr>
        <p:blipFill>
          <a:blip r:embed="rId3" cstate="print">
            <a:duotone>
              <a:schemeClr val="accent3">
                <a:shade val="45000"/>
                <a:satMod val="135000"/>
              </a:schemeClr>
              <a:prstClr val="white"/>
            </a:duotone>
          </a:blip>
          <a:srcRect/>
          <a:stretch>
            <a:fillRect/>
          </a:stretch>
        </p:blipFill>
        <p:spPr bwMode="auto">
          <a:xfrm>
            <a:off x="296260" y="3734410"/>
            <a:ext cx="2892245" cy="283535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 name="Title 1"/>
          <p:cNvSpPr>
            <a:spLocks noGrp="1"/>
          </p:cNvSpPr>
          <p:nvPr>
            <p:ph type="ctrTitle"/>
          </p:nvPr>
        </p:nvSpPr>
        <p:spPr>
          <a:xfrm>
            <a:off x="754375" y="1138425"/>
            <a:ext cx="8398775" cy="1470025"/>
          </a:xfrm>
          <a:prstGeom prst="roundRect">
            <a:avLst/>
          </a:prstGeom>
        </p:spPr>
        <p:style>
          <a:lnRef idx="2">
            <a:schemeClr val="accent3"/>
          </a:lnRef>
          <a:fillRef idx="1">
            <a:schemeClr val="lt1"/>
          </a:fillRef>
          <a:effectRef idx="0">
            <a:schemeClr val="accent3"/>
          </a:effectRef>
          <a:fontRef idx="minor">
            <a:schemeClr val="dk1"/>
          </a:fontRef>
        </p:style>
        <p:txBody>
          <a:bodyPr>
            <a:normAutofit/>
          </a:bodyPr>
          <a:lstStyle/>
          <a:p>
            <a:pPr algn="r"/>
            <a:r>
              <a:rPr lang="en-GB" sz="2800" dirty="0" smtClean="0"/>
              <a:t>Actual and Potential Drug Related Problems in Diabetic Patients through Medication Reconciliation </a:t>
            </a:r>
            <a:r>
              <a:rPr lang="en-GB" sz="2800" dirty="0" smtClean="0"/>
              <a:t>Process</a:t>
            </a:r>
            <a:r>
              <a:rPr lang="id-ID" sz="2800" dirty="0" smtClean="0"/>
              <a:t/>
            </a:r>
            <a:br>
              <a:rPr lang="id-ID" sz="2800" dirty="0" smtClean="0"/>
            </a:br>
            <a:r>
              <a:rPr lang="id-ID" sz="1800" dirty="0" smtClean="0"/>
              <a:t>Presented in Indonesian – Japan Joint Scientific Symposium, 21 – 23 November 2016</a:t>
            </a:r>
            <a:endParaRPr lang="en-US" sz="2800" dirty="0"/>
          </a:p>
        </p:txBody>
      </p:sp>
      <p:sp>
        <p:nvSpPr>
          <p:cNvPr id="3" name="Subtitle 2"/>
          <p:cNvSpPr>
            <a:spLocks noGrp="1"/>
          </p:cNvSpPr>
          <p:nvPr>
            <p:ph type="subTitle" idx="1"/>
          </p:nvPr>
        </p:nvSpPr>
        <p:spPr>
          <a:xfrm>
            <a:off x="1517900" y="5108755"/>
            <a:ext cx="7329840" cy="1068935"/>
          </a:xfrm>
        </p:spPr>
        <p:txBody>
          <a:bodyPr>
            <a:normAutofit/>
          </a:bodyPr>
          <a:lstStyle/>
          <a:p>
            <a:pPr algn="r">
              <a:spcBef>
                <a:spcPts val="0"/>
              </a:spcBef>
            </a:pPr>
            <a:r>
              <a:rPr lang="id-ID" sz="2400" u="sng" dirty="0" smtClean="0">
                <a:solidFill>
                  <a:schemeClr val="tx1"/>
                </a:solidFill>
                <a:latin typeface="Arial Narrow" pitchFamily="34" charset="0"/>
              </a:rPr>
              <a:t>Nurul Maziyyah</a:t>
            </a:r>
          </a:p>
          <a:p>
            <a:pPr algn="r">
              <a:spcBef>
                <a:spcPts val="0"/>
              </a:spcBef>
            </a:pPr>
            <a:r>
              <a:rPr lang="id-ID" sz="2000" dirty="0" smtClean="0">
                <a:solidFill>
                  <a:schemeClr val="tx1"/>
                </a:solidFill>
                <a:latin typeface="Arial Narrow" pitchFamily="34" charset="0"/>
              </a:rPr>
              <a:t>School of Pharmacy</a:t>
            </a:r>
          </a:p>
          <a:p>
            <a:pPr algn="r">
              <a:spcBef>
                <a:spcPts val="0"/>
              </a:spcBef>
            </a:pPr>
            <a:r>
              <a:rPr lang="id-ID" sz="2000" dirty="0" smtClean="0">
                <a:solidFill>
                  <a:schemeClr val="tx1"/>
                </a:solidFill>
                <a:latin typeface="Arial Narrow" pitchFamily="34" charset="0"/>
              </a:rPr>
              <a:t>Universitas Muhammadiyah Yogyakarta, Indonesia</a:t>
            </a:r>
            <a:endParaRPr lang="en-US" sz="2000" dirty="0">
              <a:solidFill>
                <a:schemeClr val="tx1"/>
              </a:solidFill>
              <a:latin typeface="Arial Narrow" pitchFamily="34" charset="0"/>
            </a:endParaRPr>
          </a:p>
        </p:txBody>
      </p:sp>
    </p:spTree>
    <p:extLst>
      <p:ext uri="{BB962C8B-B14F-4D97-AF65-F5344CB8AC3E}">
        <p14:creationId xmlns:p14="http://schemas.microsoft.com/office/powerpoint/2010/main" xmlns="" val="363920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Conclusion</a:t>
            </a:r>
            <a:endParaRPr lang="id-ID" dirty="0"/>
          </a:p>
        </p:txBody>
      </p:sp>
      <p:sp>
        <p:nvSpPr>
          <p:cNvPr id="3" name="Content Placeholder 2"/>
          <p:cNvSpPr>
            <a:spLocks noGrp="1"/>
          </p:cNvSpPr>
          <p:nvPr>
            <p:ph idx="1"/>
          </p:nvPr>
        </p:nvSpPr>
        <p:spPr/>
        <p:txBody>
          <a:bodyPr>
            <a:normAutofit/>
          </a:bodyPr>
          <a:lstStyle/>
          <a:p>
            <a:pPr marL="179388" indent="-179388"/>
            <a:r>
              <a:rPr lang="id-ID" sz="2400" dirty="0" smtClean="0"/>
              <a:t>Through medication reconciliation process, the study was able to identify several actual and potential DRPs occuring in diabetes mellitus patients having their routine visit to the Primary Healthcare Center such as </a:t>
            </a:r>
            <a:r>
              <a:rPr lang="id-ID" sz="2400" b="1" dirty="0" smtClean="0"/>
              <a:t>inadherence, adverse drug reactions and also durg interactions</a:t>
            </a:r>
            <a:r>
              <a:rPr lang="id-ID" sz="2400" dirty="0" smtClean="0"/>
              <a:t>. </a:t>
            </a:r>
            <a:endParaRPr lang="id-ID" sz="2400" dirty="0" smtClean="0"/>
          </a:p>
          <a:p>
            <a:pPr marL="179388" indent="-179388"/>
            <a:r>
              <a:rPr lang="id-ID" sz="2400" b="1" dirty="0" smtClean="0"/>
              <a:t>The </a:t>
            </a:r>
            <a:r>
              <a:rPr lang="id-ID" sz="2400" b="1" dirty="0" smtClean="0"/>
              <a:t>deep interview </a:t>
            </a:r>
            <a:r>
              <a:rPr lang="id-ID" sz="2400" dirty="0" smtClean="0"/>
              <a:t>in the beginning has led to a more comprehensive understanding on how patients consume their medication and also CAMs usage </a:t>
            </a:r>
            <a:r>
              <a:rPr lang="id-ID" sz="2400" dirty="0" smtClean="0"/>
              <a:t>which </a:t>
            </a:r>
            <a:r>
              <a:rPr lang="id-ID" sz="2400" dirty="0" smtClean="0"/>
              <a:t>contribute to a better way on identifying DRPs compared to the usual visit in a Primary Healthcare Center.</a:t>
            </a:r>
            <a:endParaRPr lang="id-ID"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965" y="1138425"/>
            <a:ext cx="8229600" cy="458115"/>
          </a:xfrm>
        </p:spPr>
        <p:txBody>
          <a:bodyPr>
            <a:noAutofit/>
          </a:bodyPr>
          <a:lstStyle/>
          <a:p>
            <a:pPr algn="l"/>
            <a:r>
              <a:rPr lang="id-ID" sz="4000" b="1" dirty="0" smtClean="0"/>
              <a:t>Outline</a:t>
            </a:r>
            <a:endParaRPr lang="en-US" sz="4000" b="1" dirty="0"/>
          </a:p>
        </p:txBody>
      </p:sp>
      <p:graphicFrame>
        <p:nvGraphicFramePr>
          <p:cNvPr id="5" name="Content Placeholder 4"/>
          <p:cNvGraphicFramePr>
            <a:graphicFrameLocks noGrp="1"/>
          </p:cNvGraphicFramePr>
          <p:nvPr>
            <p:ph idx="1"/>
          </p:nvPr>
        </p:nvGraphicFramePr>
        <p:xfrm>
          <a:off x="449263" y="2054225"/>
          <a:ext cx="5955197" cy="39195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103309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id-ID" dirty="0" smtClean="0"/>
              <a:t>Introduction</a:t>
            </a:r>
            <a:endParaRPr lang="en-US" dirty="0"/>
          </a:p>
        </p:txBody>
      </p:sp>
      <p:graphicFrame>
        <p:nvGraphicFramePr>
          <p:cNvPr id="7" name="Content Placeholder 6"/>
          <p:cNvGraphicFramePr>
            <a:graphicFrameLocks noGrp="1"/>
          </p:cNvGraphicFramePr>
          <p:nvPr>
            <p:ph idx="1"/>
          </p:nvPr>
        </p:nvGraphicFramePr>
        <p:xfrm>
          <a:off x="1212490" y="833015"/>
          <a:ext cx="7635250" cy="4886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1059785" y="5961063"/>
            <a:ext cx="2901395" cy="400110"/>
          </a:xfrm>
          <a:prstGeom prst="rect">
            <a:avLst/>
          </a:prstGeom>
          <a:noFill/>
        </p:spPr>
        <p:txBody>
          <a:bodyPr wrap="square" rtlCol="0">
            <a:spAutoFit/>
          </a:bodyPr>
          <a:lstStyle/>
          <a:p>
            <a:r>
              <a:rPr lang="id-ID" sz="2000" dirty="0" smtClean="0"/>
              <a:t>Medication reconciliation</a:t>
            </a:r>
            <a:endParaRPr lang="id-ID" sz="2000" dirty="0"/>
          </a:p>
        </p:txBody>
      </p:sp>
      <p:sp>
        <p:nvSpPr>
          <p:cNvPr id="9" name="Right Arrow 8"/>
          <p:cNvSpPr/>
          <p:nvPr/>
        </p:nvSpPr>
        <p:spPr>
          <a:xfrm>
            <a:off x="3961180" y="6024985"/>
            <a:ext cx="458115" cy="3054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TextBox 9"/>
          <p:cNvSpPr txBox="1"/>
          <p:nvPr/>
        </p:nvSpPr>
        <p:spPr>
          <a:xfrm>
            <a:off x="4572000" y="5961063"/>
            <a:ext cx="4428445" cy="400110"/>
          </a:xfrm>
          <a:prstGeom prst="rect">
            <a:avLst/>
          </a:prstGeom>
          <a:noFill/>
        </p:spPr>
        <p:txBody>
          <a:bodyPr wrap="square" rtlCol="0">
            <a:spAutoFit/>
          </a:bodyPr>
          <a:lstStyle/>
          <a:p>
            <a:r>
              <a:rPr lang="id-ID" sz="2000" dirty="0" smtClean="0"/>
              <a:t>Identification of actual &amp; potential DRPs</a:t>
            </a:r>
            <a:endParaRPr lang="id-ID" sz="2000" dirty="0"/>
          </a:p>
        </p:txBody>
      </p:sp>
    </p:spTree>
    <p:extLst>
      <p:ext uri="{BB962C8B-B14F-4D97-AF65-F5344CB8AC3E}">
        <p14:creationId xmlns:p14="http://schemas.microsoft.com/office/powerpoint/2010/main" xmlns="" val="1101633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l"/>
            <a:r>
              <a:rPr lang="id-ID" dirty="0" smtClean="0"/>
              <a:t>Material &amp; Methods</a:t>
            </a:r>
            <a:endParaRPr lang="en-US" dirty="0"/>
          </a:p>
        </p:txBody>
      </p:sp>
      <p:graphicFrame>
        <p:nvGraphicFramePr>
          <p:cNvPr id="13" name="Diagram 12"/>
          <p:cNvGraphicFramePr/>
          <p:nvPr/>
        </p:nvGraphicFramePr>
        <p:xfrm>
          <a:off x="448965" y="2054655"/>
          <a:ext cx="8093365" cy="42757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170783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48965" y="2818180"/>
            <a:ext cx="8229600" cy="1143000"/>
          </a:xfrm>
        </p:spPr>
        <p:style>
          <a:lnRef idx="2">
            <a:schemeClr val="accent3"/>
          </a:lnRef>
          <a:fillRef idx="1">
            <a:schemeClr val="lt1"/>
          </a:fillRef>
          <a:effectRef idx="0">
            <a:schemeClr val="accent3"/>
          </a:effectRef>
          <a:fontRef idx="minor">
            <a:schemeClr val="dk1"/>
          </a:fontRef>
        </p:style>
        <p:txBody>
          <a:bodyPr/>
          <a:lstStyle/>
          <a:p>
            <a:r>
              <a:rPr lang="id-ID" dirty="0" smtClean="0">
                <a:latin typeface="Arial Narrow" pitchFamily="34" charset="0"/>
              </a:rPr>
              <a:t>Result and Discussion</a:t>
            </a:r>
            <a:endParaRPr lang="id-ID" dirty="0">
              <a:latin typeface="Arial Narrow"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id-ID" dirty="0" smtClean="0"/>
              <a:t>Patients’ characteristics</a:t>
            </a:r>
            <a:endParaRPr lang="id-ID" dirty="0"/>
          </a:p>
        </p:txBody>
      </p:sp>
      <p:graphicFrame>
        <p:nvGraphicFramePr>
          <p:cNvPr id="7" name="Table 6"/>
          <p:cNvGraphicFramePr>
            <a:graphicFrameLocks noGrp="1"/>
          </p:cNvGraphicFramePr>
          <p:nvPr/>
        </p:nvGraphicFramePr>
        <p:xfrm>
          <a:off x="601669" y="2207360"/>
          <a:ext cx="7940660" cy="2732532"/>
        </p:xfrm>
        <a:graphic>
          <a:graphicData uri="http://schemas.openxmlformats.org/drawingml/2006/table">
            <a:tbl>
              <a:tblPr/>
              <a:tblGrid>
                <a:gridCol w="3288468"/>
                <a:gridCol w="3288468"/>
                <a:gridCol w="1363724"/>
              </a:tblGrid>
              <a:tr h="244328">
                <a:tc>
                  <a:txBody>
                    <a:bodyPr/>
                    <a:lstStyle/>
                    <a:p>
                      <a:pPr>
                        <a:lnSpc>
                          <a:spcPct val="115000"/>
                        </a:lnSpc>
                        <a:spcAft>
                          <a:spcPts val="0"/>
                        </a:spcAft>
                      </a:pPr>
                      <a:r>
                        <a:rPr lang="id-ID" sz="1600" dirty="0">
                          <a:solidFill>
                            <a:srgbClr val="000000"/>
                          </a:solidFill>
                          <a:latin typeface="Cambria"/>
                          <a:ea typeface="Times New Roman"/>
                          <a:cs typeface="Times New Roman"/>
                        </a:rPr>
                        <a:t>Characteristic</a:t>
                      </a:r>
                      <a:endParaRPr lang="id-ID" sz="1600" dirty="0">
                        <a:solidFill>
                          <a:srgbClr val="000000"/>
                        </a:solidFill>
                        <a:latin typeface="Arial"/>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id-ID" sz="1600">
                          <a:solidFill>
                            <a:srgbClr val="000000"/>
                          </a:solidFill>
                          <a:latin typeface="Cambria"/>
                          <a:ea typeface="Times New Roman"/>
                          <a:cs typeface="Times New Roman"/>
                        </a:rPr>
                        <a:t>Description</a:t>
                      </a:r>
                      <a:endParaRPr lang="id-ID" sz="1600">
                        <a:solidFill>
                          <a:srgbClr val="000000"/>
                        </a:solidFill>
                        <a:latin typeface="Arial"/>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id-ID" sz="1600" dirty="0">
                          <a:solidFill>
                            <a:srgbClr val="000000"/>
                          </a:solidFill>
                          <a:latin typeface="Cambria"/>
                          <a:ea typeface="Times New Roman"/>
                          <a:cs typeface="Times New Roman"/>
                        </a:rPr>
                        <a:t>Percentage</a:t>
                      </a:r>
                      <a:endParaRPr lang="id-ID" sz="1600" dirty="0">
                        <a:solidFill>
                          <a:srgbClr val="000000"/>
                        </a:solidFill>
                        <a:latin typeface="Arial"/>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328">
                <a:tc rowSpan="2">
                  <a:txBody>
                    <a:bodyPr/>
                    <a:lstStyle/>
                    <a:p>
                      <a:pPr algn="just">
                        <a:lnSpc>
                          <a:spcPct val="115000"/>
                        </a:lnSpc>
                        <a:spcAft>
                          <a:spcPts val="0"/>
                        </a:spcAft>
                      </a:pPr>
                      <a:r>
                        <a:rPr lang="id-ID" sz="1600">
                          <a:solidFill>
                            <a:srgbClr val="000000"/>
                          </a:solidFill>
                          <a:latin typeface="Cambria"/>
                          <a:ea typeface="Times New Roman"/>
                          <a:cs typeface="Times New Roman"/>
                        </a:rPr>
                        <a:t>Gender</a:t>
                      </a:r>
                      <a:endParaRPr lang="id-ID" sz="1600">
                        <a:solidFill>
                          <a:srgbClr val="000000"/>
                        </a:solidFill>
                        <a:latin typeface="Arial"/>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115000"/>
                        </a:lnSpc>
                        <a:spcAft>
                          <a:spcPts val="0"/>
                        </a:spcAft>
                      </a:pPr>
                      <a:r>
                        <a:rPr lang="id-ID" sz="1600">
                          <a:solidFill>
                            <a:srgbClr val="000000"/>
                          </a:solidFill>
                          <a:latin typeface="Cambria"/>
                          <a:ea typeface="Times New Roman"/>
                          <a:cs typeface="Times New Roman"/>
                        </a:rPr>
                        <a:t>Male</a:t>
                      </a:r>
                      <a:endParaRPr lang="id-ID" sz="1600">
                        <a:solidFill>
                          <a:srgbClr val="000000"/>
                        </a:solidFill>
                        <a:latin typeface="Arial"/>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n-GB" sz="1600">
                          <a:solidFill>
                            <a:srgbClr val="000000"/>
                          </a:solidFill>
                          <a:latin typeface="Cambria"/>
                          <a:ea typeface="Times New Roman"/>
                          <a:cs typeface="Times New Roman"/>
                        </a:rPr>
                        <a:t>31</a:t>
                      </a:r>
                      <a:r>
                        <a:rPr lang="id-ID" sz="1600">
                          <a:solidFill>
                            <a:srgbClr val="000000"/>
                          </a:solidFill>
                          <a:latin typeface="Cambria"/>
                          <a:ea typeface="Times New Roman"/>
                          <a:cs typeface="Times New Roman"/>
                        </a:rPr>
                        <a:t>.</a:t>
                      </a:r>
                      <a:r>
                        <a:rPr lang="en-GB" sz="1600">
                          <a:solidFill>
                            <a:srgbClr val="000000"/>
                          </a:solidFill>
                          <a:latin typeface="Cambria"/>
                          <a:ea typeface="Times New Roman"/>
                          <a:cs typeface="Times New Roman"/>
                        </a:rPr>
                        <a:t>43%</a:t>
                      </a:r>
                      <a:endParaRPr lang="id-ID" sz="1600">
                        <a:solidFill>
                          <a:srgbClr val="000000"/>
                        </a:solidFill>
                        <a:latin typeface="Arial"/>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244328">
                <a:tc vMerge="1">
                  <a:txBody>
                    <a:bodyPr/>
                    <a:lstStyle/>
                    <a:p>
                      <a:endParaRPr lang="id-ID"/>
                    </a:p>
                  </a:txBody>
                  <a:tcPr/>
                </a:tc>
                <a:tc>
                  <a:txBody>
                    <a:bodyPr/>
                    <a:lstStyle/>
                    <a:p>
                      <a:pPr algn="just">
                        <a:lnSpc>
                          <a:spcPct val="115000"/>
                        </a:lnSpc>
                        <a:spcAft>
                          <a:spcPts val="0"/>
                        </a:spcAft>
                      </a:pPr>
                      <a:r>
                        <a:rPr lang="id-ID" sz="1600" b="1" dirty="0">
                          <a:solidFill>
                            <a:schemeClr val="tx2"/>
                          </a:solidFill>
                          <a:latin typeface="Cambria"/>
                          <a:ea typeface="Times New Roman"/>
                          <a:cs typeface="Times New Roman"/>
                        </a:rPr>
                        <a:t>Female</a:t>
                      </a:r>
                      <a:endParaRPr lang="id-ID" sz="1600" b="1" dirty="0">
                        <a:solidFill>
                          <a:schemeClr val="tx2"/>
                        </a:solidFill>
                        <a:latin typeface="Arial"/>
                        <a:ea typeface="Times New Roman"/>
                        <a:cs typeface="Times New Roman"/>
                      </a:endParaRPr>
                    </a:p>
                  </a:txBody>
                  <a:tcPr marL="68580" marR="68580" marT="0" marB="0">
                    <a:lnL>
                      <a:noFill/>
                    </a:lnL>
                    <a:lnR>
                      <a:noFill/>
                    </a:lnR>
                    <a:lnT>
                      <a:noFill/>
                    </a:lnT>
                    <a:lnB>
                      <a:noFill/>
                    </a:lnB>
                  </a:tcPr>
                </a:tc>
                <a:tc>
                  <a:txBody>
                    <a:bodyPr/>
                    <a:lstStyle/>
                    <a:p>
                      <a:pPr algn="ctr">
                        <a:lnSpc>
                          <a:spcPct val="115000"/>
                        </a:lnSpc>
                        <a:spcAft>
                          <a:spcPts val="0"/>
                        </a:spcAft>
                      </a:pPr>
                      <a:r>
                        <a:rPr lang="en-GB" sz="1600" b="1" dirty="0">
                          <a:solidFill>
                            <a:schemeClr val="tx2"/>
                          </a:solidFill>
                          <a:latin typeface="Cambria"/>
                          <a:ea typeface="Times New Roman"/>
                          <a:cs typeface="Times New Roman"/>
                        </a:rPr>
                        <a:t>68</a:t>
                      </a:r>
                      <a:r>
                        <a:rPr lang="id-ID" sz="1600" b="1" dirty="0">
                          <a:solidFill>
                            <a:schemeClr val="tx2"/>
                          </a:solidFill>
                          <a:latin typeface="Cambria"/>
                          <a:ea typeface="Times New Roman"/>
                          <a:cs typeface="Times New Roman"/>
                        </a:rPr>
                        <a:t>.</a:t>
                      </a:r>
                      <a:r>
                        <a:rPr lang="en-GB" sz="1600" b="1" dirty="0">
                          <a:solidFill>
                            <a:schemeClr val="tx2"/>
                          </a:solidFill>
                          <a:latin typeface="Cambria"/>
                          <a:ea typeface="Times New Roman"/>
                          <a:cs typeface="Times New Roman"/>
                        </a:rPr>
                        <a:t>57%</a:t>
                      </a:r>
                      <a:endParaRPr lang="id-ID" sz="1600" b="1" dirty="0">
                        <a:solidFill>
                          <a:schemeClr val="tx2"/>
                        </a:solidFill>
                        <a:latin typeface="Arial"/>
                        <a:ea typeface="Times New Roman"/>
                        <a:cs typeface="Times New Roman"/>
                      </a:endParaRPr>
                    </a:p>
                  </a:txBody>
                  <a:tcPr marL="68580" marR="68580" marT="0" marB="0">
                    <a:lnL>
                      <a:noFill/>
                    </a:lnL>
                    <a:lnR>
                      <a:noFill/>
                    </a:lnR>
                    <a:lnT>
                      <a:noFill/>
                    </a:lnT>
                    <a:lnB>
                      <a:noFill/>
                    </a:lnB>
                  </a:tcPr>
                </a:tc>
              </a:tr>
              <a:tr h="244328">
                <a:tc rowSpan="3">
                  <a:txBody>
                    <a:bodyPr/>
                    <a:lstStyle/>
                    <a:p>
                      <a:pPr algn="just">
                        <a:lnSpc>
                          <a:spcPct val="115000"/>
                        </a:lnSpc>
                        <a:spcAft>
                          <a:spcPts val="0"/>
                        </a:spcAft>
                      </a:pPr>
                      <a:r>
                        <a:rPr lang="id-ID" sz="1600">
                          <a:solidFill>
                            <a:srgbClr val="000000"/>
                          </a:solidFill>
                          <a:latin typeface="Cambria"/>
                          <a:ea typeface="Times New Roman"/>
                          <a:cs typeface="Times New Roman"/>
                        </a:rPr>
                        <a:t>Age</a:t>
                      </a:r>
                      <a:endParaRPr lang="id-ID" sz="1600">
                        <a:solidFill>
                          <a:srgbClr val="000000"/>
                        </a:solidFill>
                        <a:latin typeface="Arial"/>
                        <a:ea typeface="Times New Roman"/>
                        <a:cs typeface="Times New Roman"/>
                      </a:endParaRPr>
                    </a:p>
                  </a:txBody>
                  <a:tcPr marL="68580" marR="68580" marT="0" marB="0">
                    <a:lnL>
                      <a:noFill/>
                    </a:lnL>
                    <a:lnR>
                      <a:noFill/>
                    </a:lnR>
                    <a:lnT>
                      <a:noFill/>
                    </a:lnT>
                    <a:lnB>
                      <a:noFill/>
                    </a:lnB>
                  </a:tcPr>
                </a:tc>
                <a:tc>
                  <a:txBody>
                    <a:bodyPr/>
                    <a:lstStyle/>
                    <a:p>
                      <a:pPr algn="just">
                        <a:lnSpc>
                          <a:spcPct val="115000"/>
                        </a:lnSpc>
                        <a:spcAft>
                          <a:spcPts val="0"/>
                        </a:spcAft>
                      </a:pPr>
                      <a:r>
                        <a:rPr lang="en-GB" sz="1600">
                          <a:solidFill>
                            <a:srgbClr val="000000"/>
                          </a:solidFill>
                          <a:latin typeface="Cambria"/>
                          <a:ea typeface="Times New Roman"/>
                          <a:cs typeface="Times New Roman"/>
                        </a:rPr>
                        <a:t>40 – 50 </a:t>
                      </a:r>
                      <a:r>
                        <a:rPr lang="id-ID" sz="1600">
                          <a:solidFill>
                            <a:srgbClr val="000000"/>
                          </a:solidFill>
                          <a:latin typeface="Cambria"/>
                          <a:ea typeface="Times New Roman"/>
                          <a:cs typeface="Times New Roman"/>
                        </a:rPr>
                        <a:t>years old</a:t>
                      </a:r>
                      <a:endParaRPr lang="id-ID" sz="1600">
                        <a:solidFill>
                          <a:srgbClr val="000000"/>
                        </a:solidFill>
                        <a:latin typeface="Arial"/>
                        <a:ea typeface="Times New Roman"/>
                        <a:cs typeface="Times New Roman"/>
                      </a:endParaRPr>
                    </a:p>
                  </a:txBody>
                  <a:tcPr marL="68580" marR="68580" marT="0" marB="0">
                    <a:lnL>
                      <a:noFill/>
                    </a:lnL>
                    <a:lnR>
                      <a:noFill/>
                    </a:lnR>
                    <a:lnT>
                      <a:noFill/>
                    </a:lnT>
                    <a:lnB>
                      <a:noFill/>
                    </a:lnB>
                  </a:tcPr>
                </a:tc>
                <a:tc>
                  <a:txBody>
                    <a:bodyPr/>
                    <a:lstStyle/>
                    <a:p>
                      <a:pPr algn="ctr">
                        <a:lnSpc>
                          <a:spcPct val="115000"/>
                        </a:lnSpc>
                        <a:spcAft>
                          <a:spcPts val="0"/>
                        </a:spcAft>
                      </a:pPr>
                      <a:r>
                        <a:rPr lang="en-GB" sz="1600">
                          <a:solidFill>
                            <a:srgbClr val="000000"/>
                          </a:solidFill>
                          <a:latin typeface="Cambria"/>
                          <a:ea typeface="Times New Roman"/>
                          <a:cs typeface="Times New Roman"/>
                        </a:rPr>
                        <a:t>14</a:t>
                      </a:r>
                      <a:r>
                        <a:rPr lang="id-ID" sz="1600">
                          <a:solidFill>
                            <a:srgbClr val="000000"/>
                          </a:solidFill>
                          <a:latin typeface="Cambria"/>
                          <a:ea typeface="Times New Roman"/>
                          <a:cs typeface="Times New Roman"/>
                        </a:rPr>
                        <a:t>.</a:t>
                      </a:r>
                      <a:r>
                        <a:rPr lang="en-GB" sz="1600">
                          <a:solidFill>
                            <a:srgbClr val="000000"/>
                          </a:solidFill>
                          <a:latin typeface="Cambria"/>
                          <a:ea typeface="Times New Roman"/>
                          <a:cs typeface="Times New Roman"/>
                        </a:rPr>
                        <a:t>29%</a:t>
                      </a:r>
                      <a:endParaRPr lang="id-ID" sz="1600">
                        <a:solidFill>
                          <a:srgbClr val="000000"/>
                        </a:solidFill>
                        <a:latin typeface="Arial"/>
                        <a:ea typeface="Times New Roman"/>
                        <a:cs typeface="Times New Roman"/>
                      </a:endParaRPr>
                    </a:p>
                  </a:txBody>
                  <a:tcPr marL="68580" marR="68580" marT="0" marB="0">
                    <a:lnL>
                      <a:noFill/>
                    </a:lnL>
                    <a:lnR>
                      <a:noFill/>
                    </a:lnR>
                    <a:lnT>
                      <a:noFill/>
                    </a:lnT>
                    <a:lnB>
                      <a:noFill/>
                    </a:lnB>
                  </a:tcPr>
                </a:tc>
              </a:tr>
              <a:tr h="244328">
                <a:tc vMerge="1">
                  <a:txBody>
                    <a:bodyPr/>
                    <a:lstStyle/>
                    <a:p>
                      <a:endParaRPr lang="id-ID"/>
                    </a:p>
                  </a:txBody>
                  <a:tcPr/>
                </a:tc>
                <a:tc>
                  <a:txBody>
                    <a:bodyPr/>
                    <a:lstStyle/>
                    <a:p>
                      <a:pPr algn="just">
                        <a:lnSpc>
                          <a:spcPct val="115000"/>
                        </a:lnSpc>
                        <a:spcAft>
                          <a:spcPts val="0"/>
                        </a:spcAft>
                      </a:pPr>
                      <a:r>
                        <a:rPr lang="en-GB" sz="1600">
                          <a:solidFill>
                            <a:srgbClr val="000000"/>
                          </a:solidFill>
                          <a:latin typeface="Cambria"/>
                          <a:ea typeface="Times New Roman"/>
                          <a:cs typeface="Times New Roman"/>
                        </a:rPr>
                        <a:t>51 – 65 </a:t>
                      </a:r>
                      <a:r>
                        <a:rPr lang="id-ID" sz="1600">
                          <a:solidFill>
                            <a:srgbClr val="000000"/>
                          </a:solidFill>
                          <a:latin typeface="Cambria"/>
                          <a:ea typeface="Times New Roman"/>
                          <a:cs typeface="Times New Roman"/>
                        </a:rPr>
                        <a:t>years old</a:t>
                      </a:r>
                      <a:endParaRPr lang="id-ID" sz="1600">
                        <a:solidFill>
                          <a:srgbClr val="000000"/>
                        </a:solidFill>
                        <a:latin typeface="Arial"/>
                        <a:ea typeface="Times New Roman"/>
                        <a:cs typeface="Times New Roman"/>
                      </a:endParaRPr>
                    </a:p>
                  </a:txBody>
                  <a:tcPr marL="68580" marR="68580" marT="0" marB="0">
                    <a:lnL>
                      <a:noFill/>
                    </a:lnL>
                    <a:lnR>
                      <a:noFill/>
                    </a:lnR>
                    <a:lnT>
                      <a:noFill/>
                    </a:lnT>
                    <a:lnB>
                      <a:noFill/>
                    </a:lnB>
                  </a:tcPr>
                </a:tc>
                <a:tc>
                  <a:txBody>
                    <a:bodyPr/>
                    <a:lstStyle/>
                    <a:p>
                      <a:pPr algn="ctr">
                        <a:lnSpc>
                          <a:spcPct val="115000"/>
                        </a:lnSpc>
                        <a:spcAft>
                          <a:spcPts val="0"/>
                        </a:spcAft>
                      </a:pPr>
                      <a:r>
                        <a:rPr lang="en-GB" sz="1600">
                          <a:solidFill>
                            <a:srgbClr val="000000"/>
                          </a:solidFill>
                          <a:latin typeface="Cambria"/>
                          <a:ea typeface="Times New Roman"/>
                          <a:cs typeface="Times New Roman"/>
                        </a:rPr>
                        <a:t>20%</a:t>
                      </a:r>
                      <a:endParaRPr lang="id-ID" sz="1600">
                        <a:solidFill>
                          <a:srgbClr val="000000"/>
                        </a:solidFill>
                        <a:latin typeface="Arial"/>
                        <a:ea typeface="Times New Roman"/>
                        <a:cs typeface="Times New Roman"/>
                      </a:endParaRPr>
                    </a:p>
                  </a:txBody>
                  <a:tcPr marL="68580" marR="68580" marT="0" marB="0">
                    <a:lnL>
                      <a:noFill/>
                    </a:lnL>
                    <a:lnR>
                      <a:noFill/>
                    </a:lnR>
                    <a:lnT>
                      <a:noFill/>
                    </a:lnT>
                    <a:lnB>
                      <a:noFill/>
                    </a:lnB>
                  </a:tcPr>
                </a:tc>
              </a:tr>
              <a:tr h="244328">
                <a:tc vMerge="1">
                  <a:txBody>
                    <a:bodyPr/>
                    <a:lstStyle/>
                    <a:p>
                      <a:endParaRPr lang="id-ID"/>
                    </a:p>
                  </a:txBody>
                  <a:tcPr/>
                </a:tc>
                <a:tc>
                  <a:txBody>
                    <a:bodyPr/>
                    <a:lstStyle/>
                    <a:p>
                      <a:pPr algn="just">
                        <a:lnSpc>
                          <a:spcPct val="115000"/>
                        </a:lnSpc>
                        <a:spcAft>
                          <a:spcPts val="0"/>
                        </a:spcAft>
                      </a:pPr>
                      <a:r>
                        <a:rPr lang="en-GB" sz="1600" b="1" dirty="0">
                          <a:solidFill>
                            <a:schemeClr val="tx2"/>
                          </a:solidFill>
                          <a:latin typeface="Cambria"/>
                          <a:ea typeface="Times New Roman"/>
                          <a:cs typeface="Times New Roman"/>
                        </a:rPr>
                        <a:t>&gt;65 </a:t>
                      </a:r>
                      <a:r>
                        <a:rPr lang="id-ID" sz="1600" b="1" dirty="0">
                          <a:solidFill>
                            <a:schemeClr val="tx2"/>
                          </a:solidFill>
                          <a:latin typeface="Cambria"/>
                          <a:ea typeface="Times New Roman"/>
                          <a:cs typeface="Times New Roman"/>
                        </a:rPr>
                        <a:t>years old</a:t>
                      </a:r>
                      <a:endParaRPr lang="id-ID" sz="1600" b="1" dirty="0">
                        <a:solidFill>
                          <a:schemeClr val="tx2"/>
                        </a:solidFill>
                        <a:latin typeface="Arial"/>
                        <a:ea typeface="Times New Roman"/>
                        <a:cs typeface="Times New Roman"/>
                      </a:endParaRPr>
                    </a:p>
                  </a:txBody>
                  <a:tcPr marL="68580" marR="68580" marT="0" marB="0">
                    <a:lnL>
                      <a:noFill/>
                    </a:lnL>
                    <a:lnR>
                      <a:noFill/>
                    </a:lnR>
                    <a:lnT>
                      <a:noFill/>
                    </a:lnT>
                    <a:lnB>
                      <a:noFill/>
                    </a:lnB>
                  </a:tcPr>
                </a:tc>
                <a:tc>
                  <a:txBody>
                    <a:bodyPr/>
                    <a:lstStyle/>
                    <a:p>
                      <a:pPr algn="ctr">
                        <a:lnSpc>
                          <a:spcPct val="115000"/>
                        </a:lnSpc>
                        <a:spcAft>
                          <a:spcPts val="0"/>
                        </a:spcAft>
                      </a:pPr>
                      <a:r>
                        <a:rPr lang="en-GB" sz="1600" b="1" dirty="0">
                          <a:solidFill>
                            <a:schemeClr val="tx2"/>
                          </a:solidFill>
                          <a:latin typeface="Cambria"/>
                          <a:ea typeface="Times New Roman"/>
                          <a:cs typeface="Times New Roman"/>
                        </a:rPr>
                        <a:t>65</a:t>
                      </a:r>
                      <a:r>
                        <a:rPr lang="id-ID" sz="1600" b="1" dirty="0">
                          <a:solidFill>
                            <a:schemeClr val="tx2"/>
                          </a:solidFill>
                          <a:latin typeface="Cambria"/>
                          <a:ea typeface="Times New Roman"/>
                          <a:cs typeface="Times New Roman"/>
                        </a:rPr>
                        <a:t>.</a:t>
                      </a:r>
                      <a:r>
                        <a:rPr lang="en-GB" sz="1600" b="1" dirty="0">
                          <a:solidFill>
                            <a:schemeClr val="tx2"/>
                          </a:solidFill>
                          <a:latin typeface="Cambria"/>
                          <a:ea typeface="Times New Roman"/>
                          <a:cs typeface="Times New Roman"/>
                        </a:rPr>
                        <a:t>71%</a:t>
                      </a:r>
                      <a:endParaRPr lang="id-ID" sz="1600" b="1" dirty="0">
                        <a:solidFill>
                          <a:schemeClr val="tx2"/>
                        </a:solidFill>
                        <a:latin typeface="Arial"/>
                        <a:ea typeface="Times New Roman"/>
                        <a:cs typeface="Times New Roman"/>
                      </a:endParaRPr>
                    </a:p>
                  </a:txBody>
                  <a:tcPr marL="68580" marR="68580" marT="0" marB="0">
                    <a:lnL>
                      <a:noFill/>
                    </a:lnL>
                    <a:lnR>
                      <a:noFill/>
                    </a:lnR>
                    <a:lnT>
                      <a:noFill/>
                    </a:lnT>
                    <a:lnB>
                      <a:noFill/>
                    </a:lnB>
                  </a:tcPr>
                </a:tc>
              </a:tr>
              <a:tr h="244328">
                <a:tc rowSpan="4">
                  <a:txBody>
                    <a:bodyPr/>
                    <a:lstStyle/>
                    <a:p>
                      <a:pPr algn="just">
                        <a:lnSpc>
                          <a:spcPct val="115000"/>
                        </a:lnSpc>
                        <a:spcAft>
                          <a:spcPts val="0"/>
                        </a:spcAft>
                      </a:pPr>
                      <a:r>
                        <a:rPr lang="id-ID" sz="1600">
                          <a:solidFill>
                            <a:srgbClr val="000000"/>
                          </a:solidFill>
                          <a:latin typeface="Cambria"/>
                          <a:ea typeface="Times New Roman"/>
                          <a:cs typeface="Times New Roman"/>
                        </a:rPr>
                        <a:t>Co-morbids</a:t>
                      </a:r>
                      <a:endParaRPr lang="id-ID" sz="1600">
                        <a:solidFill>
                          <a:srgbClr val="000000"/>
                        </a:solidFill>
                        <a:latin typeface="Arial"/>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id-ID" sz="1600" b="1" dirty="0">
                          <a:solidFill>
                            <a:schemeClr val="tx2"/>
                          </a:solidFill>
                          <a:latin typeface="Cambria"/>
                          <a:ea typeface="Times New Roman"/>
                          <a:cs typeface="Times New Roman"/>
                        </a:rPr>
                        <a:t>Hypertension</a:t>
                      </a:r>
                      <a:endParaRPr lang="id-ID" sz="1600" b="1" dirty="0">
                        <a:solidFill>
                          <a:schemeClr val="tx2"/>
                        </a:solidFill>
                        <a:latin typeface="Arial"/>
                        <a:ea typeface="Times New Roman"/>
                        <a:cs typeface="Times New Roman"/>
                      </a:endParaRPr>
                    </a:p>
                  </a:txBody>
                  <a:tcPr marL="68580" marR="68580" marT="0" marB="0">
                    <a:lnL>
                      <a:noFill/>
                    </a:lnL>
                    <a:lnR>
                      <a:noFill/>
                    </a:lnR>
                    <a:lnT>
                      <a:noFill/>
                    </a:lnT>
                    <a:lnB>
                      <a:noFill/>
                    </a:lnB>
                  </a:tcPr>
                </a:tc>
                <a:tc>
                  <a:txBody>
                    <a:bodyPr/>
                    <a:lstStyle/>
                    <a:p>
                      <a:pPr algn="ctr">
                        <a:lnSpc>
                          <a:spcPct val="115000"/>
                        </a:lnSpc>
                        <a:spcAft>
                          <a:spcPts val="0"/>
                        </a:spcAft>
                      </a:pPr>
                      <a:r>
                        <a:rPr lang="en-GB" sz="1600" b="1" dirty="0">
                          <a:solidFill>
                            <a:schemeClr val="tx2"/>
                          </a:solidFill>
                          <a:latin typeface="Cambria"/>
                          <a:ea typeface="Times New Roman"/>
                          <a:cs typeface="Times New Roman"/>
                        </a:rPr>
                        <a:t>76</a:t>
                      </a:r>
                      <a:r>
                        <a:rPr lang="id-ID" sz="1600" b="1" dirty="0">
                          <a:solidFill>
                            <a:schemeClr val="tx2"/>
                          </a:solidFill>
                          <a:latin typeface="Cambria"/>
                          <a:ea typeface="Times New Roman"/>
                          <a:cs typeface="Times New Roman"/>
                        </a:rPr>
                        <a:t>.</a:t>
                      </a:r>
                      <a:r>
                        <a:rPr lang="en-GB" sz="1600" b="1" dirty="0">
                          <a:solidFill>
                            <a:schemeClr val="tx2"/>
                          </a:solidFill>
                          <a:latin typeface="Cambria"/>
                          <a:ea typeface="Times New Roman"/>
                          <a:cs typeface="Times New Roman"/>
                        </a:rPr>
                        <a:t>93%</a:t>
                      </a:r>
                      <a:endParaRPr lang="id-ID" sz="1600" b="1" dirty="0">
                        <a:solidFill>
                          <a:schemeClr val="tx2"/>
                        </a:solidFill>
                        <a:latin typeface="Arial"/>
                        <a:ea typeface="Times New Roman"/>
                        <a:cs typeface="Times New Roman"/>
                      </a:endParaRPr>
                    </a:p>
                  </a:txBody>
                  <a:tcPr marL="68580" marR="68580" marT="0" marB="0">
                    <a:lnL>
                      <a:noFill/>
                    </a:lnL>
                    <a:lnR>
                      <a:noFill/>
                    </a:lnR>
                    <a:lnT>
                      <a:noFill/>
                    </a:lnT>
                    <a:lnB>
                      <a:noFill/>
                    </a:lnB>
                  </a:tcPr>
                </a:tc>
              </a:tr>
              <a:tr h="244328">
                <a:tc vMerge="1">
                  <a:txBody>
                    <a:bodyPr/>
                    <a:lstStyle/>
                    <a:p>
                      <a:endParaRPr lang="id-ID"/>
                    </a:p>
                  </a:txBody>
                  <a:tcPr/>
                </a:tc>
                <a:tc>
                  <a:txBody>
                    <a:bodyPr/>
                    <a:lstStyle/>
                    <a:p>
                      <a:pPr algn="just">
                        <a:lnSpc>
                          <a:spcPct val="115000"/>
                        </a:lnSpc>
                        <a:spcAft>
                          <a:spcPts val="0"/>
                        </a:spcAft>
                      </a:pPr>
                      <a:r>
                        <a:rPr lang="id-ID" sz="1600">
                          <a:solidFill>
                            <a:srgbClr val="000000"/>
                          </a:solidFill>
                          <a:latin typeface="Cambria"/>
                          <a:ea typeface="Times New Roman"/>
                          <a:cs typeface="Times New Roman"/>
                        </a:rPr>
                        <a:t>Dyslipidemia</a:t>
                      </a:r>
                      <a:endParaRPr lang="id-ID" sz="1600">
                        <a:solidFill>
                          <a:srgbClr val="000000"/>
                        </a:solidFill>
                        <a:latin typeface="Arial"/>
                        <a:ea typeface="Times New Roman"/>
                        <a:cs typeface="Times New Roman"/>
                      </a:endParaRPr>
                    </a:p>
                  </a:txBody>
                  <a:tcPr marL="68580" marR="68580" marT="0" marB="0">
                    <a:lnL>
                      <a:noFill/>
                    </a:lnL>
                    <a:lnR>
                      <a:noFill/>
                    </a:lnR>
                    <a:lnT>
                      <a:noFill/>
                    </a:lnT>
                    <a:lnB>
                      <a:noFill/>
                    </a:lnB>
                  </a:tcPr>
                </a:tc>
                <a:tc>
                  <a:txBody>
                    <a:bodyPr/>
                    <a:lstStyle/>
                    <a:p>
                      <a:pPr algn="ctr">
                        <a:lnSpc>
                          <a:spcPct val="115000"/>
                        </a:lnSpc>
                        <a:spcAft>
                          <a:spcPts val="0"/>
                        </a:spcAft>
                      </a:pPr>
                      <a:r>
                        <a:rPr lang="en-GB" sz="1600">
                          <a:solidFill>
                            <a:srgbClr val="000000"/>
                          </a:solidFill>
                          <a:latin typeface="Cambria"/>
                          <a:ea typeface="Times New Roman"/>
                          <a:cs typeface="Times New Roman"/>
                        </a:rPr>
                        <a:t>7</a:t>
                      </a:r>
                      <a:r>
                        <a:rPr lang="id-ID" sz="1600">
                          <a:solidFill>
                            <a:srgbClr val="000000"/>
                          </a:solidFill>
                          <a:latin typeface="Cambria"/>
                          <a:ea typeface="Times New Roman"/>
                          <a:cs typeface="Times New Roman"/>
                        </a:rPr>
                        <a:t>.</a:t>
                      </a:r>
                      <a:r>
                        <a:rPr lang="en-GB" sz="1600">
                          <a:solidFill>
                            <a:srgbClr val="000000"/>
                          </a:solidFill>
                          <a:latin typeface="Cambria"/>
                          <a:ea typeface="Times New Roman"/>
                          <a:cs typeface="Times New Roman"/>
                        </a:rPr>
                        <a:t>69%</a:t>
                      </a:r>
                      <a:endParaRPr lang="id-ID" sz="1600">
                        <a:solidFill>
                          <a:srgbClr val="000000"/>
                        </a:solidFill>
                        <a:latin typeface="Arial"/>
                        <a:ea typeface="Times New Roman"/>
                        <a:cs typeface="Times New Roman"/>
                      </a:endParaRPr>
                    </a:p>
                  </a:txBody>
                  <a:tcPr marL="68580" marR="68580" marT="0" marB="0">
                    <a:lnL>
                      <a:noFill/>
                    </a:lnL>
                    <a:lnR>
                      <a:noFill/>
                    </a:lnR>
                    <a:lnT>
                      <a:noFill/>
                    </a:lnT>
                    <a:lnB>
                      <a:noFill/>
                    </a:lnB>
                  </a:tcPr>
                </a:tc>
              </a:tr>
              <a:tr h="244328">
                <a:tc vMerge="1">
                  <a:txBody>
                    <a:bodyPr/>
                    <a:lstStyle/>
                    <a:p>
                      <a:endParaRPr lang="id-ID"/>
                    </a:p>
                  </a:txBody>
                  <a:tcPr/>
                </a:tc>
                <a:tc>
                  <a:txBody>
                    <a:bodyPr/>
                    <a:lstStyle/>
                    <a:p>
                      <a:pPr algn="just">
                        <a:lnSpc>
                          <a:spcPct val="115000"/>
                        </a:lnSpc>
                        <a:spcAft>
                          <a:spcPts val="0"/>
                        </a:spcAft>
                      </a:pPr>
                      <a:r>
                        <a:rPr lang="id-ID" sz="1600">
                          <a:solidFill>
                            <a:srgbClr val="000000"/>
                          </a:solidFill>
                          <a:latin typeface="Cambria"/>
                          <a:ea typeface="Times New Roman"/>
                          <a:cs typeface="Times New Roman"/>
                        </a:rPr>
                        <a:t>Hypertension</a:t>
                      </a:r>
                      <a:r>
                        <a:rPr lang="en-GB" sz="1600">
                          <a:solidFill>
                            <a:srgbClr val="000000"/>
                          </a:solidFill>
                          <a:latin typeface="Cambria"/>
                          <a:ea typeface="Times New Roman"/>
                          <a:cs typeface="Times New Roman"/>
                        </a:rPr>
                        <a:t> + </a:t>
                      </a:r>
                      <a:r>
                        <a:rPr lang="id-ID" sz="1600">
                          <a:solidFill>
                            <a:srgbClr val="000000"/>
                          </a:solidFill>
                          <a:latin typeface="Cambria"/>
                          <a:ea typeface="Times New Roman"/>
                          <a:cs typeface="Times New Roman"/>
                        </a:rPr>
                        <a:t>Dyslipidemia</a:t>
                      </a:r>
                      <a:endParaRPr lang="id-ID" sz="1600">
                        <a:solidFill>
                          <a:srgbClr val="000000"/>
                        </a:solidFill>
                        <a:latin typeface="Arial"/>
                        <a:ea typeface="Times New Roman"/>
                        <a:cs typeface="Times New Roman"/>
                      </a:endParaRPr>
                    </a:p>
                  </a:txBody>
                  <a:tcPr marL="68580" marR="68580" marT="0" marB="0">
                    <a:lnL>
                      <a:noFill/>
                    </a:lnL>
                    <a:lnR>
                      <a:noFill/>
                    </a:lnR>
                    <a:lnT>
                      <a:noFill/>
                    </a:lnT>
                    <a:lnB>
                      <a:noFill/>
                    </a:lnB>
                  </a:tcPr>
                </a:tc>
                <a:tc>
                  <a:txBody>
                    <a:bodyPr/>
                    <a:lstStyle/>
                    <a:p>
                      <a:pPr algn="ctr">
                        <a:lnSpc>
                          <a:spcPct val="115000"/>
                        </a:lnSpc>
                        <a:spcAft>
                          <a:spcPts val="0"/>
                        </a:spcAft>
                      </a:pPr>
                      <a:r>
                        <a:rPr lang="en-GB" sz="1600">
                          <a:solidFill>
                            <a:srgbClr val="000000"/>
                          </a:solidFill>
                          <a:latin typeface="Cambria"/>
                          <a:ea typeface="Times New Roman"/>
                          <a:cs typeface="Times New Roman"/>
                        </a:rPr>
                        <a:t>7</a:t>
                      </a:r>
                      <a:r>
                        <a:rPr lang="id-ID" sz="1600">
                          <a:solidFill>
                            <a:srgbClr val="000000"/>
                          </a:solidFill>
                          <a:latin typeface="Cambria"/>
                          <a:ea typeface="Times New Roman"/>
                          <a:cs typeface="Times New Roman"/>
                        </a:rPr>
                        <a:t>.</a:t>
                      </a:r>
                      <a:r>
                        <a:rPr lang="en-GB" sz="1600">
                          <a:solidFill>
                            <a:srgbClr val="000000"/>
                          </a:solidFill>
                          <a:latin typeface="Cambria"/>
                          <a:ea typeface="Times New Roman"/>
                          <a:cs typeface="Times New Roman"/>
                        </a:rPr>
                        <a:t>69%</a:t>
                      </a:r>
                      <a:endParaRPr lang="id-ID" sz="1600">
                        <a:solidFill>
                          <a:srgbClr val="000000"/>
                        </a:solidFill>
                        <a:latin typeface="Arial"/>
                        <a:ea typeface="Times New Roman"/>
                        <a:cs typeface="Times New Roman"/>
                      </a:endParaRPr>
                    </a:p>
                  </a:txBody>
                  <a:tcPr marL="68580" marR="68580" marT="0" marB="0">
                    <a:lnL>
                      <a:noFill/>
                    </a:lnL>
                    <a:lnR>
                      <a:noFill/>
                    </a:lnR>
                    <a:lnT>
                      <a:noFill/>
                    </a:lnT>
                    <a:lnB>
                      <a:noFill/>
                    </a:lnB>
                  </a:tcPr>
                </a:tc>
              </a:tr>
              <a:tr h="244328">
                <a:tc vMerge="1">
                  <a:txBody>
                    <a:bodyPr/>
                    <a:lstStyle/>
                    <a:p>
                      <a:endParaRPr lang="id-ID"/>
                    </a:p>
                  </a:txBody>
                  <a:tcPr/>
                </a:tc>
                <a:tc>
                  <a:txBody>
                    <a:bodyPr/>
                    <a:lstStyle/>
                    <a:p>
                      <a:pPr algn="just">
                        <a:lnSpc>
                          <a:spcPct val="115000"/>
                        </a:lnSpc>
                        <a:spcAft>
                          <a:spcPts val="0"/>
                        </a:spcAft>
                      </a:pPr>
                      <a:r>
                        <a:rPr lang="id-ID" sz="1600">
                          <a:solidFill>
                            <a:srgbClr val="000000"/>
                          </a:solidFill>
                          <a:latin typeface="Cambria"/>
                          <a:ea typeface="Times New Roman"/>
                          <a:cs typeface="Times New Roman"/>
                        </a:rPr>
                        <a:t>Hypertension</a:t>
                      </a:r>
                      <a:r>
                        <a:rPr lang="en-GB" sz="1600">
                          <a:solidFill>
                            <a:srgbClr val="000000"/>
                          </a:solidFill>
                          <a:latin typeface="Cambria"/>
                          <a:ea typeface="Times New Roman"/>
                          <a:cs typeface="Times New Roman"/>
                        </a:rPr>
                        <a:t> + </a:t>
                      </a:r>
                      <a:r>
                        <a:rPr lang="id-ID" sz="1600">
                          <a:solidFill>
                            <a:srgbClr val="000000"/>
                          </a:solidFill>
                          <a:latin typeface="Cambria"/>
                          <a:ea typeface="Times New Roman"/>
                          <a:cs typeface="Times New Roman"/>
                        </a:rPr>
                        <a:t>Hyperuricaemia</a:t>
                      </a:r>
                      <a:endParaRPr lang="id-ID" sz="1600">
                        <a:solidFill>
                          <a:srgbClr val="000000"/>
                        </a:solidFill>
                        <a:latin typeface="Arial"/>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600" dirty="0">
                          <a:solidFill>
                            <a:srgbClr val="000000"/>
                          </a:solidFill>
                          <a:latin typeface="Cambria"/>
                          <a:ea typeface="Times New Roman"/>
                          <a:cs typeface="Times New Roman"/>
                        </a:rPr>
                        <a:t>7</a:t>
                      </a:r>
                      <a:r>
                        <a:rPr lang="id-ID" sz="1600" dirty="0">
                          <a:solidFill>
                            <a:srgbClr val="000000"/>
                          </a:solidFill>
                          <a:latin typeface="Cambria"/>
                          <a:ea typeface="Times New Roman"/>
                          <a:cs typeface="Times New Roman"/>
                        </a:rPr>
                        <a:t>.</a:t>
                      </a:r>
                      <a:r>
                        <a:rPr lang="en-GB" sz="1600" dirty="0">
                          <a:solidFill>
                            <a:srgbClr val="000000"/>
                          </a:solidFill>
                          <a:latin typeface="Cambria"/>
                          <a:ea typeface="Times New Roman"/>
                          <a:cs typeface="Times New Roman"/>
                        </a:rPr>
                        <a:t>69%</a:t>
                      </a:r>
                      <a:endParaRPr lang="id-ID" sz="1600" dirty="0">
                        <a:solidFill>
                          <a:srgbClr val="000000"/>
                        </a:solidFill>
                        <a:latin typeface="Arial"/>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TextBox 8"/>
          <p:cNvSpPr txBox="1"/>
          <p:nvPr/>
        </p:nvSpPr>
        <p:spPr>
          <a:xfrm>
            <a:off x="601670" y="5261460"/>
            <a:ext cx="7940660" cy="1200329"/>
          </a:xfrm>
          <a:prstGeom prst="rect">
            <a:avLst/>
          </a:prstGeom>
          <a:noFill/>
        </p:spPr>
        <p:txBody>
          <a:bodyPr wrap="square" rtlCol="0">
            <a:spAutoFit/>
          </a:bodyPr>
          <a:lstStyle/>
          <a:p>
            <a:pPr marL="177800" indent="-177800">
              <a:buFont typeface="Arial" pitchFamily="34" charset="0"/>
              <a:buChar char="•"/>
            </a:pPr>
            <a:r>
              <a:rPr lang="en-US" dirty="0" smtClean="0"/>
              <a:t>The relationship between diabetes and hypertension can be associated with the overlapping on </a:t>
            </a:r>
            <a:r>
              <a:rPr lang="en-US" dirty="0" err="1" smtClean="0"/>
              <a:t>pathophysiology</a:t>
            </a:r>
            <a:r>
              <a:rPr lang="en-US" dirty="0" smtClean="0"/>
              <a:t> of both diseases which is usually related with obesity, inflammation, oxidative stress and insulin resistance </a:t>
            </a:r>
            <a:r>
              <a:rPr lang="en-GB" dirty="0" smtClean="0"/>
              <a:t>(Cheung and Li, 2012).</a:t>
            </a:r>
            <a:endParaRPr lang="id-ID"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965" y="758950"/>
            <a:ext cx="8229600" cy="532180"/>
          </a:xfrm>
        </p:spPr>
        <p:txBody>
          <a:bodyPr>
            <a:normAutofit fontScale="90000"/>
          </a:bodyPr>
          <a:lstStyle/>
          <a:p>
            <a:r>
              <a:rPr lang="id-ID" dirty="0" smtClean="0"/>
              <a:t>Drug Usage Pattern</a:t>
            </a:r>
            <a:endParaRPr lang="id-ID" dirty="0"/>
          </a:p>
        </p:txBody>
      </p:sp>
      <p:sp>
        <p:nvSpPr>
          <p:cNvPr id="5" name="Text Placeholder 4"/>
          <p:cNvSpPr>
            <a:spLocks noGrp="1"/>
          </p:cNvSpPr>
          <p:nvPr>
            <p:ph type="body" idx="1"/>
          </p:nvPr>
        </p:nvSpPr>
        <p:spPr>
          <a:xfrm>
            <a:off x="448965" y="1443835"/>
            <a:ext cx="4040188" cy="639762"/>
          </a:xfrm>
        </p:spPr>
        <p:txBody>
          <a:bodyPr/>
          <a:lstStyle/>
          <a:p>
            <a:r>
              <a:rPr lang="id-ID" dirty="0" smtClean="0"/>
              <a:t>Drug Combination</a:t>
            </a:r>
            <a:endParaRPr lang="id-ID" dirty="0"/>
          </a:p>
        </p:txBody>
      </p:sp>
      <p:graphicFrame>
        <p:nvGraphicFramePr>
          <p:cNvPr id="4" name="Content Placeholder 3"/>
          <p:cNvGraphicFramePr>
            <a:graphicFrameLocks noGrp="1"/>
          </p:cNvGraphicFramePr>
          <p:nvPr>
            <p:ph sz="half" idx="2"/>
          </p:nvPr>
        </p:nvGraphicFramePr>
        <p:xfrm>
          <a:off x="449264" y="2207360"/>
          <a:ext cx="3664622" cy="2137870"/>
        </p:xfrm>
        <a:graphic>
          <a:graphicData uri="http://schemas.openxmlformats.org/drawingml/2006/table">
            <a:tbl>
              <a:tblPr/>
              <a:tblGrid>
                <a:gridCol w="1980053"/>
                <a:gridCol w="1684569"/>
              </a:tblGrid>
              <a:tr h="305410">
                <a:tc>
                  <a:txBody>
                    <a:bodyPr/>
                    <a:lstStyle/>
                    <a:p>
                      <a:pPr>
                        <a:spcAft>
                          <a:spcPts val="0"/>
                        </a:spcAft>
                      </a:pPr>
                      <a:r>
                        <a:rPr lang="id-ID" sz="1400" dirty="0">
                          <a:solidFill>
                            <a:srgbClr val="000000"/>
                          </a:solidFill>
                          <a:latin typeface="Cambria"/>
                          <a:ea typeface="Times New Roman"/>
                          <a:cs typeface="Times New Roman"/>
                        </a:rPr>
                        <a:t>Drug Combination</a:t>
                      </a:r>
                      <a:endParaRPr lang="id-ID" sz="1400" dirty="0">
                        <a:solidFill>
                          <a:srgbClr val="000000"/>
                        </a:solidFill>
                        <a:latin typeface="Arial"/>
                        <a:ea typeface="Times New Roman"/>
                        <a:cs typeface="Times New Roman"/>
                      </a:endParaRPr>
                    </a:p>
                  </a:txBody>
                  <a:tcPr marL="67207" marR="6720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id-ID" sz="1400">
                          <a:solidFill>
                            <a:srgbClr val="000000"/>
                          </a:solidFill>
                          <a:latin typeface="Cambria"/>
                          <a:ea typeface="Times New Roman"/>
                          <a:cs typeface="Times New Roman"/>
                        </a:rPr>
                        <a:t>No. of Patients (%)</a:t>
                      </a:r>
                      <a:endParaRPr lang="id-ID" sz="1400">
                        <a:solidFill>
                          <a:srgbClr val="000000"/>
                        </a:solidFill>
                        <a:latin typeface="Arial"/>
                        <a:ea typeface="Times New Roman"/>
                        <a:cs typeface="Times New Roman"/>
                      </a:endParaRPr>
                    </a:p>
                  </a:txBody>
                  <a:tcPr marL="67207" marR="67207"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5410">
                <a:tc>
                  <a:txBody>
                    <a:bodyPr/>
                    <a:lstStyle/>
                    <a:p>
                      <a:pPr algn="just">
                        <a:spcAft>
                          <a:spcPts val="0"/>
                        </a:spcAft>
                      </a:pPr>
                      <a:r>
                        <a:rPr lang="id-ID" sz="1400">
                          <a:solidFill>
                            <a:srgbClr val="000000"/>
                          </a:solidFill>
                          <a:latin typeface="Cambria"/>
                          <a:ea typeface="Times New Roman"/>
                          <a:cs typeface="Times New Roman"/>
                        </a:rPr>
                        <a:t>Single Drug</a:t>
                      </a:r>
                      <a:endParaRPr lang="id-ID" sz="1400">
                        <a:solidFill>
                          <a:srgbClr val="000000"/>
                        </a:solidFill>
                        <a:latin typeface="Arial"/>
                        <a:ea typeface="Times New Roman"/>
                        <a:cs typeface="Times New Roman"/>
                      </a:endParaRPr>
                    </a:p>
                  </a:txBody>
                  <a:tcPr marL="67207" marR="67207"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en-GB" sz="1400">
                          <a:solidFill>
                            <a:srgbClr val="000000"/>
                          </a:solidFill>
                          <a:latin typeface="Cambria"/>
                          <a:ea typeface="Times New Roman"/>
                          <a:cs typeface="Times New Roman"/>
                        </a:rPr>
                        <a:t>-</a:t>
                      </a:r>
                      <a:endParaRPr lang="id-ID" sz="1400">
                        <a:solidFill>
                          <a:srgbClr val="000000"/>
                        </a:solidFill>
                        <a:latin typeface="Arial"/>
                        <a:ea typeface="Times New Roman"/>
                        <a:cs typeface="Times New Roman"/>
                      </a:endParaRPr>
                    </a:p>
                  </a:txBody>
                  <a:tcPr marL="67207" marR="67207" marT="0" marB="0">
                    <a:lnL>
                      <a:noFill/>
                    </a:lnL>
                    <a:lnR>
                      <a:noFill/>
                    </a:lnR>
                    <a:lnT w="12700" cap="flat" cmpd="sng" algn="ctr">
                      <a:solidFill>
                        <a:srgbClr val="000000"/>
                      </a:solidFill>
                      <a:prstDash val="solid"/>
                      <a:round/>
                      <a:headEnd type="none" w="med" len="med"/>
                      <a:tailEnd type="none" w="med" len="med"/>
                    </a:lnT>
                    <a:lnB>
                      <a:noFill/>
                    </a:lnB>
                  </a:tcPr>
                </a:tc>
              </a:tr>
              <a:tr h="305410">
                <a:tc>
                  <a:txBody>
                    <a:bodyPr/>
                    <a:lstStyle/>
                    <a:p>
                      <a:pPr algn="just">
                        <a:spcAft>
                          <a:spcPts val="0"/>
                        </a:spcAft>
                      </a:pPr>
                      <a:r>
                        <a:rPr lang="id-ID" sz="1400">
                          <a:solidFill>
                            <a:srgbClr val="000000"/>
                          </a:solidFill>
                          <a:latin typeface="Cambria"/>
                          <a:ea typeface="Times New Roman"/>
                          <a:cs typeface="Times New Roman"/>
                        </a:rPr>
                        <a:t>2 – combination drugs</a:t>
                      </a:r>
                      <a:endParaRPr lang="id-ID" sz="1400">
                        <a:solidFill>
                          <a:srgbClr val="000000"/>
                        </a:solidFill>
                        <a:latin typeface="Arial"/>
                        <a:ea typeface="Times New Roman"/>
                        <a:cs typeface="Times New Roman"/>
                      </a:endParaRPr>
                    </a:p>
                  </a:txBody>
                  <a:tcPr marL="67207" marR="67207" marT="0" marB="0">
                    <a:lnL>
                      <a:noFill/>
                    </a:lnL>
                    <a:lnR>
                      <a:noFill/>
                    </a:lnR>
                    <a:lnT>
                      <a:noFill/>
                    </a:lnT>
                    <a:lnB>
                      <a:noFill/>
                    </a:lnB>
                  </a:tcPr>
                </a:tc>
                <a:tc>
                  <a:txBody>
                    <a:bodyPr/>
                    <a:lstStyle/>
                    <a:p>
                      <a:pPr>
                        <a:spcAft>
                          <a:spcPts val="0"/>
                        </a:spcAft>
                      </a:pPr>
                      <a:r>
                        <a:rPr lang="en-GB" sz="1400">
                          <a:solidFill>
                            <a:srgbClr val="000000"/>
                          </a:solidFill>
                          <a:latin typeface="Cambria"/>
                          <a:ea typeface="Times New Roman"/>
                          <a:cs typeface="Times New Roman"/>
                        </a:rPr>
                        <a:t>7</a:t>
                      </a:r>
                      <a:r>
                        <a:rPr lang="id-ID" sz="1400">
                          <a:solidFill>
                            <a:srgbClr val="000000"/>
                          </a:solidFill>
                          <a:latin typeface="Cambria"/>
                          <a:ea typeface="Times New Roman"/>
                          <a:cs typeface="Times New Roman"/>
                        </a:rPr>
                        <a:t> (</a:t>
                      </a:r>
                      <a:r>
                        <a:rPr lang="en-GB" sz="1400">
                          <a:solidFill>
                            <a:srgbClr val="000000"/>
                          </a:solidFill>
                          <a:latin typeface="Cambria"/>
                          <a:ea typeface="Times New Roman"/>
                          <a:cs typeface="Times New Roman"/>
                        </a:rPr>
                        <a:t>20%</a:t>
                      </a:r>
                      <a:r>
                        <a:rPr lang="id-ID" sz="1400">
                          <a:solidFill>
                            <a:srgbClr val="000000"/>
                          </a:solidFill>
                          <a:latin typeface="Cambria"/>
                          <a:ea typeface="Times New Roman"/>
                          <a:cs typeface="Times New Roman"/>
                        </a:rPr>
                        <a:t>)</a:t>
                      </a:r>
                      <a:endParaRPr lang="id-ID" sz="1400">
                        <a:solidFill>
                          <a:srgbClr val="000000"/>
                        </a:solidFill>
                        <a:latin typeface="Arial"/>
                        <a:ea typeface="Times New Roman"/>
                        <a:cs typeface="Times New Roman"/>
                      </a:endParaRPr>
                    </a:p>
                  </a:txBody>
                  <a:tcPr marL="67207" marR="67207" marT="0" marB="0">
                    <a:lnL>
                      <a:noFill/>
                    </a:lnL>
                    <a:lnR>
                      <a:noFill/>
                    </a:lnR>
                    <a:lnT>
                      <a:noFill/>
                    </a:lnT>
                    <a:lnB>
                      <a:noFill/>
                    </a:lnB>
                  </a:tcPr>
                </a:tc>
              </a:tr>
              <a:tr h="305410">
                <a:tc>
                  <a:txBody>
                    <a:bodyPr/>
                    <a:lstStyle/>
                    <a:p>
                      <a:pPr algn="just">
                        <a:spcAft>
                          <a:spcPts val="0"/>
                        </a:spcAft>
                      </a:pPr>
                      <a:r>
                        <a:rPr lang="id-ID" sz="1400" b="1" dirty="0">
                          <a:solidFill>
                            <a:schemeClr val="tx2"/>
                          </a:solidFill>
                          <a:latin typeface="Cambria"/>
                          <a:ea typeface="Times New Roman"/>
                          <a:cs typeface="Times New Roman"/>
                        </a:rPr>
                        <a:t>3 – combination drugs</a:t>
                      </a:r>
                      <a:endParaRPr lang="id-ID" sz="1400" b="1" dirty="0">
                        <a:solidFill>
                          <a:schemeClr val="tx2"/>
                        </a:solidFill>
                        <a:latin typeface="Arial"/>
                        <a:ea typeface="Times New Roman"/>
                        <a:cs typeface="Times New Roman"/>
                      </a:endParaRPr>
                    </a:p>
                  </a:txBody>
                  <a:tcPr marL="67207" marR="67207" marT="0" marB="0">
                    <a:lnL>
                      <a:noFill/>
                    </a:lnL>
                    <a:lnR>
                      <a:noFill/>
                    </a:lnR>
                    <a:lnT>
                      <a:noFill/>
                    </a:lnT>
                    <a:lnB>
                      <a:noFill/>
                    </a:lnB>
                  </a:tcPr>
                </a:tc>
                <a:tc>
                  <a:txBody>
                    <a:bodyPr/>
                    <a:lstStyle/>
                    <a:p>
                      <a:pPr>
                        <a:spcAft>
                          <a:spcPts val="0"/>
                        </a:spcAft>
                      </a:pPr>
                      <a:r>
                        <a:rPr lang="en-GB" sz="1400" b="1" dirty="0">
                          <a:solidFill>
                            <a:schemeClr val="tx2"/>
                          </a:solidFill>
                          <a:latin typeface="Cambria"/>
                          <a:ea typeface="Times New Roman"/>
                          <a:cs typeface="Times New Roman"/>
                        </a:rPr>
                        <a:t>15</a:t>
                      </a:r>
                      <a:r>
                        <a:rPr lang="id-ID" sz="1400" b="1" dirty="0">
                          <a:solidFill>
                            <a:schemeClr val="tx2"/>
                          </a:solidFill>
                          <a:latin typeface="Cambria"/>
                          <a:ea typeface="Times New Roman"/>
                          <a:cs typeface="Times New Roman"/>
                        </a:rPr>
                        <a:t> (</a:t>
                      </a:r>
                      <a:r>
                        <a:rPr lang="en-GB" sz="1400" b="1" dirty="0">
                          <a:solidFill>
                            <a:schemeClr val="tx2"/>
                          </a:solidFill>
                          <a:latin typeface="Cambria"/>
                          <a:ea typeface="Times New Roman"/>
                          <a:cs typeface="Times New Roman"/>
                        </a:rPr>
                        <a:t>42</a:t>
                      </a:r>
                      <a:r>
                        <a:rPr lang="id-ID" sz="1400" b="1" dirty="0">
                          <a:solidFill>
                            <a:schemeClr val="tx2"/>
                          </a:solidFill>
                          <a:latin typeface="Cambria"/>
                          <a:ea typeface="Times New Roman"/>
                          <a:cs typeface="Times New Roman"/>
                        </a:rPr>
                        <a:t>.</a:t>
                      </a:r>
                      <a:r>
                        <a:rPr lang="en-GB" sz="1400" b="1" dirty="0">
                          <a:solidFill>
                            <a:schemeClr val="tx2"/>
                          </a:solidFill>
                          <a:latin typeface="Cambria"/>
                          <a:ea typeface="Times New Roman"/>
                          <a:cs typeface="Times New Roman"/>
                        </a:rPr>
                        <a:t>86%</a:t>
                      </a:r>
                      <a:r>
                        <a:rPr lang="id-ID" sz="1400" b="1" dirty="0">
                          <a:solidFill>
                            <a:schemeClr val="tx2"/>
                          </a:solidFill>
                          <a:latin typeface="Cambria"/>
                          <a:ea typeface="Times New Roman"/>
                          <a:cs typeface="Times New Roman"/>
                        </a:rPr>
                        <a:t>)</a:t>
                      </a:r>
                      <a:endParaRPr lang="id-ID" sz="1400" b="1" dirty="0">
                        <a:solidFill>
                          <a:schemeClr val="tx2"/>
                        </a:solidFill>
                        <a:latin typeface="Arial"/>
                        <a:ea typeface="Times New Roman"/>
                        <a:cs typeface="Times New Roman"/>
                      </a:endParaRPr>
                    </a:p>
                  </a:txBody>
                  <a:tcPr marL="67207" marR="67207" marT="0" marB="0">
                    <a:lnL>
                      <a:noFill/>
                    </a:lnL>
                    <a:lnR>
                      <a:noFill/>
                    </a:lnR>
                    <a:lnT>
                      <a:noFill/>
                    </a:lnT>
                    <a:lnB>
                      <a:noFill/>
                    </a:lnB>
                  </a:tcPr>
                </a:tc>
              </a:tr>
              <a:tr h="305410">
                <a:tc>
                  <a:txBody>
                    <a:bodyPr/>
                    <a:lstStyle/>
                    <a:p>
                      <a:pPr algn="just">
                        <a:spcAft>
                          <a:spcPts val="0"/>
                        </a:spcAft>
                      </a:pPr>
                      <a:r>
                        <a:rPr lang="id-ID" sz="1400" b="1" dirty="0">
                          <a:solidFill>
                            <a:schemeClr val="tx2"/>
                          </a:solidFill>
                          <a:latin typeface="Cambria"/>
                          <a:ea typeface="Times New Roman"/>
                          <a:cs typeface="Times New Roman"/>
                        </a:rPr>
                        <a:t>4 – combination drugs</a:t>
                      </a:r>
                      <a:endParaRPr lang="id-ID" sz="1400" b="1" dirty="0">
                        <a:solidFill>
                          <a:schemeClr val="tx2"/>
                        </a:solidFill>
                        <a:latin typeface="Arial"/>
                        <a:ea typeface="Times New Roman"/>
                        <a:cs typeface="Times New Roman"/>
                      </a:endParaRPr>
                    </a:p>
                  </a:txBody>
                  <a:tcPr marL="67207" marR="67207" marT="0" marB="0">
                    <a:lnL>
                      <a:noFill/>
                    </a:lnL>
                    <a:lnR>
                      <a:noFill/>
                    </a:lnR>
                    <a:lnT>
                      <a:noFill/>
                    </a:lnT>
                    <a:lnB>
                      <a:noFill/>
                    </a:lnB>
                  </a:tcPr>
                </a:tc>
                <a:tc>
                  <a:txBody>
                    <a:bodyPr/>
                    <a:lstStyle/>
                    <a:p>
                      <a:pPr>
                        <a:spcAft>
                          <a:spcPts val="0"/>
                        </a:spcAft>
                      </a:pPr>
                      <a:r>
                        <a:rPr lang="en-GB" sz="1400" b="1" dirty="0">
                          <a:solidFill>
                            <a:schemeClr val="tx2"/>
                          </a:solidFill>
                          <a:latin typeface="Cambria"/>
                          <a:ea typeface="Times New Roman"/>
                          <a:cs typeface="Times New Roman"/>
                        </a:rPr>
                        <a:t>11</a:t>
                      </a:r>
                      <a:r>
                        <a:rPr lang="id-ID" sz="1400" b="1" dirty="0">
                          <a:solidFill>
                            <a:schemeClr val="tx2"/>
                          </a:solidFill>
                          <a:latin typeface="Cambria"/>
                          <a:ea typeface="Times New Roman"/>
                          <a:cs typeface="Times New Roman"/>
                        </a:rPr>
                        <a:t> (</a:t>
                      </a:r>
                      <a:r>
                        <a:rPr lang="en-GB" sz="1400" b="1" dirty="0">
                          <a:solidFill>
                            <a:schemeClr val="tx2"/>
                          </a:solidFill>
                          <a:latin typeface="Cambria"/>
                          <a:ea typeface="Times New Roman"/>
                          <a:cs typeface="Times New Roman"/>
                        </a:rPr>
                        <a:t>31</a:t>
                      </a:r>
                      <a:r>
                        <a:rPr lang="id-ID" sz="1400" b="1" dirty="0">
                          <a:solidFill>
                            <a:schemeClr val="tx2"/>
                          </a:solidFill>
                          <a:latin typeface="Cambria"/>
                          <a:ea typeface="Times New Roman"/>
                          <a:cs typeface="Times New Roman"/>
                        </a:rPr>
                        <a:t>.</a:t>
                      </a:r>
                      <a:r>
                        <a:rPr lang="en-GB" sz="1400" b="1" dirty="0">
                          <a:solidFill>
                            <a:schemeClr val="tx2"/>
                          </a:solidFill>
                          <a:latin typeface="Cambria"/>
                          <a:ea typeface="Times New Roman"/>
                          <a:cs typeface="Times New Roman"/>
                        </a:rPr>
                        <a:t>43%</a:t>
                      </a:r>
                      <a:r>
                        <a:rPr lang="id-ID" sz="1400" b="1" dirty="0">
                          <a:solidFill>
                            <a:schemeClr val="tx2"/>
                          </a:solidFill>
                          <a:latin typeface="Cambria"/>
                          <a:ea typeface="Times New Roman"/>
                          <a:cs typeface="Times New Roman"/>
                        </a:rPr>
                        <a:t>)</a:t>
                      </a:r>
                      <a:endParaRPr lang="id-ID" sz="1400" b="1" dirty="0">
                        <a:solidFill>
                          <a:schemeClr val="tx2"/>
                        </a:solidFill>
                        <a:latin typeface="Arial"/>
                        <a:ea typeface="Times New Roman"/>
                        <a:cs typeface="Times New Roman"/>
                      </a:endParaRPr>
                    </a:p>
                  </a:txBody>
                  <a:tcPr marL="67207" marR="67207" marT="0" marB="0">
                    <a:lnL>
                      <a:noFill/>
                    </a:lnL>
                    <a:lnR>
                      <a:noFill/>
                    </a:lnR>
                    <a:lnT>
                      <a:noFill/>
                    </a:lnT>
                    <a:lnB>
                      <a:noFill/>
                    </a:lnB>
                  </a:tcPr>
                </a:tc>
              </a:tr>
              <a:tr h="305410">
                <a:tc>
                  <a:txBody>
                    <a:bodyPr/>
                    <a:lstStyle/>
                    <a:p>
                      <a:pPr algn="just">
                        <a:spcAft>
                          <a:spcPts val="0"/>
                        </a:spcAft>
                      </a:pPr>
                      <a:r>
                        <a:rPr lang="id-ID" sz="1400">
                          <a:solidFill>
                            <a:srgbClr val="000000"/>
                          </a:solidFill>
                          <a:latin typeface="Cambria"/>
                          <a:ea typeface="Times New Roman"/>
                          <a:cs typeface="Times New Roman"/>
                        </a:rPr>
                        <a:t>5 – combination drugs</a:t>
                      </a:r>
                      <a:endParaRPr lang="id-ID" sz="1400">
                        <a:solidFill>
                          <a:srgbClr val="000000"/>
                        </a:solidFill>
                        <a:latin typeface="Arial"/>
                        <a:ea typeface="Times New Roman"/>
                        <a:cs typeface="Times New Roman"/>
                      </a:endParaRPr>
                    </a:p>
                  </a:txBody>
                  <a:tcPr marL="67207" marR="67207" marT="0" marB="0">
                    <a:lnL>
                      <a:noFill/>
                    </a:lnL>
                    <a:lnR>
                      <a:noFill/>
                    </a:lnR>
                    <a:lnT>
                      <a:noFill/>
                    </a:lnT>
                    <a:lnB>
                      <a:noFill/>
                    </a:lnB>
                  </a:tcPr>
                </a:tc>
                <a:tc>
                  <a:txBody>
                    <a:bodyPr/>
                    <a:lstStyle/>
                    <a:p>
                      <a:pPr>
                        <a:spcAft>
                          <a:spcPts val="0"/>
                        </a:spcAft>
                      </a:pPr>
                      <a:r>
                        <a:rPr lang="en-GB" sz="1400">
                          <a:solidFill>
                            <a:srgbClr val="000000"/>
                          </a:solidFill>
                          <a:latin typeface="Cambria"/>
                          <a:ea typeface="Times New Roman"/>
                          <a:cs typeface="Times New Roman"/>
                        </a:rPr>
                        <a:t>2</a:t>
                      </a:r>
                      <a:r>
                        <a:rPr lang="id-ID" sz="1400">
                          <a:solidFill>
                            <a:srgbClr val="000000"/>
                          </a:solidFill>
                          <a:latin typeface="Cambria"/>
                          <a:ea typeface="Times New Roman"/>
                          <a:cs typeface="Times New Roman"/>
                        </a:rPr>
                        <a:t> (</a:t>
                      </a:r>
                      <a:r>
                        <a:rPr lang="en-GB" sz="1400">
                          <a:solidFill>
                            <a:srgbClr val="000000"/>
                          </a:solidFill>
                          <a:latin typeface="Cambria"/>
                          <a:ea typeface="Times New Roman"/>
                          <a:cs typeface="Times New Roman"/>
                        </a:rPr>
                        <a:t>5</a:t>
                      </a:r>
                      <a:r>
                        <a:rPr lang="id-ID" sz="1400">
                          <a:solidFill>
                            <a:srgbClr val="000000"/>
                          </a:solidFill>
                          <a:latin typeface="Cambria"/>
                          <a:ea typeface="Times New Roman"/>
                          <a:cs typeface="Times New Roman"/>
                        </a:rPr>
                        <a:t>.</a:t>
                      </a:r>
                      <a:r>
                        <a:rPr lang="en-GB" sz="1400">
                          <a:solidFill>
                            <a:srgbClr val="000000"/>
                          </a:solidFill>
                          <a:latin typeface="Cambria"/>
                          <a:ea typeface="Times New Roman"/>
                          <a:cs typeface="Times New Roman"/>
                        </a:rPr>
                        <a:t>71%</a:t>
                      </a:r>
                      <a:r>
                        <a:rPr lang="id-ID" sz="1400">
                          <a:solidFill>
                            <a:srgbClr val="000000"/>
                          </a:solidFill>
                          <a:latin typeface="Cambria"/>
                          <a:ea typeface="Times New Roman"/>
                          <a:cs typeface="Times New Roman"/>
                        </a:rPr>
                        <a:t>)</a:t>
                      </a:r>
                      <a:endParaRPr lang="id-ID" sz="1400">
                        <a:solidFill>
                          <a:srgbClr val="000000"/>
                        </a:solidFill>
                        <a:latin typeface="Arial"/>
                        <a:ea typeface="Times New Roman"/>
                        <a:cs typeface="Times New Roman"/>
                      </a:endParaRPr>
                    </a:p>
                  </a:txBody>
                  <a:tcPr marL="67207" marR="67207" marT="0" marB="0">
                    <a:lnL>
                      <a:noFill/>
                    </a:lnL>
                    <a:lnR>
                      <a:noFill/>
                    </a:lnR>
                    <a:lnT>
                      <a:noFill/>
                    </a:lnT>
                    <a:lnB>
                      <a:noFill/>
                    </a:lnB>
                  </a:tcPr>
                </a:tc>
              </a:tr>
              <a:tr h="305410">
                <a:tc>
                  <a:txBody>
                    <a:bodyPr/>
                    <a:lstStyle/>
                    <a:p>
                      <a:pPr algn="just">
                        <a:spcAft>
                          <a:spcPts val="0"/>
                        </a:spcAft>
                      </a:pPr>
                      <a:r>
                        <a:rPr lang="en-GB" sz="1400">
                          <a:solidFill>
                            <a:srgbClr val="000000"/>
                          </a:solidFill>
                          <a:latin typeface="Cambria"/>
                          <a:ea typeface="Times New Roman"/>
                          <a:cs typeface="Times New Roman"/>
                        </a:rPr>
                        <a:t>Total</a:t>
                      </a:r>
                      <a:endParaRPr lang="id-ID" sz="1400">
                        <a:solidFill>
                          <a:srgbClr val="000000"/>
                        </a:solidFill>
                        <a:latin typeface="Arial"/>
                        <a:ea typeface="Times New Roman"/>
                        <a:cs typeface="Times New Roman"/>
                      </a:endParaRPr>
                    </a:p>
                  </a:txBody>
                  <a:tcPr marL="67207" marR="67207"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r>
                        <a:rPr lang="en-GB" sz="1400" dirty="0">
                          <a:solidFill>
                            <a:srgbClr val="000000"/>
                          </a:solidFill>
                          <a:latin typeface="Cambria"/>
                          <a:ea typeface="Times New Roman"/>
                          <a:cs typeface="Times New Roman"/>
                        </a:rPr>
                        <a:t>35</a:t>
                      </a:r>
                      <a:r>
                        <a:rPr lang="id-ID" sz="1400" dirty="0">
                          <a:solidFill>
                            <a:srgbClr val="000000"/>
                          </a:solidFill>
                          <a:latin typeface="Cambria"/>
                          <a:ea typeface="Times New Roman"/>
                          <a:cs typeface="Times New Roman"/>
                        </a:rPr>
                        <a:t> (</a:t>
                      </a:r>
                      <a:r>
                        <a:rPr lang="en-GB" sz="1400" dirty="0">
                          <a:solidFill>
                            <a:srgbClr val="000000"/>
                          </a:solidFill>
                          <a:latin typeface="Cambria"/>
                          <a:ea typeface="Times New Roman"/>
                          <a:cs typeface="Times New Roman"/>
                        </a:rPr>
                        <a:t>100%</a:t>
                      </a:r>
                      <a:r>
                        <a:rPr lang="id-ID" sz="1400" dirty="0">
                          <a:solidFill>
                            <a:srgbClr val="000000"/>
                          </a:solidFill>
                          <a:latin typeface="Cambria"/>
                          <a:ea typeface="Times New Roman"/>
                          <a:cs typeface="Times New Roman"/>
                        </a:rPr>
                        <a:t>)</a:t>
                      </a:r>
                      <a:endParaRPr lang="id-ID" sz="1400" dirty="0">
                        <a:solidFill>
                          <a:srgbClr val="000000"/>
                        </a:solidFill>
                        <a:latin typeface="Arial"/>
                        <a:ea typeface="Times New Roman"/>
                        <a:cs typeface="Times New Roman"/>
                      </a:endParaRPr>
                    </a:p>
                  </a:txBody>
                  <a:tcPr marL="67207" marR="67207"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6" name="Text Placeholder 5"/>
          <p:cNvSpPr>
            <a:spLocks noGrp="1"/>
          </p:cNvSpPr>
          <p:nvPr>
            <p:ph type="body" sz="quarter" idx="3"/>
          </p:nvPr>
        </p:nvSpPr>
        <p:spPr>
          <a:xfrm>
            <a:off x="4636790" y="1443835"/>
            <a:ext cx="4041775" cy="639762"/>
          </a:xfrm>
        </p:spPr>
        <p:txBody>
          <a:bodyPr/>
          <a:lstStyle/>
          <a:p>
            <a:r>
              <a:rPr lang="id-ID" dirty="0" smtClean="0"/>
              <a:t>CAMs usage</a:t>
            </a:r>
            <a:endParaRPr lang="id-ID" dirty="0"/>
          </a:p>
        </p:txBody>
      </p:sp>
      <p:graphicFrame>
        <p:nvGraphicFramePr>
          <p:cNvPr id="8" name="Chart 7"/>
          <p:cNvGraphicFramePr/>
          <p:nvPr/>
        </p:nvGraphicFramePr>
        <p:xfrm>
          <a:off x="4572000" y="1749245"/>
          <a:ext cx="3970330" cy="3206805"/>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p:cNvSpPr txBox="1"/>
          <p:nvPr/>
        </p:nvSpPr>
        <p:spPr>
          <a:xfrm>
            <a:off x="296260" y="4650640"/>
            <a:ext cx="8704185" cy="1815882"/>
          </a:xfrm>
          <a:prstGeom prst="rect">
            <a:avLst/>
          </a:prstGeom>
          <a:noFill/>
        </p:spPr>
        <p:txBody>
          <a:bodyPr wrap="square" rtlCol="0">
            <a:spAutoFit/>
          </a:bodyPr>
          <a:lstStyle/>
          <a:p>
            <a:pPr marL="177800" indent="-177800">
              <a:buFont typeface="Arial" pitchFamily="34" charset="0"/>
              <a:buChar char="•"/>
            </a:pPr>
            <a:r>
              <a:rPr lang="en-US" sz="1600" dirty="0" smtClean="0"/>
              <a:t>United </a:t>
            </a:r>
            <a:r>
              <a:rPr lang="en-US" sz="1600" dirty="0" smtClean="0"/>
              <a:t>States and Southern India </a:t>
            </a:r>
            <a:r>
              <a:rPr lang="id-ID" sz="1600" dirty="0" smtClean="0">
                <a:sym typeface="Wingdings" pitchFamily="2" charset="2"/>
              </a:rPr>
              <a:t> </a:t>
            </a:r>
            <a:r>
              <a:rPr lang="en-US" sz="1600" dirty="0" smtClean="0"/>
              <a:t>average </a:t>
            </a:r>
            <a:r>
              <a:rPr lang="en-US" sz="1600" dirty="0" smtClean="0"/>
              <a:t>of </a:t>
            </a:r>
            <a:r>
              <a:rPr lang="en-US" sz="1600" b="1" dirty="0" smtClean="0"/>
              <a:t>4.1 and 4.77 </a:t>
            </a:r>
            <a:r>
              <a:rPr lang="en-US" sz="1600" dirty="0" smtClean="0"/>
              <a:t>drugs combined in diabetic and diabetic hypertension patients respectively (Grant et al, 2003; </a:t>
            </a:r>
            <a:r>
              <a:rPr lang="en-US" sz="1600" dirty="0" err="1" smtClean="0"/>
              <a:t>Hussain</a:t>
            </a:r>
            <a:r>
              <a:rPr lang="en-US" sz="1600" dirty="0" smtClean="0"/>
              <a:t> et al, 2014</a:t>
            </a:r>
            <a:r>
              <a:rPr lang="en-US" sz="1600" dirty="0" smtClean="0"/>
              <a:t>).</a:t>
            </a:r>
            <a:endParaRPr lang="id-ID" sz="1600" dirty="0" smtClean="0"/>
          </a:p>
          <a:p>
            <a:pPr marL="177800" indent="-177800">
              <a:buFont typeface="Arial" pitchFamily="34" charset="0"/>
              <a:buChar char="•"/>
            </a:pPr>
            <a:r>
              <a:rPr lang="en-US" sz="1600" b="1" dirty="0" smtClean="0"/>
              <a:t>Boiled insulin leaves </a:t>
            </a:r>
            <a:r>
              <a:rPr lang="id-ID" sz="1600" dirty="0" smtClean="0">
                <a:sym typeface="Wingdings" pitchFamily="2" charset="2"/>
              </a:rPr>
              <a:t> </a:t>
            </a:r>
            <a:r>
              <a:rPr lang="en-US" sz="1600" dirty="0" smtClean="0"/>
              <a:t>give </a:t>
            </a:r>
            <a:r>
              <a:rPr lang="en-US" sz="1600" dirty="0" smtClean="0"/>
              <a:t>effective </a:t>
            </a:r>
            <a:r>
              <a:rPr lang="en-US" sz="1600" dirty="0" err="1" smtClean="0"/>
              <a:t>glycemic</a:t>
            </a:r>
            <a:r>
              <a:rPr lang="en-US" sz="1600" dirty="0" smtClean="0"/>
              <a:t> control although </a:t>
            </a:r>
            <a:r>
              <a:rPr lang="id-ID" sz="1600" dirty="0" smtClean="0"/>
              <a:t>(preclinic result)</a:t>
            </a:r>
            <a:r>
              <a:rPr lang="en-US" sz="1600" dirty="0" smtClean="0"/>
              <a:t> </a:t>
            </a:r>
            <a:r>
              <a:rPr lang="en-US" sz="1600" dirty="0" smtClean="0"/>
              <a:t>(</a:t>
            </a:r>
            <a:r>
              <a:rPr lang="en-US" sz="1600" dirty="0" err="1" smtClean="0"/>
              <a:t>Lachman</a:t>
            </a:r>
            <a:r>
              <a:rPr lang="en-US" sz="1600" dirty="0" smtClean="0"/>
              <a:t> et al, 2003; Serra-Barcelona et al, 2014</a:t>
            </a:r>
            <a:r>
              <a:rPr lang="en-US" sz="1600" dirty="0" smtClean="0"/>
              <a:t>)</a:t>
            </a:r>
            <a:endParaRPr lang="id-ID" sz="1600" dirty="0" smtClean="0"/>
          </a:p>
          <a:p>
            <a:pPr marL="177800" indent="-177800">
              <a:buFont typeface="Arial" pitchFamily="34" charset="0"/>
              <a:buChar char="•"/>
            </a:pPr>
            <a:r>
              <a:rPr lang="id-ID" sz="1600" dirty="0" smtClean="0"/>
              <a:t>curcumin </a:t>
            </a:r>
            <a:r>
              <a:rPr lang="id-ID" sz="1600" dirty="0" smtClean="0"/>
              <a:t>(active compound in </a:t>
            </a:r>
            <a:r>
              <a:rPr lang="id-ID" sz="1600" b="1" dirty="0" smtClean="0"/>
              <a:t>turmeric</a:t>
            </a:r>
            <a:r>
              <a:rPr lang="id-ID" sz="1600" dirty="0" smtClean="0"/>
              <a:t>) </a:t>
            </a:r>
            <a:r>
              <a:rPr lang="id-ID" sz="1600" dirty="0" smtClean="0">
                <a:sym typeface="Wingdings" pitchFamily="2" charset="2"/>
              </a:rPr>
              <a:t> </a:t>
            </a:r>
            <a:r>
              <a:rPr lang="id-ID" sz="1600" dirty="0" smtClean="0"/>
              <a:t>role </a:t>
            </a:r>
            <a:r>
              <a:rPr lang="id-ID" sz="1600" dirty="0" smtClean="0"/>
              <a:t>in prevention and treatment for diabetes and associated </a:t>
            </a:r>
            <a:r>
              <a:rPr lang="id-ID" sz="1600" dirty="0" smtClean="0"/>
              <a:t>disorders. Only few </a:t>
            </a:r>
            <a:r>
              <a:rPr lang="id-ID" sz="1600" dirty="0" smtClean="0"/>
              <a:t>clinical trials </a:t>
            </a:r>
            <a:r>
              <a:rPr lang="id-ID" sz="1600" dirty="0" smtClean="0"/>
              <a:t>available </a:t>
            </a:r>
            <a:r>
              <a:rPr lang="id-ID" sz="1600" dirty="0" smtClean="0"/>
              <a:t>(Zhang et al, 2013</a:t>
            </a:r>
            <a:r>
              <a:rPr lang="id-ID" sz="1600" dirty="0" smtClean="0"/>
              <a:t>).</a:t>
            </a:r>
          </a:p>
          <a:p>
            <a:pPr marL="177800" indent="-177800">
              <a:buFont typeface="Arial" pitchFamily="34" charset="0"/>
              <a:buChar char="•"/>
            </a:pPr>
            <a:r>
              <a:rPr lang="id-ID" sz="1600" b="1" dirty="0" smtClean="0"/>
              <a:t>Japanese ant </a:t>
            </a:r>
            <a:r>
              <a:rPr lang="id-ID" sz="1600" dirty="0" smtClean="0">
                <a:sym typeface="Wingdings" pitchFamily="2" charset="2"/>
              </a:rPr>
              <a:t> </a:t>
            </a:r>
            <a:r>
              <a:rPr lang="id-ID" sz="1600" dirty="0" smtClean="0"/>
              <a:t>potential </a:t>
            </a:r>
            <a:r>
              <a:rPr lang="id-ID" sz="1600" dirty="0" smtClean="0"/>
              <a:t>as an antidiabetic </a:t>
            </a:r>
            <a:r>
              <a:rPr lang="id-ID" sz="1600" dirty="0" smtClean="0"/>
              <a:t>agent (Fauzi </a:t>
            </a:r>
            <a:r>
              <a:rPr lang="id-ID" sz="1600" dirty="0" smtClean="0"/>
              <a:t>et </a:t>
            </a:r>
            <a:r>
              <a:rPr lang="id-ID" sz="1600" dirty="0" smtClean="0"/>
              <a:t>al, 2016</a:t>
            </a:r>
            <a:r>
              <a:rPr lang="id-ID" sz="1600" dirty="0" smtClean="0"/>
              <a:t>) </a:t>
            </a:r>
            <a:endParaRPr lang="id-ID" sz="1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Drug Related Problems</a:t>
            </a:r>
            <a:endParaRPr lang="id-ID" dirty="0"/>
          </a:p>
        </p:txBody>
      </p:sp>
      <p:graphicFrame>
        <p:nvGraphicFramePr>
          <p:cNvPr id="8" name="Content Placeholder 7"/>
          <p:cNvGraphicFramePr>
            <a:graphicFrameLocks noGrp="1"/>
          </p:cNvGraphicFramePr>
          <p:nvPr>
            <p:ph idx="1"/>
          </p:nvPr>
        </p:nvGraphicFramePr>
        <p:xfrm>
          <a:off x="754375" y="2207360"/>
          <a:ext cx="7024430" cy="1527050"/>
        </p:xfrm>
        <a:graphic>
          <a:graphicData uri="http://schemas.openxmlformats.org/drawingml/2006/table">
            <a:tbl>
              <a:tblPr/>
              <a:tblGrid>
                <a:gridCol w="2981366"/>
                <a:gridCol w="2051986"/>
                <a:gridCol w="1991078"/>
              </a:tblGrid>
              <a:tr h="305410">
                <a:tc>
                  <a:txBody>
                    <a:bodyPr/>
                    <a:lstStyle/>
                    <a:p>
                      <a:pPr>
                        <a:spcAft>
                          <a:spcPts val="0"/>
                        </a:spcAft>
                      </a:pPr>
                      <a:r>
                        <a:rPr lang="id-ID" sz="1600" dirty="0">
                          <a:solidFill>
                            <a:srgbClr val="000000"/>
                          </a:solidFill>
                          <a:latin typeface="Cambria"/>
                          <a:ea typeface="Times New Roman"/>
                          <a:cs typeface="Times New Roman"/>
                        </a:rPr>
                        <a:t>Drug-Related Problems</a:t>
                      </a:r>
                      <a:endParaRPr lang="id-ID" sz="1600" dirty="0">
                        <a:solidFill>
                          <a:srgbClr val="000000"/>
                        </a:solidFill>
                        <a:latin typeface="Arial"/>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id-ID" sz="1600">
                          <a:solidFill>
                            <a:srgbClr val="000000"/>
                          </a:solidFill>
                          <a:latin typeface="Cambria"/>
                          <a:ea typeface="Times New Roman"/>
                          <a:cs typeface="Times New Roman"/>
                        </a:rPr>
                        <a:t>DRP Type</a:t>
                      </a:r>
                      <a:endParaRPr lang="id-ID" sz="1600">
                        <a:solidFill>
                          <a:srgbClr val="000000"/>
                        </a:solidFill>
                        <a:latin typeface="Arial"/>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id-ID" sz="1600">
                          <a:solidFill>
                            <a:srgbClr val="000000"/>
                          </a:solidFill>
                          <a:latin typeface="Cambria"/>
                          <a:ea typeface="Times New Roman"/>
                          <a:cs typeface="Times New Roman"/>
                        </a:rPr>
                        <a:t>No. of cases (%)</a:t>
                      </a:r>
                      <a:endParaRPr lang="id-ID" sz="1600">
                        <a:solidFill>
                          <a:srgbClr val="000000"/>
                        </a:solidFill>
                        <a:latin typeface="Arial"/>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5410">
                <a:tc>
                  <a:txBody>
                    <a:bodyPr/>
                    <a:lstStyle/>
                    <a:p>
                      <a:pPr>
                        <a:spcAft>
                          <a:spcPts val="0"/>
                        </a:spcAft>
                      </a:pPr>
                      <a:r>
                        <a:rPr lang="id-ID" sz="1600" b="1" dirty="0">
                          <a:solidFill>
                            <a:schemeClr val="tx2"/>
                          </a:solidFill>
                          <a:latin typeface="Cambria"/>
                          <a:ea typeface="Times New Roman"/>
                          <a:cs typeface="Times New Roman"/>
                        </a:rPr>
                        <a:t>Inadherence</a:t>
                      </a:r>
                      <a:endParaRPr lang="id-ID" sz="1600" b="1" dirty="0">
                        <a:solidFill>
                          <a:schemeClr val="tx2"/>
                        </a:solidFill>
                        <a:latin typeface="Arial"/>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id-ID" sz="1600" b="1" dirty="0">
                          <a:solidFill>
                            <a:schemeClr val="tx2"/>
                          </a:solidFill>
                          <a:latin typeface="Cambria"/>
                          <a:ea typeface="Times New Roman"/>
                          <a:cs typeface="Times New Roman"/>
                        </a:rPr>
                        <a:t>Actual</a:t>
                      </a:r>
                      <a:endParaRPr lang="id-ID" sz="1600" b="1" dirty="0">
                        <a:solidFill>
                          <a:schemeClr val="tx2"/>
                        </a:solidFill>
                        <a:latin typeface="Arial"/>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en-GB" sz="1600" b="1" dirty="0">
                          <a:solidFill>
                            <a:schemeClr val="tx2"/>
                          </a:solidFill>
                          <a:latin typeface="Cambria"/>
                          <a:ea typeface="Times New Roman"/>
                          <a:cs typeface="Times New Roman"/>
                        </a:rPr>
                        <a:t>13</a:t>
                      </a:r>
                      <a:r>
                        <a:rPr lang="id-ID" sz="1600" b="1" dirty="0">
                          <a:solidFill>
                            <a:schemeClr val="tx2"/>
                          </a:solidFill>
                          <a:latin typeface="Cambria"/>
                          <a:ea typeface="Times New Roman"/>
                          <a:cs typeface="Times New Roman"/>
                        </a:rPr>
                        <a:t> (</a:t>
                      </a:r>
                      <a:r>
                        <a:rPr lang="en-US" sz="1600" b="1" dirty="0">
                          <a:solidFill>
                            <a:schemeClr val="tx2"/>
                          </a:solidFill>
                          <a:latin typeface="Cambria"/>
                          <a:ea typeface="Times New Roman"/>
                          <a:cs typeface="Times New Roman"/>
                        </a:rPr>
                        <a:t>39</a:t>
                      </a:r>
                      <a:r>
                        <a:rPr lang="id-ID" sz="1600" b="1" dirty="0">
                          <a:solidFill>
                            <a:schemeClr val="tx2"/>
                          </a:solidFill>
                          <a:latin typeface="Cambria"/>
                          <a:ea typeface="Times New Roman"/>
                          <a:cs typeface="Times New Roman"/>
                        </a:rPr>
                        <a:t>.</a:t>
                      </a:r>
                      <a:r>
                        <a:rPr lang="en-US" sz="1600" b="1" dirty="0">
                          <a:solidFill>
                            <a:schemeClr val="tx2"/>
                          </a:solidFill>
                          <a:latin typeface="Cambria"/>
                          <a:ea typeface="Times New Roman"/>
                          <a:cs typeface="Times New Roman"/>
                        </a:rPr>
                        <a:t>39</a:t>
                      </a:r>
                      <a:r>
                        <a:rPr lang="en-GB" sz="1600" b="1" dirty="0">
                          <a:solidFill>
                            <a:schemeClr val="tx2"/>
                          </a:solidFill>
                          <a:latin typeface="Cambria"/>
                          <a:ea typeface="Times New Roman"/>
                          <a:cs typeface="Times New Roman"/>
                        </a:rPr>
                        <a:t>%</a:t>
                      </a:r>
                      <a:r>
                        <a:rPr lang="id-ID" sz="1600" b="1" dirty="0">
                          <a:solidFill>
                            <a:schemeClr val="tx2"/>
                          </a:solidFill>
                          <a:latin typeface="Cambria"/>
                          <a:ea typeface="Times New Roman"/>
                          <a:cs typeface="Times New Roman"/>
                        </a:rPr>
                        <a:t>)</a:t>
                      </a:r>
                      <a:endParaRPr lang="id-ID" sz="1600" b="1" dirty="0">
                        <a:solidFill>
                          <a:schemeClr val="tx2"/>
                        </a:solidFill>
                        <a:latin typeface="Arial"/>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r h="305410">
                <a:tc>
                  <a:txBody>
                    <a:bodyPr/>
                    <a:lstStyle/>
                    <a:p>
                      <a:pPr>
                        <a:spcAft>
                          <a:spcPts val="0"/>
                        </a:spcAft>
                      </a:pPr>
                      <a:r>
                        <a:rPr lang="en-GB" sz="1600">
                          <a:solidFill>
                            <a:srgbClr val="000000"/>
                          </a:solidFill>
                          <a:latin typeface="Cambria"/>
                          <a:ea typeface="Times New Roman"/>
                          <a:cs typeface="Times New Roman"/>
                        </a:rPr>
                        <a:t>Adverse drug reaction</a:t>
                      </a:r>
                      <a:endParaRPr lang="id-ID" sz="1600">
                        <a:solidFill>
                          <a:srgbClr val="000000"/>
                        </a:solidFill>
                        <a:latin typeface="Arial"/>
                        <a:ea typeface="Times New Roman"/>
                        <a:cs typeface="Times New Roman"/>
                      </a:endParaRPr>
                    </a:p>
                  </a:txBody>
                  <a:tcPr marL="68580" marR="68580" marT="0" marB="0">
                    <a:lnL>
                      <a:noFill/>
                    </a:lnL>
                    <a:lnR>
                      <a:noFill/>
                    </a:lnR>
                    <a:lnT>
                      <a:noFill/>
                    </a:lnT>
                    <a:lnB>
                      <a:noFill/>
                    </a:lnB>
                  </a:tcPr>
                </a:tc>
                <a:tc>
                  <a:txBody>
                    <a:bodyPr/>
                    <a:lstStyle/>
                    <a:p>
                      <a:pPr>
                        <a:spcAft>
                          <a:spcPts val="0"/>
                        </a:spcAft>
                      </a:pPr>
                      <a:r>
                        <a:rPr lang="id-ID" sz="1600">
                          <a:solidFill>
                            <a:srgbClr val="000000"/>
                          </a:solidFill>
                          <a:latin typeface="Cambria"/>
                          <a:ea typeface="Times New Roman"/>
                          <a:cs typeface="Times New Roman"/>
                        </a:rPr>
                        <a:t>Actual</a:t>
                      </a:r>
                      <a:r>
                        <a:rPr lang="en-GB" sz="1600">
                          <a:solidFill>
                            <a:srgbClr val="000000"/>
                          </a:solidFill>
                          <a:latin typeface="Cambria"/>
                          <a:ea typeface="Times New Roman"/>
                          <a:cs typeface="Times New Roman"/>
                        </a:rPr>
                        <a:t> &amp; </a:t>
                      </a:r>
                      <a:r>
                        <a:rPr lang="id-ID" sz="1600">
                          <a:solidFill>
                            <a:srgbClr val="000000"/>
                          </a:solidFill>
                          <a:latin typeface="Cambria"/>
                          <a:ea typeface="Times New Roman"/>
                          <a:cs typeface="Times New Roman"/>
                        </a:rPr>
                        <a:t>Potential</a:t>
                      </a:r>
                      <a:endParaRPr lang="id-ID" sz="1600">
                        <a:solidFill>
                          <a:srgbClr val="000000"/>
                        </a:solidFill>
                        <a:latin typeface="Arial"/>
                        <a:ea typeface="Times New Roman"/>
                        <a:cs typeface="Times New Roman"/>
                      </a:endParaRPr>
                    </a:p>
                  </a:txBody>
                  <a:tcPr marL="68580" marR="68580" marT="0" marB="0">
                    <a:lnL>
                      <a:noFill/>
                    </a:lnL>
                    <a:lnR>
                      <a:noFill/>
                    </a:lnR>
                    <a:lnT>
                      <a:noFill/>
                    </a:lnT>
                    <a:lnB>
                      <a:noFill/>
                    </a:lnB>
                  </a:tcPr>
                </a:tc>
                <a:tc>
                  <a:txBody>
                    <a:bodyPr/>
                    <a:lstStyle/>
                    <a:p>
                      <a:pPr>
                        <a:spcAft>
                          <a:spcPts val="0"/>
                        </a:spcAft>
                      </a:pPr>
                      <a:r>
                        <a:rPr lang="en-US" sz="1600">
                          <a:solidFill>
                            <a:srgbClr val="000000"/>
                          </a:solidFill>
                          <a:latin typeface="Cambria"/>
                          <a:ea typeface="Times New Roman"/>
                          <a:cs typeface="Times New Roman"/>
                        </a:rPr>
                        <a:t>8</a:t>
                      </a:r>
                      <a:r>
                        <a:rPr lang="id-ID" sz="1600">
                          <a:solidFill>
                            <a:srgbClr val="000000"/>
                          </a:solidFill>
                          <a:latin typeface="Cambria"/>
                          <a:ea typeface="Times New Roman"/>
                          <a:cs typeface="Times New Roman"/>
                        </a:rPr>
                        <a:t> (</a:t>
                      </a:r>
                      <a:r>
                        <a:rPr lang="en-US" sz="1600">
                          <a:solidFill>
                            <a:srgbClr val="000000"/>
                          </a:solidFill>
                          <a:latin typeface="Cambria"/>
                          <a:ea typeface="Times New Roman"/>
                          <a:cs typeface="Times New Roman"/>
                        </a:rPr>
                        <a:t>24</a:t>
                      </a:r>
                      <a:r>
                        <a:rPr lang="id-ID" sz="1600">
                          <a:solidFill>
                            <a:srgbClr val="000000"/>
                          </a:solidFill>
                          <a:latin typeface="Cambria"/>
                          <a:ea typeface="Times New Roman"/>
                          <a:cs typeface="Times New Roman"/>
                        </a:rPr>
                        <a:t>.</a:t>
                      </a:r>
                      <a:r>
                        <a:rPr lang="en-US" sz="1600">
                          <a:solidFill>
                            <a:srgbClr val="000000"/>
                          </a:solidFill>
                          <a:latin typeface="Cambria"/>
                          <a:ea typeface="Times New Roman"/>
                          <a:cs typeface="Times New Roman"/>
                        </a:rPr>
                        <a:t>24</a:t>
                      </a:r>
                      <a:r>
                        <a:rPr lang="en-GB" sz="1600">
                          <a:solidFill>
                            <a:srgbClr val="000000"/>
                          </a:solidFill>
                          <a:latin typeface="Cambria"/>
                          <a:ea typeface="Times New Roman"/>
                          <a:cs typeface="Times New Roman"/>
                        </a:rPr>
                        <a:t>%</a:t>
                      </a:r>
                      <a:r>
                        <a:rPr lang="id-ID" sz="1600">
                          <a:solidFill>
                            <a:srgbClr val="000000"/>
                          </a:solidFill>
                          <a:latin typeface="Cambria"/>
                          <a:ea typeface="Times New Roman"/>
                          <a:cs typeface="Times New Roman"/>
                        </a:rPr>
                        <a:t>)</a:t>
                      </a:r>
                      <a:endParaRPr lang="id-ID" sz="1600">
                        <a:solidFill>
                          <a:srgbClr val="000000"/>
                        </a:solidFill>
                        <a:latin typeface="Arial"/>
                        <a:ea typeface="Times New Roman"/>
                        <a:cs typeface="Times New Roman"/>
                      </a:endParaRPr>
                    </a:p>
                  </a:txBody>
                  <a:tcPr marL="68580" marR="68580" marT="0" marB="0">
                    <a:lnL>
                      <a:noFill/>
                    </a:lnL>
                    <a:lnR>
                      <a:noFill/>
                    </a:lnR>
                    <a:lnT>
                      <a:noFill/>
                    </a:lnT>
                    <a:lnB>
                      <a:noFill/>
                    </a:lnB>
                  </a:tcPr>
                </a:tc>
              </a:tr>
              <a:tr h="305410">
                <a:tc>
                  <a:txBody>
                    <a:bodyPr/>
                    <a:lstStyle/>
                    <a:p>
                      <a:pPr>
                        <a:spcAft>
                          <a:spcPts val="0"/>
                        </a:spcAft>
                      </a:pPr>
                      <a:r>
                        <a:rPr lang="id-ID" sz="1600">
                          <a:solidFill>
                            <a:srgbClr val="000000"/>
                          </a:solidFill>
                          <a:latin typeface="Cambria"/>
                          <a:ea typeface="Times New Roman"/>
                          <a:cs typeface="Times New Roman"/>
                        </a:rPr>
                        <a:t>Drug Interaction</a:t>
                      </a:r>
                      <a:endParaRPr lang="id-ID" sz="1600">
                        <a:solidFill>
                          <a:srgbClr val="000000"/>
                        </a:solidFill>
                        <a:latin typeface="Arial"/>
                        <a:ea typeface="Times New Roman"/>
                        <a:cs typeface="Times New Roman"/>
                      </a:endParaRPr>
                    </a:p>
                  </a:txBody>
                  <a:tcPr marL="68580" marR="68580" marT="0" marB="0">
                    <a:lnL>
                      <a:noFill/>
                    </a:lnL>
                    <a:lnR>
                      <a:noFill/>
                    </a:lnR>
                    <a:lnT>
                      <a:noFill/>
                    </a:lnT>
                    <a:lnB>
                      <a:noFill/>
                    </a:lnB>
                  </a:tcPr>
                </a:tc>
                <a:tc>
                  <a:txBody>
                    <a:bodyPr/>
                    <a:lstStyle/>
                    <a:p>
                      <a:pPr>
                        <a:spcAft>
                          <a:spcPts val="0"/>
                        </a:spcAft>
                      </a:pPr>
                      <a:r>
                        <a:rPr lang="id-ID" sz="1600">
                          <a:solidFill>
                            <a:srgbClr val="000000"/>
                          </a:solidFill>
                          <a:latin typeface="Cambria"/>
                          <a:ea typeface="Times New Roman"/>
                          <a:cs typeface="Times New Roman"/>
                        </a:rPr>
                        <a:t>Potential</a:t>
                      </a:r>
                      <a:endParaRPr lang="id-ID" sz="1600">
                        <a:solidFill>
                          <a:srgbClr val="000000"/>
                        </a:solidFill>
                        <a:latin typeface="Arial"/>
                        <a:ea typeface="Times New Roman"/>
                        <a:cs typeface="Times New Roman"/>
                      </a:endParaRPr>
                    </a:p>
                  </a:txBody>
                  <a:tcPr marL="68580" marR="68580" marT="0" marB="0">
                    <a:lnL>
                      <a:noFill/>
                    </a:lnL>
                    <a:lnR>
                      <a:noFill/>
                    </a:lnR>
                    <a:lnT>
                      <a:noFill/>
                    </a:lnT>
                    <a:lnB>
                      <a:noFill/>
                    </a:lnB>
                  </a:tcPr>
                </a:tc>
                <a:tc>
                  <a:txBody>
                    <a:bodyPr/>
                    <a:lstStyle/>
                    <a:p>
                      <a:pPr>
                        <a:spcAft>
                          <a:spcPts val="0"/>
                        </a:spcAft>
                      </a:pPr>
                      <a:r>
                        <a:rPr lang="en-GB" sz="1600">
                          <a:solidFill>
                            <a:srgbClr val="000000"/>
                          </a:solidFill>
                          <a:latin typeface="Cambria"/>
                          <a:ea typeface="Times New Roman"/>
                          <a:cs typeface="Times New Roman"/>
                        </a:rPr>
                        <a:t>1</a:t>
                      </a:r>
                      <a:r>
                        <a:rPr lang="en-US" sz="1600">
                          <a:solidFill>
                            <a:srgbClr val="000000"/>
                          </a:solidFill>
                          <a:latin typeface="Cambria"/>
                          <a:ea typeface="Times New Roman"/>
                          <a:cs typeface="Times New Roman"/>
                        </a:rPr>
                        <a:t>2</a:t>
                      </a:r>
                      <a:r>
                        <a:rPr lang="id-ID" sz="1600">
                          <a:solidFill>
                            <a:srgbClr val="000000"/>
                          </a:solidFill>
                          <a:latin typeface="Cambria"/>
                          <a:ea typeface="Times New Roman"/>
                          <a:cs typeface="Times New Roman"/>
                        </a:rPr>
                        <a:t> (</a:t>
                      </a:r>
                      <a:r>
                        <a:rPr lang="en-US" sz="1600">
                          <a:solidFill>
                            <a:srgbClr val="000000"/>
                          </a:solidFill>
                          <a:latin typeface="Cambria"/>
                          <a:ea typeface="Times New Roman"/>
                          <a:cs typeface="Times New Roman"/>
                        </a:rPr>
                        <a:t>36</a:t>
                      </a:r>
                      <a:r>
                        <a:rPr lang="id-ID" sz="1600">
                          <a:solidFill>
                            <a:srgbClr val="000000"/>
                          </a:solidFill>
                          <a:latin typeface="Cambria"/>
                          <a:ea typeface="Times New Roman"/>
                          <a:cs typeface="Times New Roman"/>
                        </a:rPr>
                        <a:t>.</a:t>
                      </a:r>
                      <a:r>
                        <a:rPr lang="en-US" sz="1600">
                          <a:solidFill>
                            <a:srgbClr val="000000"/>
                          </a:solidFill>
                          <a:latin typeface="Cambria"/>
                          <a:ea typeface="Times New Roman"/>
                          <a:cs typeface="Times New Roman"/>
                        </a:rPr>
                        <a:t>36</a:t>
                      </a:r>
                      <a:r>
                        <a:rPr lang="en-GB" sz="1600">
                          <a:solidFill>
                            <a:srgbClr val="000000"/>
                          </a:solidFill>
                          <a:latin typeface="Cambria"/>
                          <a:ea typeface="Times New Roman"/>
                          <a:cs typeface="Times New Roman"/>
                        </a:rPr>
                        <a:t>%</a:t>
                      </a:r>
                      <a:r>
                        <a:rPr lang="id-ID" sz="1600">
                          <a:solidFill>
                            <a:srgbClr val="000000"/>
                          </a:solidFill>
                          <a:latin typeface="Cambria"/>
                          <a:ea typeface="Times New Roman"/>
                          <a:cs typeface="Times New Roman"/>
                        </a:rPr>
                        <a:t>)</a:t>
                      </a:r>
                      <a:endParaRPr lang="id-ID" sz="1600">
                        <a:solidFill>
                          <a:srgbClr val="000000"/>
                        </a:solidFill>
                        <a:latin typeface="Arial"/>
                        <a:ea typeface="Times New Roman"/>
                        <a:cs typeface="Times New Roman"/>
                      </a:endParaRPr>
                    </a:p>
                  </a:txBody>
                  <a:tcPr marL="68580" marR="68580" marT="0" marB="0">
                    <a:lnL>
                      <a:noFill/>
                    </a:lnL>
                    <a:lnR>
                      <a:noFill/>
                    </a:lnR>
                    <a:lnT>
                      <a:noFill/>
                    </a:lnT>
                    <a:lnB>
                      <a:noFill/>
                    </a:lnB>
                  </a:tcPr>
                </a:tc>
              </a:tr>
              <a:tr h="305410">
                <a:tc>
                  <a:txBody>
                    <a:bodyPr/>
                    <a:lstStyle/>
                    <a:p>
                      <a:pPr>
                        <a:spcAft>
                          <a:spcPts val="0"/>
                        </a:spcAft>
                      </a:pPr>
                      <a:r>
                        <a:rPr lang="en-GB" sz="1600">
                          <a:solidFill>
                            <a:srgbClr val="000000"/>
                          </a:solidFill>
                          <a:latin typeface="Cambria"/>
                          <a:ea typeface="Times New Roman"/>
                          <a:cs typeface="Times New Roman"/>
                        </a:rPr>
                        <a:t>Total</a:t>
                      </a:r>
                      <a:endParaRPr lang="id-ID" sz="1600">
                        <a:solidFill>
                          <a:srgbClr val="000000"/>
                        </a:solidFill>
                        <a:latin typeface="Arial"/>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en-GB" sz="1600">
                        <a:solidFill>
                          <a:srgbClr val="000000"/>
                        </a:solidFill>
                        <a:latin typeface="Cambria"/>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pPr>
                      <a:r>
                        <a:rPr lang="en-US" sz="1600" dirty="0">
                          <a:solidFill>
                            <a:srgbClr val="000000"/>
                          </a:solidFill>
                          <a:latin typeface="Cambria"/>
                          <a:ea typeface="Times New Roman"/>
                          <a:cs typeface="Times New Roman"/>
                        </a:rPr>
                        <a:t>33</a:t>
                      </a:r>
                      <a:r>
                        <a:rPr lang="id-ID" sz="1600" dirty="0">
                          <a:solidFill>
                            <a:srgbClr val="000000"/>
                          </a:solidFill>
                          <a:latin typeface="Cambria"/>
                          <a:ea typeface="Times New Roman"/>
                          <a:cs typeface="Times New Roman"/>
                        </a:rPr>
                        <a:t> (</a:t>
                      </a:r>
                      <a:r>
                        <a:rPr lang="en-GB" sz="1600" dirty="0">
                          <a:solidFill>
                            <a:srgbClr val="000000"/>
                          </a:solidFill>
                          <a:latin typeface="Cambria"/>
                          <a:ea typeface="Times New Roman"/>
                          <a:cs typeface="Times New Roman"/>
                        </a:rPr>
                        <a:t>100%</a:t>
                      </a:r>
                      <a:r>
                        <a:rPr lang="id-ID" sz="1600" dirty="0">
                          <a:solidFill>
                            <a:srgbClr val="000000"/>
                          </a:solidFill>
                          <a:latin typeface="Cambria"/>
                          <a:ea typeface="Times New Roman"/>
                          <a:cs typeface="Times New Roman"/>
                        </a:rPr>
                        <a:t>)</a:t>
                      </a:r>
                      <a:endParaRPr lang="id-ID" sz="1600" dirty="0">
                        <a:solidFill>
                          <a:srgbClr val="000000"/>
                        </a:solidFill>
                        <a:latin typeface="Arial"/>
                        <a:ea typeface="Times New Roman"/>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9" name="TextBox 8"/>
          <p:cNvSpPr txBox="1"/>
          <p:nvPr/>
        </p:nvSpPr>
        <p:spPr>
          <a:xfrm>
            <a:off x="754375" y="4039820"/>
            <a:ext cx="7329840" cy="2031325"/>
          </a:xfrm>
          <a:prstGeom prst="rect">
            <a:avLst/>
          </a:prstGeom>
          <a:noFill/>
        </p:spPr>
        <p:txBody>
          <a:bodyPr wrap="square" rtlCol="0">
            <a:spAutoFit/>
          </a:bodyPr>
          <a:lstStyle/>
          <a:p>
            <a:pPr marL="177800" indent="-177800">
              <a:buFont typeface="Arial" pitchFamily="34" charset="0"/>
              <a:buChar char="•"/>
            </a:pPr>
            <a:r>
              <a:rPr lang="id-ID" dirty="0" smtClean="0"/>
              <a:t>Inadherence </a:t>
            </a:r>
            <a:r>
              <a:rPr lang="id-ID" dirty="0" smtClean="0">
                <a:sym typeface="Wingdings" pitchFamily="2" charset="2"/>
              </a:rPr>
              <a:t> </a:t>
            </a:r>
            <a:r>
              <a:rPr lang="id-ID" b="1" dirty="0" smtClean="0"/>
              <a:t>Disease </a:t>
            </a:r>
            <a:r>
              <a:rPr lang="id-ID" b="1" dirty="0" smtClean="0"/>
              <a:t>and medication beliefs </a:t>
            </a:r>
            <a:r>
              <a:rPr lang="id-ID" dirty="0" smtClean="0"/>
              <a:t>were known as significant predictors for inadherence (Mann et al, 2009) which was also seen in patients from our study</a:t>
            </a:r>
            <a:r>
              <a:rPr lang="id-ID" dirty="0" smtClean="0"/>
              <a:t>.</a:t>
            </a:r>
          </a:p>
          <a:p>
            <a:pPr marL="177800" indent="-177800">
              <a:buFont typeface="Arial" pitchFamily="34" charset="0"/>
              <a:buChar char="•"/>
            </a:pPr>
            <a:r>
              <a:rPr lang="id-ID" dirty="0" smtClean="0"/>
              <a:t>Adverse drug reaction </a:t>
            </a:r>
            <a:r>
              <a:rPr lang="id-ID" dirty="0" smtClean="0">
                <a:sym typeface="Wingdings" pitchFamily="2" charset="2"/>
              </a:rPr>
              <a:t> mostly caused by </a:t>
            </a:r>
            <a:r>
              <a:rPr lang="id-ID" b="1" dirty="0" smtClean="0">
                <a:sym typeface="Wingdings" pitchFamily="2" charset="2"/>
              </a:rPr>
              <a:t>NSAIDs</a:t>
            </a:r>
            <a:r>
              <a:rPr lang="id-ID" dirty="0" smtClean="0">
                <a:sym typeface="Wingdings" pitchFamily="2" charset="2"/>
              </a:rPr>
              <a:t>. </a:t>
            </a:r>
            <a:r>
              <a:rPr lang="id-ID" dirty="0" smtClean="0"/>
              <a:t>The routine use of NSAIDs has been known to give risk on gastrointestinal irritation which could lead to gastrointestinal bleeding (Becker, 2004</a:t>
            </a:r>
            <a:r>
              <a:rPr lang="id-ID" dirty="0" smtClean="0"/>
              <a:t>)</a:t>
            </a:r>
          </a:p>
          <a:p>
            <a:pPr marL="177800" indent="-177800">
              <a:buFont typeface="Arial" pitchFamily="34" charset="0"/>
              <a:buChar char="•"/>
            </a:pPr>
            <a:r>
              <a:rPr lang="id-ID" dirty="0" smtClean="0"/>
              <a:t>Potential drug interaction </a:t>
            </a:r>
            <a:r>
              <a:rPr lang="id-ID" dirty="0" smtClean="0">
                <a:sym typeface="Wingdings" pitchFamily="2" charset="2"/>
              </a:rPr>
              <a:t> </a:t>
            </a:r>
            <a:r>
              <a:rPr lang="id-ID" b="1" dirty="0" smtClean="0">
                <a:sym typeface="Wingdings" pitchFamily="2" charset="2"/>
              </a:rPr>
              <a:t>drug – drug </a:t>
            </a:r>
            <a:r>
              <a:rPr lang="id-ID" dirty="0" smtClean="0">
                <a:sym typeface="Wingdings" pitchFamily="2" charset="2"/>
              </a:rPr>
              <a:t>and </a:t>
            </a:r>
            <a:r>
              <a:rPr lang="id-ID" b="1" dirty="0" smtClean="0">
                <a:sym typeface="Wingdings" pitchFamily="2" charset="2"/>
              </a:rPr>
              <a:t>drug – CAMs </a:t>
            </a:r>
            <a:endParaRPr lang="id-ID"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Potential Drug Interactions</a:t>
            </a:r>
            <a:endParaRPr lang="id-ID" dirty="0"/>
          </a:p>
        </p:txBody>
      </p:sp>
      <p:graphicFrame>
        <p:nvGraphicFramePr>
          <p:cNvPr id="6" name="Content Placeholder 5"/>
          <p:cNvGraphicFramePr>
            <a:graphicFrameLocks noGrp="1"/>
          </p:cNvGraphicFramePr>
          <p:nvPr>
            <p:ph idx="1"/>
          </p:nvPr>
        </p:nvGraphicFramePr>
        <p:xfrm>
          <a:off x="296260" y="2153808"/>
          <a:ext cx="8398775" cy="2649537"/>
        </p:xfrm>
        <a:graphic>
          <a:graphicData uri="http://schemas.openxmlformats.org/drawingml/2006/table">
            <a:tbl>
              <a:tblPr/>
              <a:tblGrid>
                <a:gridCol w="2008405"/>
                <a:gridCol w="3286476"/>
                <a:gridCol w="1643239"/>
                <a:gridCol w="1460655"/>
              </a:tblGrid>
              <a:tr h="281314">
                <a:tc>
                  <a:txBody>
                    <a:bodyPr/>
                    <a:lstStyle/>
                    <a:p>
                      <a:pPr marL="457200">
                        <a:spcAft>
                          <a:spcPts val="0"/>
                        </a:spcAft>
                      </a:pPr>
                      <a:r>
                        <a:rPr lang="id-ID" sz="1400" dirty="0">
                          <a:solidFill>
                            <a:srgbClr val="000000"/>
                          </a:solidFill>
                          <a:latin typeface="Cambria"/>
                          <a:ea typeface="Times New Roman"/>
                          <a:cs typeface="Times New Roman"/>
                        </a:rPr>
                        <a:t>Interaction type</a:t>
                      </a:r>
                      <a:endParaRPr lang="id-ID" sz="1400" dirty="0">
                        <a:solidFill>
                          <a:srgbClr val="000000"/>
                        </a:solidFill>
                        <a:latin typeface="Arial"/>
                        <a:ea typeface="Times New Roman"/>
                        <a:cs typeface="Times New Roman"/>
                      </a:endParaRPr>
                    </a:p>
                  </a:txBody>
                  <a:tcPr marL="50394" marR="5039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spcAft>
                          <a:spcPts val="0"/>
                        </a:spcAft>
                      </a:pPr>
                      <a:r>
                        <a:rPr lang="id-ID" sz="1400" dirty="0">
                          <a:solidFill>
                            <a:srgbClr val="000000"/>
                          </a:solidFill>
                          <a:latin typeface="Cambria"/>
                          <a:ea typeface="Times New Roman"/>
                          <a:cs typeface="Times New Roman"/>
                        </a:rPr>
                        <a:t>Interacting drugs</a:t>
                      </a:r>
                      <a:endParaRPr lang="id-ID" sz="1400" dirty="0">
                        <a:solidFill>
                          <a:srgbClr val="000000"/>
                        </a:solidFill>
                        <a:latin typeface="Arial"/>
                        <a:ea typeface="Times New Roman"/>
                        <a:cs typeface="Times New Roman"/>
                      </a:endParaRPr>
                    </a:p>
                  </a:txBody>
                  <a:tcPr marL="50394" marR="5039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spcAft>
                          <a:spcPts val="0"/>
                        </a:spcAft>
                      </a:pPr>
                      <a:r>
                        <a:rPr lang="id-ID" sz="1400">
                          <a:solidFill>
                            <a:srgbClr val="000000"/>
                          </a:solidFill>
                          <a:latin typeface="Cambria"/>
                          <a:ea typeface="Times New Roman"/>
                          <a:cs typeface="Times New Roman"/>
                        </a:rPr>
                        <a:t>No. of cases</a:t>
                      </a:r>
                      <a:endParaRPr lang="id-ID" sz="1400">
                        <a:solidFill>
                          <a:srgbClr val="000000"/>
                        </a:solidFill>
                        <a:latin typeface="Arial"/>
                        <a:ea typeface="Times New Roman"/>
                        <a:cs typeface="Times New Roman"/>
                      </a:endParaRPr>
                    </a:p>
                  </a:txBody>
                  <a:tcPr marL="50394" marR="5039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spcAft>
                          <a:spcPts val="0"/>
                        </a:spcAft>
                      </a:pPr>
                      <a:r>
                        <a:rPr lang="id-ID" sz="1400">
                          <a:solidFill>
                            <a:srgbClr val="000000"/>
                          </a:solidFill>
                          <a:latin typeface="Cambria"/>
                          <a:ea typeface="Times New Roman"/>
                          <a:cs typeface="Times New Roman"/>
                        </a:rPr>
                        <a:t>Percentage</a:t>
                      </a:r>
                      <a:endParaRPr lang="id-ID" sz="1400">
                        <a:solidFill>
                          <a:srgbClr val="000000"/>
                        </a:solidFill>
                        <a:latin typeface="Arial"/>
                        <a:ea typeface="Times New Roman"/>
                        <a:cs typeface="Times New Roman"/>
                      </a:endParaRPr>
                    </a:p>
                  </a:txBody>
                  <a:tcPr marL="50394" marR="50394"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965">
                <a:tc rowSpan="4">
                  <a:txBody>
                    <a:bodyPr/>
                    <a:lstStyle/>
                    <a:p>
                      <a:pPr marL="457200">
                        <a:spcAft>
                          <a:spcPts val="0"/>
                        </a:spcAft>
                      </a:pPr>
                      <a:r>
                        <a:rPr lang="id-ID" sz="1400" dirty="0">
                          <a:solidFill>
                            <a:srgbClr val="000000"/>
                          </a:solidFill>
                          <a:latin typeface="Cambria"/>
                          <a:ea typeface="Times New Roman"/>
                          <a:cs typeface="Times New Roman"/>
                        </a:rPr>
                        <a:t>Minor</a:t>
                      </a:r>
                      <a:endParaRPr lang="id-ID" sz="1400" dirty="0">
                        <a:solidFill>
                          <a:srgbClr val="000000"/>
                        </a:solidFill>
                        <a:latin typeface="Arial"/>
                        <a:ea typeface="Times New Roman"/>
                        <a:cs typeface="Times New Roman"/>
                      </a:endParaRPr>
                    </a:p>
                  </a:txBody>
                  <a:tcPr marL="50394" marR="50394"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457200">
                        <a:spcAft>
                          <a:spcPts val="0"/>
                        </a:spcAft>
                      </a:pPr>
                      <a:r>
                        <a:rPr lang="id-ID" sz="1400" dirty="0">
                          <a:solidFill>
                            <a:srgbClr val="000000"/>
                          </a:solidFill>
                          <a:latin typeface="Cambria"/>
                          <a:ea typeface="Times New Roman"/>
                          <a:cs typeface="Times New Roman"/>
                        </a:rPr>
                        <a:t>Hydrochlorothiazide + glimepiride</a:t>
                      </a:r>
                      <a:endParaRPr lang="id-ID" sz="1400" dirty="0">
                        <a:solidFill>
                          <a:srgbClr val="000000"/>
                        </a:solidFill>
                        <a:latin typeface="Arial"/>
                        <a:ea typeface="Times New Roman"/>
                        <a:cs typeface="Times New Roman"/>
                      </a:endParaRPr>
                    </a:p>
                  </a:txBody>
                  <a:tcPr marL="50394" marR="50394"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457200">
                        <a:spcAft>
                          <a:spcPts val="0"/>
                        </a:spcAft>
                      </a:pPr>
                      <a:r>
                        <a:rPr lang="id-ID" sz="1400">
                          <a:solidFill>
                            <a:srgbClr val="000000"/>
                          </a:solidFill>
                          <a:latin typeface="Cambria"/>
                          <a:ea typeface="Times New Roman"/>
                          <a:cs typeface="Times New Roman"/>
                        </a:rPr>
                        <a:t>1</a:t>
                      </a:r>
                      <a:endParaRPr lang="id-ID" sz="1400">
                        <a:solidFill>
                          <a:srgbClr val="000000"/>
                        </a:solidFill>
                        <a:latin typeface="Arial"/>
                        <a:ea typeface="Times New Roman"/>
                        <a:cs typeface="Times New Roman"/>
                      </a:endParaRPr>
                    </a:p>
                  </a:txBody>
                  <a:tcPr marL="50394" marR="50394" marT="0" marB="0">
                    <a:lnL>
                      <a:noFill/>
                    </a:lnL>
                    <a:lnR>
                      <a:noFill/>
                    </a:lnR>
                    <a:lnT w="12700" cap="flat" cmpd="sng" algn="ctr">
                      <a:solidFill>
                        <a:srgbClr val="000000"/>
                      </a:solidFill>
                      <a:prstDash val="solid"/>
                      <a:round/>
                      <a:headEnd type="none" w="med" len="med"/>
                      <a:tailEnd type="none" w="med" len="med"/>
                    </a:lnT>
                    <a:lnB>
                      <a:noFill/>
                    </a:lnB>
                  </a:tcPr>
                </a:tc>
                <a:tc rowSpan="4">
                  <a:txBody>
                    <a:bodyPr/>
                    <a:lstStyle/>
                    <a:p>
                      <a:pPr marL="457200">
                        <a:spcAft>
                          <a:spcPts val="0"/>
                        </a:spcAft>
                      </a:pPr>
                      <a:r>
                        <a:rPr lang="en-GB" sz="1400">
                          <a:solidFill>
                            <a:srgbClr val="000000"/>
                          </a:solidFill>
                          <a:latin typeface="Cambria"/>
                          <a:ea typeface="Times New Roman"/>
                          <a:cs typeface="Times New Roman"/>
                        </a:rPr>
                        <a:t>41,67%</a:t>
                      </a:r>
                      <a:endParaRPr lang="id-ID" sz="1400">
                        <a:solidFill>
                          <a:srgbClr val="000000"/>
                        </a:solidFill>
                        <a:latin typeface="Arial"/>
                        <a:ea typeface="Times New Roman"/>
                        <a:cs typeface="Times New Roman"/>
                      </a:endParaRPr>
                    </a:p>
                  </a:txBody>
                  <a:tcPr marL="50394" marR="50394" marT="0" marB="0">
                    <a:lnL>
                      <a:noFill/>
                    </a:lnL>
                    <a:lnR>
                      <a:noFill/>
                    </a:lnR>
                    <a:lnT w="12700" cap="flat" cmpd="sng" algn="ctr">
                      <a:solidFill>
                        <a:srgbClr val="000000"/>
                      </a:solidFill>
                      <a:prstDash val="solid"/>
                      <a:round/>
                      <a:headEnd type="none" w="med" len="med"/>
                      <a:tailEnd type="none" w="med" len="med"/>
                    </a:lnT>
                    <a:lnB>
                      <a:noFill/>
                    </a:lnB>
                  </a:tcPr>
                </a:tc>
              </a:tr>
              <a:tr h="146965">
                <a:tc vMerge="1">
                  <a:txBody>
                    <a:bodyPr/>
                    <a:lstStyle/>
                    <a:p>
                      <a:endParaRPr lang="id-ID"/>
                    </a:p>
                  </a:txBody>
                  <a:tcPr/>
                </a:tc>
                <a:tc>
                  <a:txBody>
                    <a:bodyPr/>
                    <a:lstStyle/>
                    <a:p>
                      <a:pPr marL="457200">
                        <a:spcAft>
                          <a:spcPts val="0"/>
                        </a:spcAft>
                      </a:pPr>
                      <a:r>
                        <a:rPr lang="id-ID" sz="1400">
                          <a:solidFill>
                            <a:srgbClr val="000000"/>
                          </a:solidFill>
                          <a:latin typeface="Cambria"/>
                          <a:ea typeface="Times New Roman"/>
                          <a:cs typeface="Times New Roman"/>
                        </a:rPr>
                        <a:t>Furosemide + metformin</a:t>
                      </a:r>
                      <a:endParaRPr lang="id-ID" sz="1400">
                        <a:solidFill>
                          <a:srgbClr val="000000"/>
                        </a:solidFill>
                        <a:latin typeface="Arial"/>
                        <a:ea typeface="Times New Roman"/>
                        <a:cs typeface="Times New Roman"/>
                      </a:endParaRPr>
                    </a:p>
                  </a:txBody>
                  <a:tcPr marL="50394" marR="50394" marT="0" marB="0">
                    <a:lnL>
                      <a:noFill/>
                    </a:lnL>
                    <a:lnR>
                      <a:noFill/>
                    </a:lnR>
                    <a:lnT>
                      <a:noFill/>
                    </a:lnT>
                    <a:lnB>
                      <a:noFill/>
                    </a:lnB>
                  </a:tcPr>
                </a:tc>
                <a:tc>
                  <a:txBody>
                    <a:bodyPr/>
                    <a:lstStyle/>
                    <a:p>
                      <a:pPr marL="457200">
                        <a:spcAft>
                          <a:spcPts val="0"/>
                        </a:spcAft>
                      </a:pPr>
                      <a:r>
                        <a:rPr lang="id-ID" sz="1400">
                          <a:solidFill>
                            <a:srgbClr val="000000"/>
                          </a:solidFill>
                          <a:latin typeface="Cambria"/>
                          <a:ea typeface="Times New Roman"/>
                          <a:cs typeface="Times New Roman"/>
                        </a:rPr>
                        <a:t>1</a:t>
                      </a:r>
                      <a:endParaRPr lang="id-ID" sz="1400">
                        <a:solidFill>
                          <a:srgbClr val="000000"/>
                        </a:solidFill>
                        <a:latin typeface="Arial"/>
                        <a:ea typeface="Times New Roman"/>
                        <a:cs typeface="Times New Roman"/>
                      </a:endParaRPr>
                    </a:p>
                  </a:txBody>
                  <a:tcPr marL="50394" marR="50394" marT="0" marB="0">
                    <a:lnL>
                      <a:noFill/>
                    </a:lnL>
                    <a:lnR>
                      <a:noFill/>
                    </a:lnR>
                    <a:lnT>
                      <a:noFill/>
                    </a:lnT>
                    <a:lnB>
                      <a:noFill/>
                    </a:lnB>
                  </a:tcPr>
                </a:tc>
                <a:tc vMerge="1">
                  <a:txBody>
                    <a:bodyPr/>
                    <a:lstStyle/>
                    <a:p>
                      <a:endParaRPr lang="id-ID"/>
                    </a:p>
                  </a:txBody>
                  <a:tcPr/>
                </a:tc>
              </a:tr>
              <a:tr h="146965">
                <a:tc vMerge="1">
                  <a:txBody>
                    <a:bodyPr/>
                    <a:lstStyle/>
                    <a:p>
                      <a:endParaRPr lang="id-ID"/>
                    </a:p>
                  </a:txBody>
                  <a:tcPr/>
                </a:tc>
                <a:tc>
                  <a:txBody>
                    <a:bodyPr/>
                    <a:lstStyle/>
                    <a:p>
                      <a:pPr marL="457200">
                        <a:spcAft>
                          <a:spcPts val="0"/>
                        </a:spcAft>
                      </a:pPr>
                      <a:r>
                        <a:rPr lang="id-ID" sz="1400">
                          <a:solidFill>
                            <a:srgbClr val="000000"/>
                          </a:solidFill>
                          <a:latin typeface="Cambria"/>
                          <a:ea typeface="Times New Roman"/>
                          <a:cs typeface="Times New Roman"/>
                        </a:rPr>
                        <a:t>Nifedipine + metformin </a:t>
                      </a:r>
                      <a:endParaRPr lang="id-ID" sz="1400">
                        <a:solidFill>
                          <a:srgbClr val="000000"/>
                        </a:solidFill>
                        <a:latin typeface="Arial"/>
                        <a:ea typeface="Times New Roman"/>
                        <a:cs typeface="Times New Roman"/>
                      </a:endParaRPr>
                    </a:p>
                  </a:txBody>
                  <a:tcPr marL="50394" marR="50394" marT="0" marB="0">
                    <a:lnL>
                      <a:noFill/>
                    </a:lnL>
                    <a:lnR>
                      <a:noFill/>
                    </a:lnR>
                    <a:lnT>
                      <a:noFill/>
                    </a:lnT>
                    <a:lnB>
                      <a:noFill/>
                    </a:lnB>
                  </a:tcPr>
                </a:tc>
                <a:tc>
                  <a:txBody>
                    <a:bodyPr/>
                    <a:lstStyle/>
                    <a:p>
                      <a:pPr marL="457200">
                        <a:spcAft>
                          <a:spcPts val="0"/>
                        </a:spcAft>
                      </a:pPr>
                      <a:r>
                        <a:rPr lang="id-ID" sz="1400">
                          <a:solidFill>
                            <a:srgbClr val="000000"/>
                          </a:solidFill>
                          <a:latin typeface="Cambria"/>
                          <a:ea typeface="Times New Roman"/>
                          <a:cs typeface="Times New Roman"/>
                        </a:rPr>
                        <a:t>1</a:t>
                      </a:r>
                      <a:endParaRPr lang="id-ID" sz="1400">
                        <a:solidFill>
                          <a:srgbClr val="000000"/>
                        </a:solidFill>
                        <a:latin typeface="Arial"/>
                        <a:ea typeface="Times New Roman"/>
                        <a:cs typeface="Times New Roman"/>
                      </a:endParaRPr>
                    </a:p>
                  </a:txBody>
                  <a:tcPr marL="50394" marR="50394" marT="0" marB="0">
                    <a:lnL>
                      <a:noFill/>
                    </a:lnL>
                    <a:lnR>
                      <a:noFill/>
                    </a:lnR>
                    <a:lnT>
                      <a:noFill/>
                    </a:lnT>
                    <a:lnB>
                      <a:noFill/>
                    </a:lnB>
                  </a:tcPr>
                </a:tc>
                <a:tc vMerge="1">
                  <a:txBody>
                    <a:bodyPr/>
                    <a:lstStyle/>
                    <a:p>
                      <a:endParaRPr lang="id-ID"/>
                    </a:p>
                  </a:txBody>
                  <a:tcPr/>
                </a:tc>
              </a:tr>
              <a:tr h="146965">
                <a:tc vMerge="1">
                  <a:txBody>
                    <a:bodyPr/>
                    <a:lstStyle/>
                    <a:p>
                      <a:endParaRPr lang="id-ID"/>
                    </a:p>
                  </a:txBody>
                  <a:tcPr/>
                </a:tc>
                <a:tc>
                  <a:txBody>
                    <a:bodyPr/>
                    <a:lstStyle/>
                    <a:p>
                      <a:pPr marL="457200">
                        <a:spcAft>
                          <a:spcPts val="0"/>
                        </a:spcAft>
                      </a:pPr>
                      <a:r>
                        <a:rPr lang="id-ID" sz="1400" b="1" dirty="0">
                          <a:solidFill>
                            <a:schemeClr val="accent6">
                              <a:lumMod val="50000"/>
                            </a:schemeClr>
                          </a:solidFill>
                          <a:latin typeface="Cambria"/>
                          <a:ea typeface="Times New Roman"/>
                          <a:cs typeface="Times New Roman"/>
                        </a:rPr>
                        <a:t>Metformin + turmeric-tamarind</a:t>
                      </a:r>
                      <a:endParaRPr lang="id-ID" sz="1400" b="1" dirty="0">
                        <a:solidFill>
                          <a:schemeClr val="accent6">
                            <a:lumMod val="50000"/>
                          </a:schemeClr>
                        </a:solidFill>
                        <a:latin typeface="Arial"/>
                        <a:ea typeface="Times New Roman"/>
                        <a:cs typeface="Times New Roman"/>
                      </a:endParaRPr>
                    </a:p>
                  </a:txBody>
                  <a:tcPr marL="50394" marR="50394" marT="0" marB="0">
                    <a:lnL>
                      <a:noFill/>
                    </a:lnL>
                    <a:lnR>
                      <a:noFill/>
                    </a:lnR>
                    <a:lnT>
                      <a:noFill/>
                    </a:lnT>
                    <a:lnB>
                      <a:noFill/>
                    </a:lnB>
                  </a:tcPr>
                </a:tc>
                <a:tc>
                  <a:txBody>
                    <a:bodyPr/>
                    <a:lstStyle/>
                    <a:p>
                      <a:pPr marL="457200">
                        <a:spcAft>
                          <a:spcPts val="0"/>
                        </a:spcAft>
                      </a:pPr>
                      <a:r>
                        <a:rPr lang="id-ID" sz="1400" b="1" dirty="0">
                          <a:solidFill>
                            <a:schemeClr val="accent6">
                              <a:lumMod val="50000"/>
                            </a:schemeClr>
                          </a:solidFill>
                          <a:latin typeface="Cambria"/>
                          <a:ea typeface="Times New Roman"/>
                          <a:cs typeface="Times New Roman"/>
                        </a:rPr>
                        <a:t>2</a:t>
                      </a:r>
                      <a:endParaRPr lang="id-ID" sz="1400" b="1" dirty="0">
                        <a:solidFill>
                          <a:schemeClr val="accent6">
                            <a:lumMod val="50000"/>
                          </a:schemeClr>
                        </a:solidFill>
                        <a:latin typeface="Arial"/>
                        <a:ea typeface="Times New Roman"/>
                        <a:cs typeface="Times New Roman"/>
                      </a:endParaRPr>
                    </a:p>
                  </a:txBody>
                  <a:tcPr marL="50394" marR="50394" marT="0" marB="0">
                    <a:lnL>
                      <a:noFill/>
                    </a:lnL>
                    <a:lnR>
                      <a:noFill/>
                    </a:lnR>
                    <a:lnT>
                      <a:noFill/>
                    </a:lnT>
                    <a:lnB>
                      <a:noFill/>
                    </a:lnB>
                  </a:tcPr>
                </a:tc>
                <a:tc vMerge="1">
                  <a:txBody>
                    <a:bodyPr/>
                    <a:lstStyle/>
                    <a:p>
                      <a:endParaRPr lang="id-ID"/>
                    </a:p>
                  </a:txBody>
                  <a:tcPr/>
                </a:tc>
              </a:tr>
              <a:tr h="146965">
                <a:tc rowSpan="4">
                  <a:txBody>
                    <a:bodyPr/>
                    <a:lstStyle/>
                    <a:p>
                      <a:pPr marL="457200">
                        <a:spcAft>
                          <a:spcPts val="0"/>
                        </a:spcAft>
                      </a:pPr>
                      <a:r>
                        <a:rPr lang="id-ID" sz="1400" b="1" dirty="0">
                          <a:solidFill>
                            <a:schemeClr val="tx2"/>
                          </a:solidFill>
                          <a:latin typeface="Cambria"/>
                          <a:ea typeface="Times New Roman"/>
                          <a:cs typeface="Times New Roman"/>
                        </a:rPr>
                        <a:t>Moderate</a:t>
                      </a:r>
                      <a:endParaRPr lang="id-ID" sz="1400" b="1" dirty="0">
                        <a:solidFill>
                          <a:schemeClr val="tx2"/>
                        </a:solidFill>
                        <a:latin typeface="Arial"/>
                        <a:ea typeface="Times New Roman"/>
                        <a:cs typeface="Times New Roman"/>
                      </a:endParaRPr>
                    </a:p>
                  </a:txBody>
                  <a:tcPr marL="50394" marR="50394" marT="0" marB="0">
                    <a:lnL>
                      <a:noFill/>
                    </a:lnL>
                    <a:lnR>
                      <a:noFill/>
                    </a:lnR>
                    <a:lnT>
                      <a:noFill/>
                    </a:lnT>
                    <a:lnB>
                      <a:noFill/>
                    </a:lnB>
                  </a:tcPr>
                </a:tc>
                <a:tc>
                  <a:txBody>
                    <a:bodyPr/>
                    <a:lstStyle/>
                    <a:p>
                      <a:pPr marL="457200">
                        <a:spcAft>
                          <a:spcPts val="0"/>
                        </a:spcAft>
                      </a:pPr>
                      <a:r>
                        <a:rPr lang="id-ID" sz="1400">
                          <a:solidFill>
                            <a:srgbClr val="000000"/>
                          </a:solidFill>
                          <a:latin typeface="Cambria"/>
                          <a:ea typeface="Times New Roman"/>
                          <a:cs typeface="Times New Roman"/>
                        </a:rPr>
                        <a:t>Diclofenac + glimepiride</a:t>
                      </a:r>
                      <a:endParaRPr lang="id-ID" sz="1400">
                        <a:solidFill>
                          <a:srgbClr val="000000"/>
                        </a:solidFill>
                        <a:latin typeface="Arial"/>
                        <a:ea typeface="Times New Roman"/>
                        <a:cs typeface="Times New Roman"/>
                      </a:endParaRPr>
                    </a:p>
                  </a:txBody>
                  <a:tcPr marL="50394" marR="50394" marT="0" marB="0">
                    <a:lnL>
                      <a:noFill/>
                    </a:lnL>
                    <a:lnR>
                      <a:noFill/>
                    </a:lnR>
                    <a:lnT>
                      <a:noFill/>
                    </a:lnT>
                    <a:lnB>
                      <a:noFill/>
                    </a:lnB>
                  </a:tcPr>
                </a:tc>
                <a:tc>
                  <a:txBody>
                    <a:bodyPr/>
                    <a:lstStyle/>
                    <a:p>
                      <a:pPr marL="457200">
                        <a:spcAft>
                          <a:spcPts val="0"/>
                        </a:spcAft>
                      </a:pPr>
                      <a:r>
                        <a:rPr lang="id-ID" sz="1400">
                          <a:solidFill>
                            <a:srgbClr val="000000"/>
                          </a:solidFill>
                          <a:latin typeface="Cambria"/>
                          <a:ea typeface="Times New Roman"/>
                          <a:cs typeface="Times New Roman"/>
                        </a:rPr>
                        <a:t>3</a:t>
                      </a:r>
                      <a:endParaRPr lang="id-ID" sz="1400">
                        <a:solidFill>
                          <a:srgbClr val="000000"/>
                        </a:solidFill>
                        <a:latin typeface="Arial"/>
                        <a:ea typeface="Times New Roman"/>
                        <a:cs typeface="Times New Roman"/>
                      </a:endParaRPr>
                    </a:p>
                  </a:txBody>
                  <a:tcPr marL="50394" marR="50394" marT="0" marB="0">
                    <a:lnL>
                      <a:noFill/>
                    </a:lnL>
                    <a:lnR>
                      <a:noFill/>
                    </a:lnR>
                    <a:lnT>
                      <a:noFill/>
                    </a:lnT>
                    <a:lnB>
                      <a:noFill/>
                    </a:lnB>
                  </a:tcPr>
                </a:tc>
                <a:tc rowSpan="4">
                  <a:txBody>
                    <a:bodyPr/>
                    <a:lstStyle/>
                    <a:p>
                      <a:pPr marL="457200">
                        <a:spcAft>
                          <a:spcPts val="0"/>
                        </a:spcAft>
                      </a:pPr>
                      <a:r>
                        <a:rPr lang="en-GB" sz="1400" b="1" dirty="0">
                          <a:solidFill>
                            <a:schemeClr val="tx2"/>
                          </a:solidFill>
                          <a:latin typeface="Cambria"/>
                          <a:ea typeface="Times New Roman"/>
                          <a:cs typeface="Times New Roman"/>
                        </a:rPr>
                        <a:t>5</a:t>
                      </a:r>
                      <a:r>
                        <a:rPr lang="id-ID" sz="1400" b="1" dirty="0">
                          <a:solidFill>
                            <a:schemeClr val="tx2"/>
                          </a:solidFill>
                          <a:latin typeface="Cambria"/>
                          <a:ea typeface="Times New Roman"/>
                          <a:cs typeface="Times New Roman"/>
                        </a:rPr>
                        <a:t>0%</a:t>
                      </a:r>
                      <a:endParaRPr lang="id-ID" sz="1400" b="1" dirty="0">
                        <a:solidFill>
                          <a:schemeClr val="tx2"/>
                        </a:solidFill>
                        <a:latin typeface="Arial"/>
                        <a:ea typeface="Times New Roman"/>
                        <a:cs typeface="Times New Roman"/>
                      </a:endParaRPr>
                    </a:p>
                  </a:txBody>
                  <a:tcPr marL="50394" marR="50394" marT="0" marB="0">
                    <a:lnL>
                      <a:noFill/>
                    </a:lnL>
                    <a:lnR>
                      <a:noFill/>
                    </a:lnR>
                    <a:lnT>
                      <a:noFill/>
                    </a:lnT>
                    <a:lnB>
                      <a:noFill/>
                    </a:lnB>
                  </a:tcPr>
                </a:tc>
              </a:tr>
              <a:tr h="146965">
                <a:tc vMerge="1">
                  <a:txBody>
                    <a:bodyPr/>
                    <a:lstStyle/>
                    <a:p>
                      <a:endParaRPr lang="id-ID"/>
                    </a:p>
                  </a:txBody>
                  <a:tcPr/>
                </a:tc>
                <a:tc>
                  <a:txBody>
                    <a:bodyPr/>
                    <a:lstStyle/>
                    <a:p>
                      <a:pPr marL="457200">
                        <a:spcAft>
                          <a:spcPts val="0"/>
                        </a:spcAft>
                      </a:pPr>
                      <a:r>
                        <a:rPr lang="id-ID" sz="1400">
                          <a:solidFill>
                            <a:srgbClr val="000000"/>
                          </a:solidFill>
                          <a:latin typeface="Cambria"/>
                          <a:ea typeface="Times New Roman"/>
                          <a:cs typeface="Times New Roman"/>
                        </a:rPr>
                        <a:t>Diclofenac + glibenclamide</a:t>
                      </a:r>
                      <a:endParaRPr lang="id-ID" sz="1400">
                        <a:solidFill>
                          <a:srgbClr val="000000"/>
                        </a:solidFill>
                        <a:latin typeface="Arial"/>
                        <a:ea typeface="Times New Roman"/>
                        <a:cs typeface="Times New Roman"/>
                      </a:endParaRPr>
                    </a:p>
                  </a:txBody>
                  <a:tcPr marL="50394" marR="50394" marT="0" marB="0">
                    <a:lnL>
                      <a:noFill/>
                    </a:lnL>
                    <a:lnR>
                      <a:noFill/>
                    </a:lnR>
                    <a:lnT>
                      <a:noFill/>
                    </a:lnT>
                    <a:lnB>
                      <a:noFill/>
                    </a:lnB>
                  </a:tcPr>
                </a:tc>
                <a:tc>
                  <a:txBody>
                    <a:bodyPr/>
                    <a:lstStyle/>
                    <a:p>
                      <a:pPr marL="457200">
                        <a:spcAft>
                          <a:spcPts val="0"/>
                        </a:spcAft>
                      </a:pPr>
                      <a:r>
                        <a:rPr lang="id-ID" sz="1400">
                          <a:solidFill>
                            <a:srgbClr val="000000"/>
                          </a:solidFill>
                          <a:latin typeface="Cambria"/>
                          <a:ea typeface="Times New Roman"/>
                          <a:cs typeface="Times New Roman"/>
                        </a:rPr>
                        <a:t>1</a:t>
                      </a:r>
                      <a:endParaRPr lang="id-ID" sz="1400">
                        <a:solidFill>
                          <a:srgbClr val="000000"/>
                        </a:solidFill>
                        <a:latin typeface="Arial"/>
                        <a:ea typeface="Times New Roman"/>
                        <a:cs typeface="Times New Roman"/>
                      </a:endParaRPr>
                    </a:p>
                  </a:txBody>
                  <a:tcPr marL="50394" marR="50394" marT="0" marB="0">
                    <a:lnL>
                      <a:noFill/>
                    </a:lnL>
                    <a:lnR>
                      <a:noFill/>
                    </a:lnR>
                    <a:lnT>
                      <a:noFill/>
                    </a:lnT>
                    <a:lnB>
                      <a:noFill/>
                    </a:lnB>
                  </a:tcPr>
                </a:tc>
                <a:tc vMerge="1">
                  <a:txBody>
                    <a:bodyPr/>
                    <a:lstStyle/>
                    <a:p>
                      <a:endParaRPr lang="id-ID"/>
                    </a:p>
                  </a:txBody>
                  <a:tcPr/>
                </a:tc>
              </a:tr>
              <a:tr h="146965">
                <a:tc vMerge="1">
                  <a:txBody>
                    <a:bodyPr/>
                    <a:lstStyle/>
                    <a:p>
                      <a:endParaRPr lang="id-ID"/>
                    </a:p>
                  </a:txBody>
                  <a:tcPr/>
                </a:tc>
                <a:tc>
                  <a:txBody>
                    <a:bodyPr/>
                    <a:lstStyle/>
                    <a:p>
                      <a:pPr marL="457200">
                        <a:spcAft>
                          <a:spcPts val="0"/>
                        </a:spcAft>
                      </a:pPr>
                      <a:r>
                        <a:rPr lang="id-ID" sz="1400">
                          <a:solidFill>
                            <a:srgbClr val="000000"/>
                          </a:solidFill>
                          <a:latin typeface="Cambria"/>
                          <a:ea typeface="Times New Roman"/>
                          <a:cs typeface="Times New Roman"/>
                        </a:rPr>
                        <a:t>Antacid + glibenclamide</a:t>
                      </a:r>
                      <a:endParaRPr lang="id-ID" sz="1400">
                        <a:solidFill>
                          <a:srgbClr val="000000"/>
                        </a:solidFill>
                        <a:latin typeface="Arial"/>
                        <a:ea typeface="Times New Roman"/>
                        <a:cs typeface="Times New Roman"/>
                      </a:endParaRPr>
                    </a:p>
                  </a:txBody>
                  <a:tcPr marL="50394" marR="50394" marT="0" marB="0">
                    <a:lnL>
                      <a:noFill/>
                    </a:lnL>
                    <a:lnR>
                      <a:noFill/>
                    </a:lnR>
                    <a:lnT>
                      <a:noFill/>
                    </a:lnT>
                    <a:lnB>
                      <a:noFill/>
                    </a:lnB>
                  </a:tcPr>
                </a:tc>
                <a:tc>
                  <a:txBody>
                    <a:bodyPr/>
                    <a:lstStyle/>
                    <a:p>
                      <a:pPr marL="457200">
                        <a:spcAft>
                          <a:spcPts val="0"/>
                        </a:spcAft>
                      </a:pPr>
                      <a:r>
                        <a:rPr lang="id-ID" sz="1400">
                          <a:solidFill>
                            <a:srgbClr val="000000"/>
                          </a:solidFill>
                          <a:latin typeface="Cambria"/>
                          <a:ea typeface="Times New Roman"/>
                          <a:cs typeface="Times New Roman"/>
                        </a:rPr>
                        <a:t>1</a:t>
                      </a:r>
                      <a:endParaRPr lang="id-ID" sz="1400">
                        <a:solidFill>
                          <a:srgbClr val="000000"/>
                        </a:solidFill>
                        <a:latin typeface="Arial"/>
                        <a:ea typeface="Times New Roman"/>
                        <a:cs typeface="Times New Roman"/>
                      </a:endParaRPr>
                    </a:p>
                  </a:txBody>
                  <a:tcPr marL="50394" marR="50394" marT="0" marB="0">
                    <a:lnL>
                      <a:noFill/>
                    </a:lnL>
                    <a:lnR>
                      <a:noFill/>
                    </a:lnR>
                    <a:lnT>
                      <a:noFill/>
                    </a:lnT>
                    <a:lnB>
                      <a:noFill/>
                    </a:lnB>
                  </a:tcPr>
                </a:tc>
                <a:tc vMerge="1">
                  <a:txBody>
                    <a:bodyPr/>
                    <a:lstStyle/>
                    <a:p>
                      <a:endParaRPr lang="id-ID"/>
                    </a:p>
                  </a:txBody>
                  <a:tcPr/>
                </a:tc>
              </a:tr>
              <a:tr h="146965">
                <a:tc vMerge="1">
                  <a:txBody>
                    <a:bodyPr/>
                    <a:lstStyle/>
                    <a:p>
                      <a:endParaRPr lang="id-ID"/>
                    </a:p>
                  </a:txBody>
                  <a:tcPr/>
                </a:tc>
                <a:tc>
                  <a:txBody>
                    <a:bodyPr/>
                    <a:lstStyle/>
                    <a:p>
                      <a:pPr marL="457200">
                        <a:spcAft>
                          <a:spcPts val="0"/>
                        </a:spcAft>
                      </a:pPr>
                      <a:r>
                        <a:rPr lang="id-ID" sz="1400">
                          <a:solidFill>
                            <a:srgbClr val="000000"/>
                          </a:solidFill>
                          <a:latin typeface="Cambria"/>
                          <a:ea typeface="Times New Roman"/>
                          <a:cs typeface="Times New Roman"/>
                        </a:rPr>
                        <a:t>Glibenclamide + simvastatin</a:t>
                      </a:r>
                      <a:endParaRPr lang="id-ID" sz="1400">
                        <a:solidFill>
                          <a:srgbClr val="000000"/>
                        </a:solidFill>
                        <a:latin typeface="Arial"/>
                        <a:ea typeface="Times New Roman"/>
                        <a:cs typeface="Times New Roman"/>
                      </a:endParaRPr>
                    </a:p>
                  </a:txBody>
                  <a:tcPr marL="50394" marR="50394" marT="0" marB="0">
                    <a:lnL>
                      <a:noFill/>
                    </a:lnL>
                    <a:lnR>
                      <a:noFill/>
                    </a:lnR>
                    <a:lnT>
                      <a:noFill/>
                    </a:lnT>
                    <a:lnB>
                      <a:noFill/>
                    </a:lnB>
                  </a:tcPr>
                </a:tc>
                <a:tc>
                  <a:txBody>
                    <a:bodyPr/>
                    <a:lstStyle/>
                    <a:p>
                      <a:pPr marL="457200">
                        <a:spcAft>
                          <a:spcPts val="0"/>
                        </a:spcAft>
                      </a:pPr>
                      <a:r>
                        <a:rPr lang="id-ID" sz="1400">
                          <a:solidFill>
                            <a:srgbClr val="000000"/>
                          </a:solidFill>
                          <a:latin typeface="Cambria"/>
                          <a:ea typeface="Times New Roman"/>
                          <a:cs typeface="Times New Roman"/>
                        </a:rPr>
                        <a:t>1</a:t>
                      </a:r>
                      <a:endParaRPr lang="id-ID" sz="1400">
                        <a:solidFill>
                          <a:srgbClr val="000000"/>
                        </a:solidFill>
                        <a:latin typeface="Arial"/>
                        <a:ea typeface="Times New Roman"/>
                        <a:cs typeface="Times New Roman"/>
                      </a:endParaRPr>
                    </a:p>
                  </a:txBody>
                  <a:tcPr marL="50394" marR="50394" marT="0" marB="0">
                    <a:lnL>
                      <a:noFill/>
                    </a:lnL>
                    <a:lnR>
                      <a:noFill/>
                    </a:lnR>
                    <a:lnT>
                      <a:noFill/>
                    </a:lnT>
                    <a:lnB>
                      <a:noFill/>
                    </a:lnB>
                  </a:tcPr>
                </a:tc>
                <a:tc vMerge="1">
                  <a:txBody>
                    <a:bodyPr/>
                    <a:lstStyle/>
                    <a:p>
                      <a:endParaRPr lang="id-ID"/>
                    </a:p>
                  </a:txBody>
                  <a:tcPr/>
                </a:tc>
              </a:tr>
              <a:tr h="367413">
                <a:tc>
                  <a:txBody>
                    <a:bodyPr/>
                    <a:lstStyle/>
                    <a:p>
                      <a:pPr marL="457200">
                        <a:spcAft>
                          <a:spcPts val="0"/>
                        </a:spcAft>
                      </a:pPr>
                      <a:r>
                        <a:rPr lang="id-ID" sz="1400">
                          <a:solidFill>
                            <a:srgbClr val="000000"/>
                          </a:solidFill>
                          <a:latin typeface="Cambria"/>
                          <a:ea typeface="Times New Roman"/>
                          <a:cs typeface="Times New Roman"/>
                        </a:rPr>
                        <a:t>Major</a:t>
                      </a:r>
                      <a:endParaRPr lang="id-ID" sz="1400">
                        <a:solidFill>
                          <a:srgbClr val="000000"/>
                        </a:solidFill>
                        <a:latin typeface="Arial"/>
                        <a:ea typeface="Times New Roman"/>
                        <a:cs typeface="Times New Roman"/>
                      </a:endParaRPr>
                    </a:p>
                  </a:txBody>
                  <a:tcPr marL="50394" marR="50394" marT="0" marB="0">
                    <a:lnL>
                      <a:noFill/>
                    </a:lnL>
                    <a:lnR>
                      <a:noFill/>
                    </a:lnR>
                    <a:lnT>
                      <a:noFill/>
                    </a:lnT>
                    <a:lnB>
                      <a:noFill/>
                    </a:lnB>
                  </a:tcPr>
                </a:tc>
                <a:tc>
                  <a:txBody>
                    <a:bodyPr/>
                    <a:lstStyle/>
                    <a:p>
                      <a:pPr marL="457200">
                        <a:spcAft>
                          <a:spcPts val="0"/>
                        </a:spcAft>
                      </a:pPr>
                      <a:r>
                        <a:rPr lang="id-ID" sz="1400">
                          <a:solidFill>
                            <a:srgbClr val="000000"/>
                          </a:solidFill>
                          <a:latin typeface="Cambria"/>
                          <a:ea typeface="Times New Roman"/>
                          <a:cs typeface="Times New Roman"/>
                        </a:rPr>
                        <a:t>Amlodipine + simvastatin</a:t>
                      </a:r>
                      <a:endParaRPr lang="id-ID" sz="1400">
                        <a:solidFill>
                          <a:srgbClr val="000000"/>
                        </a:solidFill>
                        <a:latin typeface="Arial"/>
                        <a:ea typeface="Times New Roman"/>
                        <a:cs typeface="Times New Roman"/>
                      </a:endParaRPr>
                    </a:p>
                  </a:txBody>
                  <a:tcPr marL="50394" marR="50394" marT="0" marB="0">
                    <a:lnL>
                      <a:noFill/>
                    </a:lnL>
                    <a:lnR>
                      <a:noFill/>
                    </a:lnR>
                    <a:lnT>
                      <a:noFill/>
                    </a:lnT>
                    <a:lnB>
                      <a:noFill/>
                    </a:lnB>
                  </a:tcPr>
                </a:tc>
                <a:tc>
                  <a:txBody>
                    <a:bodyPr/>
                    <a:lstStyle/>
                    <a:p>
                      <a:pPr marL="457200">
                        <a:spcAft>
                          <a:spcPts val="0"/>
                        </a:spcAft>
                      </a:pPr>
                      <a:r>
                        <a:rPr lang="id-ID" sz="1400">
                          <a:solidFill>
                            <a:srgbClr val="000000"/>
                          </a:solidFill>
                          <a:latin typeface="Cambria"/>
                          <a:ea typeface="Times New Roman"/>
                          <a:cs typeface="Times New Roman"/>
                        </a:rPr>
                        <a:t>1</a:t>
                      </a:r>
                      <a:endParaRPr lang="id-ID" sz="1400">
                        <a:solidFill>
                          <a:srgbClr val="000000"/>
                        </a:solidFill>
                        <a:latin typeface="Arial"/>
                        <a:ea typeface="Times New Roman"/>
                        <a:cs typeface="Times New Roman"/>
                      </a:endParaRPr>
                    </a:p>
                  </a:txBody>
                  <a:tcPr marL="50394" marR="50394" marT="0" marB="0">
                    <a:lnL>
                      <a:noFill/>
                    </a:lnL>
                    <a:lnR>
                      <a:noFill/>
                    </a:lnR>
                    <a:lnT>
                      <a:noFill/>
                    </a:lnT>
                    <a:lnB>
                      <a:noFill/>
                    </a:lnB>
                  </a:tcPr>
                </a:tc>
                <a:tc>
                  <a:txBody>
                    <a:bodyPr/>
                    <a:lstStyle/>
                    <a:p>
                      <a:pPr marL="457200">
                        <a:spcAft>
                          <a:spcPts val="0"/>
                        </a:spcAft>
                      </a:pPr>
                      <a:r>
                        <a:rPr lang="en-GB" sz="1400">
                          <a:solidFill>
                            <a:srgbClr val="000000"/>
                          </a:solidFill>
                          <a:latin typeface="Cambria"/>
                          <a:ea typeface="Times New Roman"/>
                          <a:cs typeface="Times New Roman"/>
                        </a:rPr>
                        <a:t>8,33</a:t>
                      </a:r>
                      <a:r>
                        <a:rPr lang="id-ID" sz="1400">
                          <a:solidFill>
                            <a:srgbClr val="000000"/>
                          </a:solidFill>
                          <a:latin typeface="Cambria"/>
                          <a:ea typeface="Times New Roman"/>
                          <a:cs typeface="Times New Roman"/>
                        </a:rPr>
                        <a:t>%</a:t>
                      </a:r>
                      <a:endParaRPr lang="id-ID" sz="1400">
                        <a:solidFill>
                          <a:srgbClr val="000000"/>
                        </a:solidFill>
                        <a:latin typeface="Arial"/>
                        <a:ea typeface="Times New Roman"/>
                        <a:cs typeface="Times New Roman"/>
                      </a:endParaRPr>
                    </a:p>
                  </a:txBody>
                  <a:tcPr marL="50394" marR="50394" marT="0" marB="0">
                    <a:lnL>
                      <a:noFill/>
                    </a:lnL>
                    <a:lnR>
                      <a:noFill/>
                    </a:lnR>
                    <a:lnT>
                      <a:noFill/>
                    </a:lnT>
                    <a:lnB>
                      <a:noFill/>
                    </a:lnB>
                  </a:tcPr>
                </a:tc>
              </a:tr>
              <a:tr h="293930">
                <a:tc>
                  <a:txBody>
                    <a:bodyPr/>
                    <a:lstStyle/>
                    <a:p>
                      <a:pPr marL="457200">
                        <a:spcAft>
                          <a:spcPts val="0"/>
                        </a:spcAft>
                      </a:pPr>
                      <a:endParaRPr lang="id-ID" sz="1400">
                        <a:solidFill>
                          <a:srgbClr val="000000"/>
                        </a:solidFill>
                        <a:latin typeface="Arial"/>
                        <a:ea typeface="Times New Roman"/>
                        <a:cs typeface="Times New Roman"/>
                      </a:endParaRPr>
                    </a:p>
                  </a:txBody>
                  <a:tcPr marL="50394" marR="5039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457200">
                        <a:spcAft>
                          <a:spcPts val="0"/>
                        </a:spcAft>
                      </a:pPr>
                      <a:endParaRPr lang="id-ID" sz="1400">
                        <a:solidFill>
                          <a:srgbClr val="000000"/>
                        </a:solidFill>
                        <a:latin typeface="Cambria"/>
                        <a:ea typeface="Times New Roman"/>
                        <a:cs typeface="Times New Roman"/>
                      </a:endParaRPr>
                    </a:p>
                  </a:txBody>
                  <a:tcPr marL="50394" marR="5039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457200">
                        <a:spcAft>
                          <a:spcPts val="0"/>
                        </a:spcAft>
                      </a:pPr>
                      <a:r>
                        <a:rPr lang="id-ID" sz="1400">
                          <a:solidFill>
                            <a:srgbClr val="000000"/>
                          </a:solidFill>
                          <a:latin typeface="Cambria"/>
                          <a:ea typeface="Times New Roman"/>
                          <a:cs typeface="Times New Roman"/>
                        </a:rPr>
                        <a:t>1</a:t>
                      </a:r>
                      <a:r>
                        <a:rPr lang="en-GB" sz="1400">
                          <a:solidFill>
                            <a:srgbClr val="000000"/>
                          </a:solidFill>
                          <a:latin typeface="Cambria"/>
                          <a:ea typeface="Times New Roman"/>
                          <a:cs typeface="Times New Roman"/>
                        </a:rPr>
                        <a:t>2</a:t>
                      </a:r>
                      <a:endParaRPr lang="id-ID" sz="1400">
                        <a:solidFill>
                          <a:srgbClr val="000000"/>
                        </a:solidFill>
                        <a:latin typeface="Arial"/>
                        <a:ea typeface="Times New Roman"/>
                        <a:cs typeface="Times New Roman"/>
                      </a:endParaRPr>
                    </a:p>
                  </a:txBody>
                  <a:tcPr marL="50394" marR="50394"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457200">
                        <a:spcAft>
                          <a:spcPts val="0"/>
                        </a:spcAft>
                      </a:pPr>
                      <a:r>
                        <a:rPr lang="id-ID" sz="1400" dirty="0">
                          <a:solidFill>
                            <a:srgbClr val="000000"/>
                          </a:solidFill>
                          <a:latin typeface="Cambria"/>
                          <a:ea typeface="Times New Roman"/>
                          <a:cs typeface="Times New Roman"/>
                        </a:rPr>
                        <a:t>100%</a:t>
                      </a:r>
                      <a:endParaRPr lang="id-ID" sz="1400" dirty="0">
                        <a:solidFill>
                          <a:srgbClr val="000000"/>
                        </a:solidFill>
                        <a:latin typeface="Arial"/>
                        <a:ea typeface="Times New Roman"/>
                        <a:cs typeface="Times New Roman"/>
                      </a:endParaRPr>
                    </a:p>
                  </a:txBody>
                  <a:tcPr marL="50394" marR="50394" marT="0" marB="0">
                    <a:lnL>
                      <a:noFill/>
                    </a:lnL>
                    <a:lnR>
                      <a:noFill/>
                    </a:lnR>
                    <a:lnT>
                      <a:noFill/>
                    </a:lnT>
                    <a:lnB w="12700" cap="flat" cmpd="sng" algn="ctr">
                      <a:solidFill>
                        <a:srgbClr val="000000"/>
                      </a:solidFill>
                      <a:prstDash val="solid"/>
                      <a:round/>
                      <a:headEnd type="none" w="med" len="med"/>
                      <a:tailEnd type="none" w="med" len="med"/>
                    </a:lnB>
                  </a:tcPr>
                </a:tc>
              </a:tr>
            </a:tbl>
          </a:graphicData>
        </a:graphic>
      </p:graphicFrame>
      <p:sp>
        <p:nvSpPr>
          <p:cNvPr id="7" name="TextBox 6"/>
          <p:cNvSpPr txBox="1"/>
          <p:nvPr/>
        </p:nvSpPr>
        <p:spPr>
          <a:xfrm>
            <a:off x="448965" y="4956050"/>
            <a:ext cx="8246070" cy="338554"/>
          </a:xfrm>
          <a:prstGeom prst="rect">
            <a:avLst/>
          </a:prstGeom>
          <a:noFill/>
        </p:spPr>
        <p:txBody>
          <a:bodyPr wrap="square" rtlCol="0">
            <a:spAutoFit/>
          </a:bodyPr>
          <a:lstStyle/>
          <a:p>
            <a:pPr marL="177800" indent="-177800">
              <a:buFont typeface="Arial" pitchFamily="34" charset="0"/>
              <a:buChar char="•"/>
            </a:pPr>
            <a:r>
              <a:rPr lang="id-ID" sz="1600" dirty="0" smtClean="0"/>
              <a:t>turmeric </a:t>
            </a:r>
            <a:r>
              <a:rPr lang="id-ID" sz="1600" dirty="0" smtClean="0"/>
              <a:t>and tamarind mixture drink </a:t>
            </a:r>
            <a:r>
              <a:rPr lang="id-ID" sz="1600" dirty="0" smtClean="0"/>
              <a:t>– metformin </a:t>
            </a:r>
            <a:r>
              <a:rPr lang="id-ID" sz="1600" dirty="0" smtClean="0">
                <a:sym typeface="Wingdings" pitchFamily="2" charset="2"/>
              </a:rPr>
              <a:t> potential for hypoglycemic effect</a:t>
            </a:r>
            <a:endParaRPr lang="id-ID" sz="16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1683</TotalTime>
  <Words>664</Words>
  <Application>Microsoft Office PowerPoint</Application>
  <PresentationFormat>On-screen Show (4:3)</PresentationFormat>
  <Paragraphs>126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Actual and Potential Drug Related Problems in Diabetic Patients through Medication Reconciliation Process Presented in Indonesian – Japan Joint Scientific Symposium, 21 – 23 November 2016</vt:lpstr>
      <vt:lpstr>Outline</vt:lpstr>
      <vt:lpstr>Introduction</vt:lpstr>
      <vt:lpstr>Material &amp; Methods</vt:lpstr>
      <vt:lpstr>Result and Discussion</vt:lpstr>
      <vt:lpstr>Patients’ characteristics</vt:lpstr>
      <vt:lpstr>Drug Usage Pattern</vt:lpstr>
      <vt:lpstr>Drug Related Problems</vt:lpstr>
      <vt:lpstr>Potential Drug Interactions</vt:lpstr>
      <vt:lpstr>Conclusion</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Zee_</cp:lastModifiedBy>
  <cp:revision>39</cp:revision>
  <dcterms:created xsi:type="dcterms:W3CDTF">2013-08-21T19:17:07Z</dcterms:created>
  <dcterms:modified xsi:type="dcterms:W3CDTF">2016-11-18T04:03:54Z</dcterms:modified>
</cp:coreProperties>
</file>