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handoutMasterIdLst>
    <p:handoutMasterId r:id="rId21"/>
  </p:handoutMasterIdLst>
  <p:sldIdLst>
    <p:sldId id="272" r:id="rId5"/>
    <p:sldId id="257" r:id="rId6"/>
    <p:sldId id="285" r:id="rId7"/>
    <p:sldId id="263" r:id="rId8"/>
    <p:sldId id="258" r:id="rId9"/>
    <p:sldId id="265" r:id="rId10"/>
    <p:sldId id="266" r:id="rId11"/>
    <p:sldId id="267" r:id="rId12"/>
    <p:sldId id="286" r:id="rId13"/>
    <p:sldId id="287" r:id="rId14"/>
    <p:sldId id="280" r:id="rId15"/>
    <p:sldId id="281" r:id="rId16"/>
    <p:sldId id="283" r:id="rId17"/>
    <p:sldId id="271" r:id="rId18"/>
    <p:sldId id="288" r:id="rId19"/>
    <p:sldId id="289" r:id="rId20"/>
  </p:sldIdLst>
  <p:sldSz cx="9144000" cy="6858000" type="screen4x3"/>
  <p:notesSz cx="9710738" cy="6881813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6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TESIS\REKAP%20DATA_9sep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35"/>
  <c:chart>
    <c:plotArea>
      <c:layout/>
      <c:barChart>
        <c:barDir val="col"/>
        <c:grouping val="stacked"/>
        <c:ser>
          <c:idx val="0"/>
          <c:order val="0"/>
          <c:tx>
            <c:v>Stroke Hemoragik</c:v>
          </c:tx>
          <c:val>
            <c:numLit>
              <c:formatCode>General</c:formatCode>
              <c:ptCount val="2"/>
              <c:pt idx="0">
                <c:v>0</c:v>
              </c:pt>
              <c:pt idx="1">
                <c:v>18</c:v>
              </c:pt>
            </c:numLit>
          </c:val>
        </c:ser>
        <c:ser>
          <c:idx val="1"/>
          <c:order val="1"/>
          <c:tx>
            <c:v>Stroke Non Hemoragik</c:v>
          </c:tx>
          <c:cat>
            <c:strLit>
              <c:ptCount val="2"/>
              <c:pt idx="0">
                <c:v>DM</c:v>
              </c:pt>
              <c:pt idx="1">
                <c:v> Tanpa DM</c:v>
              </c:pt>
            </c:strLit>
          </c:cat>
          <c:val>
            <c:numLit>
              <c:formatCode>General</c:formatCode>
              <c:ptCount val="2"/>
              <c:pt idx="0">
                <c:v>2</c:v>
              </c:pt>
              <c:pt idx="1">
                <c:v>44</c:v>
              </c:pt>
            </c:numLit>
          </c:val>
        </c:ser>
        <c:gapWidth val="95"/>
        <c:overlap val="100"/>
        <c:axId val="50860416"/>
        <c:axId val="50861952"/>
      </c:barChart>
      <c:catAx>
        <c:axId val="50860416"/>
        <c:scaling>
          <c:orientation val="minMax"/>
        </c:scaling>
        <c:axPos val="b"/>
        <c:numFmt formatCode="General" sourceLinked="1"/>
        <c:majorTickMark val="none"/>
        <c:tickLblPos val="nextTo"/>
        <c:crossAx val="50861952"/>
        <c:crosses val="autoZero"/>
        <c:auto val="1"/>
        <c:lblAlgn val="ctr"/>
        <c:lblOffset val="100"/>
      </c:catAx>
      <c:valAx>
        <c:axId val="508619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Jumlah Kasus PSH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508604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800"/>
      </a:pPr>
      <a:endParaRPr lang="id-ID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4B143F-3A7C-43D8-BEAA-B60A2CAA044B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AC694570-D08E-4A1A-A733-5AD4C6966FE3}">
      <dgm:prSet phldrT="[Text]" custT="1"/>
      <dgm:spPr/>
      <dgm:t>
        <a:bodyPr/>
        <a:lstStyle/>
        <a:p>
          <a:r>
            <a:rPr lang="id-ID" sz="2000" dirty="0" smtClean="0"/>
            <a:t>Analisis outcome </a:t>
          </a:r>
          <a:r>
            <a:rPr lang="id-ID" sz="2000" i="1" dirty="0" smtClean="0"/>
            <a:t>untreated </a:t>
          </a:r>
          <a:r>
            <a:rPr lang="id-ID" sz="2000" i="0" dirty="0" smtClean="0"/>
            <a:t>PSH</a:t>
          </a:r>
          <a:endParaRPr lang="id-ID" sz="2000" dirty="0"/>
        </a:p>
      </dgm:t>
    </dgm:pt>
    <dgm:pt modelId="{786223AE-83FA-4E97-B080-E5C5BE3EB684}" type="parTrans" cxnId="{880C51EF-228A-4EA9-B76B-3F386D90ED15}">
      <dgm:prSet/>
      <dgm:spPr/>
      <dgm:t>
        <a:bodyPr/>
        <a:lstStyle/>
        <a:p>
          <a:endParaRPr lang="id-ID"/>
        </a:p>
      </dgm:t>
    </dgm:pt>
    <dgm:pt modelId="{9CDE3F1D-E4B0-4561-86A4-BF6FFAE6B60E}" type="sibTrans" cxnId="{880C51EF-228A-4EA9-B76B-3F386D90ED15}">
      <dgm:prSet/>
      <dgm:spPr/>
      <dgm:t>
        <a:bodyPr/>
        <a:lstStyle/>
        <a:p>
          <a:endParaRPr lang="id-ID"/>
        </a:p>
      </dgm:t>
    </dgm:pt>
    <dgm:pt modelId="{1ED400D8-FA26-4BB2-A1FC-9E739C2CF34D}">
      <dgm:prSet phldrT="[Text]" custT="1"/>
      <dgm:spPr/>
      <dgm:t>
        <a:bodyPr/>
        <a:lstStyle/>
        <a:p>
          <a:r>
            <a:rPr lang="id-ID" sz="1600" dirty="0" smtClean="0"/>
            <a:t>±40% pasien stroke iskemik akut mengalami hiperglikemia (&gt; 130 mg/dL) (Gentile </a:t>
          </a:r>
          <a:r>
            <a:rPr lang="id-ID" sz="1600" i="1" dirty="0" smtClean="0"/>
            <a:t>et al</a:t>
          </a:r>
          <a:r>
            <a:rPr lang="id-ID" sz="1600" dirty="0" smtClean="0"/>
            <a:t>, 2006)</a:t>
          </a:r>
          <a:endParaRPr lang="id-ID" sz="1600" dirty="0"/>
        </a:p>
      </dgm:t>
    </dgm:pt>
    <dgm:pt modelId="{EF2C955D-377B-454D-8F3A-19063CAB4356}" type="parTrans" cxnId="{74528A9E-1BE1-4B5F-83D9-B769BB23A839}">
      <dgm:prSet/>
      <dgm:spPr/>
      <dgm:t>
        <a:bodyPr/>
        <a:lstStyle/>
        <a:p>
          <a:endParaRPr lang="id-ID"/>
        </a:p>
      </dgm:t>
    </dgm:pt>
    <dgm:pt modelId="{8232EC4D-5CC6-4119-A2C9-2332BDD9BF2C}" type="sibTrans" cxnId="{74528A9E-1BE1-4B5F-83D9-B769BB23A839}">
      <dgm:prSet/>
      <dgm:spPr/>
      <dgm:t>
        <a:bodyPr/>
        <a:lstStyle/>
        <a:p>
          <a:endParaRPr lang="id-ID"/>
        </a:p>
      </dgm:t>
    </dgm:pt>
    <dgm:pt modelId="{AE82C475-B33E-4184-A87C-66CBF3749F0D}">
      <dgm:prSet phldrT="[Text]"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</a:rPr>
            <a:t>PSH </a:t>
          </a:r>
          <a:r>
            <a:rPr lang="id-ID" sz="1600" dirty="0" smtClean="0">
              <a:solidFill>
                <a:schemeClr val="tx1"/>
              </a:solidFill>
              <a:sym typeface="Wingdings" pitchFamily="2" charset="2"/>
            </a:rPr>
            <a:t> </a:t>
          </a:r>
          <a:r>
            <a:rPr lang="id-ID" sz="1600" i="1" dirty="0" smtClean="0">
              <a:solidFill>
                <a:schemeClr val="tx1"/>
              </a:solidFill>
            </a:rPr>
            <a:t>outcome </a:t>
          </a:r>
          <a:r>
            <a:rPr lang="id-ID" sz="1600" dirty="0" smtClean="0">
              <a:solidFill>
                <a:schemeClr val="tx1"/>
              </a:solidFill>
            </a:rPr>
            <a:t>yang lebih buruk dibandingkan pasien normoglikemi (McCormick </a:t>
          </a:r>
          <a:r>
            <a:rPr lang="id-ID" sz="1600" i="1" dirty="0" smtClean="0">
              <a:solidFill>
                <a:schemeClr val="tx1"/>
              </a:solidFill>
            </a:rPr>
            <a:t>et al</a:t>
          </a:r>
          <a:r>
            <a:rPr lang="id-ID" sz="1600" dirty="0" smtClean="0">
              <a:solidFill>
                <a:schemeClr val="tx1"/>
              </a:solidFill>
            </a:rPr>
            <a:t>, 2008)</a:t>
          </a:r>
          <a:endParaRPr lang="id-ID" sz="1600" dirty="0">
            <a:solidFill>
              <a:schemeClr val="tx1"/>
            </a:solidFill>
          </a:endParaRPr>
        </a:p>
      </dgm:t>
    </dgm:pt>
    <dgm:pt modelId="{7D4C5FA3-7D9D-486B-8213-53376609E3DF}" type="parTrans" cxnId="{33697548-3077-4787-8C5B-82641197995E}">
      <dgm:prSet/>
      <dgm:spPr/>
      <dgm:t>
        <a:bodyPr/>
        <a:lstStyle/>
        <a:p>
          <a:endParaRPr lang="id-ID"/>
        </a:p>
      </dgm:t>
    </dgm:pt>
    <dgm:pt modelId="{483DEC53-116D-48EA-968B-9E0F3B09FB61}" type="sibTrans" cxnId="{33697548-3077-4787-8C5B-82641197995E}">
      <dgm:prSet/>
      <dgm:spPr/>
      <dgm:t>
        <a:bodyPr/>
        <a:lstStyle/>
        <a:p>
          <a:endParaRPr lang="id-ID"/>
        </a:p>
      </dgm:t>
    </dgm:pt>
    <dgm:pt modelId="{1952E3D0-81A8-4CFC-B48D-C65D4ADCDA35}">
      <dgm:prSet phldrT="[Text]" custT="1"/>
      <dgm:spPr/>
      <dgm:t>
        <a:bodyPr/>
        <a:lstStyle/>
        <a:p>
          <a:r>
            <a:rPr lang="id-ID" sz="1600" dirty="0" smtClean="0"/>
            <a:t>Berbagai </a:t>
          </a:r>
          <a:r>
            <a:rPr lang="id-ID" sz="1600" i="1" dirty="0" smtClean="0"/>
            <a:t>guideline </a:t>
          </a:r>
          <a:r>
            <a:rPr lang="id-ID" sz="1600" dirty="0" smtClean="0">
              <a:sym typeface="Wingdings" pitchFamily="2" charset="2"/>
            </a:rPr>
            <a:t> </a:t>
          </a:r>
          <a:r>
            <a:rPr lang="id-ID" sz="1600" dirty="0" smtClean="0"/>
            <a:t>penurunan gula darah </a:t>
          </a:r>
          <a:r>
            <a:rPr lang="id-ID" sz="1600" dirty="0" smtClean="0">
              <a:sym typeface="Wingdings" pitchFamily="2" charset="2"/>
            </a:rPr>
            <a:t></a:t>
          </a:r>
          <a:r>
            <a:rPr lang="id-ID" sz="1600" dirty="0" smtClean="0"/>
            <a:t> belum ada kesepakatan mengenai terapi PSH (McCormick </a:t>
          </a:r>
          <a:r>
            <a:rPr lang="id-ID" sz="1600" i="1" dirty="0" smtClean="0"/>
            <a:t>et al</a:t>
          </a:r>
          <a:r>
            <a:rPr lang="id-ID" sz="1600" dirty="0" smtClean="0"/>
            <a:t>, 2008)</a:t>
          </a:r>
          <a:endParaRPr lang="id-ID" sz="1600" dirty="0"/>
        </a:p>
      </dgm:t>
    </dgm:pt>
    <dgm:pt modelId="{743144BB-21E3-42EF-828A-744AE49D1826}" type="parTrans" cxnId="{5B265466-07F3-482F-B77A-5215CD4A7CEE}">
      <dgm:prSet/>
      <dgm:spPr/>
      <dgm:t>
        <a:bodyPr/>
        <a:lstStyle/>
        <a:p>
          <a:endParaRPr lang="id-ID"/>
        </a:p>
      </dgm:t>
    </dgm:pt>
    <dgm:pt modelId="{17295B5D-0259-45C7-86AF-6A3A60E91AE2}" type="sibTrans" cxnId="{5B265466-07F3-482F-B77A-5215CD4A7CEE}">
      <dgm:prSet/>
      <dgm:spPr/>
      <dgm:t>
        <a:bodyPr/>
        <a:lstStyle/>
        <a:p>
          <a:endParaRPr lang="id-ID"/>
        </a:p>
      </dgm:t>
    </dgm:pt>
    <dgm:pt modelId="{D3A6803C-48DE-4AD8-A868-84B9D521A052}">
      <dgm:prSet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</a:rPr>
            <a:t>Penelitian tentang kajian terapi PSH (</a:t>
          </a:r>
          <a:r>
            <a:rPr lang="id-ID" sz="1600" dirty="0" smtClean="0">
              <a:solidFill>
                <a:schemeClr val="tx1"/>
              </a:solidFill>
            </a:rPr>
            <a:t>2013) </a:t>
          </a:r>
          <a:r>
            <a:rPr lang="id-ID" sz="1600" dirty="0" smtClean="0">
              <a:solidFill>
                <a:schemeClr val="tx1"/>
              </a:solidFill>
              <a:sym typeface="Wingdings" pitchFamily="2" charset="2"/>
            </a:rPr>
            <a:t> 61,32% pasien </a:t>
          </a:r>
          <a:r>
            <a:rPr lang="id-ID" sz="1600" dirty="0" smtClean="0">
              <a:solidFill>
                <a:schemeClr val="tx1"/>
              </a:solidFill>
              <a:sym typeface="Wingdings" pitchFamily="2" charset="2"/>
            </a:rPr>
            <a:t>PSH </a:t>
          </a:r>
          <a:r>
            <a:rPr lang="id-ID" sz="1600" dirty="0" smtClean="0">
              <a:solidFill>
                <a:schemeClr val="tx1"/>
              </a:solidFill>
              <a:sym typeface="Wingdings" pitchFamily="2" charset="2"/>
            </a:rPr>
            <a:t>tidak diberikan terapi antihiperglikemia</a:t>
          </a:r>
          <a:endParaRPr lang="id-ID" sz="1600" dirty="0">
            <a:solidFill>
              <a:schemeClr val="tx1"/>
            </a:solidFill>
          </a:endParaRPr>
        </a:p>
      </dgm:t>
    </dgm:pt>
    <dgm:pt modelId="{DF0D47FC-F131-49EA-8134-D964A88F2C77}" type="parTrans" cxnId="{2A7C1CA2-4ED0-44FF-83D6-1D16B3DC7FE5}">
      <dgm:prSet/>
      <dgm:spPr/>
      <dgm:t>
        <a:bodyPr/>
        <a:lstStyle/>
        <a:p>
          <a:endParaRPr lang="id-ID"/>
        </a:p>
      </dgm:t>
    </dgm:pt>
    <dgm:pt modelId="{38275789-C4BE-4A18-A93F-21C4E4FFEAE6}" type="sibTrans" cxnId="{2A7C1CA2-4ED0-44FF-83D6-1D16B3DC7FE5}">
      <dgm:prSet/>
      <dgm:spPr/>
      <dgm:t>
        <a:bodyPr/>
        <a:lstStyle/>
        <a:p>
          <a:endParaRPr lang="id-ID"/>
        </a:p>
      </dgm:t>
    </dgm:pt>
    <dgm:pt modelId="{86B99639-4257-45CC-9032-7C166339290B}" type="pres">
      <dgm:prSet presAssocID="{6E4B143F-3A7C-43D8-BEAA-B60A2CAA044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9299403B-9337-45C0-BB97-8FD69ACBB25C}" type="pres">
      <dgm:prSet presAssocID="{AC694570-D08E-4A1A-A733-5AD4C6966FE3}" presName="centerShape" presStyleLbl="node0" presStyleIdx="0" presStyleCnt="1"/>
      <dgm:spPr/>
      <dgm:t>
        <a:bodyPr/>
        <a:lstStyle/>
        <a:p>
          <a:endParaRPr lang="id-ID"/>
        </a:p>
      </dgm:t>
    </dgm:pt>
    <dgm:pt modelId="{1F8DE987-AFE1-429A-B675-6967B55CA6E1}" type="pres">
      <dgm:prSet presAssocID="{EF2C955D-377B-454D-8F3A-19063CAB4356}" presName="parTrans" presStyleLbl="bgSibTrans2D1" presStyleIdx="0" presStyleCnt="4"/>
      <dgm:spPr/>
      <dgm:t>
        <a:bodyPr/>
        <a:lstStyle/>
        <a:p>
          <a:endParaRPr lang="id-ID"/>
        </a:p>
      </dgm:t>
    </dgm:pt>
    <dgm:pt modelId="{034FC56B-B2BD-497B-8C8E-FCFD241B0B43}" type="pres">
      <dgm:prSet presAssocID="{1ED400D8-FA26-4BB2-A1FC-9E739C2CF34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A288ABF-BF4F-4501-BBFD-4A95CD4B41D8}" type="pres">
      <dgm:prSet presAssocID="{7D4C5FA3-7D9D-486B-8213-53376609E3DF}" presName="parTrans" presStyleLbl="bgSibTrans2D1" presStyleIdx="1" presStyleCnt="4"/>
      <dgm:spPr/>
      <dgm:t>
        <a:bodyPr/>
        <a:lstStyle/>
        <a:p>
          <a:endParaRPr lang="id-ID"/>
        </a:p>
      </dgm:t>
    </dgm:pt>
    <dgm:pt modelId="{71CB5FEA-3EA3-4D00-B17F-9F6E37498BCF}" type="pres">
      <dgm:prSet presAssocID="{AE82C475-B33E-4184-A87C-66CBF3749F0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F25ACA8-E43C-4EE0-9606-18305675227B}" type="pres">
      <dgm:prSet presAssocID="{743144BB-21E3-42EF-828A-744AE49D1826}" presName="parTrans" presStyleLbl="bgSibTrans2D1" presStyleIdx="2" presStyleCnt="4"/>
      <dgm:spPr/>
      <dgm:t>
        <a:bodyPr/>
        <a:lstStyle/>
        <a:p>
          <a:endParaRPr lang="id-ID"/>
        </a:p>
      </dgm:t>
    </dgm:pt>
    <dgm:pt modelId="{89D0F8CA-FE3B-4B05-991E-809F56478295}" type="pres">
      <dgm:prSet presAssocID="{1952E3D0-81A8-4CFC-B48D-C65D4ADCDA35}" presName="node" presStyleLbl="node1" presStyleIdx="2" presStyleCnt="4" custScaleX="130780" custRadScaleRad="115492" custRadScaleInc="468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7BF3E64-FA5A-48AD-BDCE-845B22B24A5A}" type="pres">
      <dgm:prSet presAssocID="{DF0D47FC-F131-49EA-8134-D964A88F2C77}" presName="parTrans" presStyleLbl="bgSibTrans2D1" presStyleIdx="3" presStyleCnt="4"/>
      <dgm:spPr/>
      <dgm:t>
        <a:bodyPr/>
        <a:lstStyle/>
        <a:p>
          <a:endParaRPr lang="id-ID"/>
        </a:p>
      </dgm:t>
    </dgm:pt>
    <dgm:pt modelId="{75222ABD-564B-4C31-948B-D445F6640C9A}" type="pres">
      <dgm:prSet presAssocID="{D3A6803C-48DE-4AD8-A868-84B9D521A05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E7D39D2-DA55-47BD-A21A-3307ED651EB6}" type="presOf" srcId="{7D4C5FA3-7D9D-486B-8213-53376609E3DF}" destId="{6A288ABF-BF4F-4501-BBFD-4A95CD4B41D8}" srcOrd="0" destOrd="0" presId="urn:microsoft.com/office/officeart/2005/8/layout/radial4"/>
    <dgm:cxn modelId="{5B265466-07F3-482F-B77A-5215CD4A7CEE}" srcId="{AC694570-D08E-4A1A-A733-5AD4C6966FE3}" destId="{1952E3D0-81A8-4CFC-B48D-C65D4ADCDA35}" srcOrd="2" destOrd="0" parTransId="{743144BB-21E3-42EF-828A-744AE49D1826}" sibTransId="{17295B5D-0259-45C7-86AF-6A3A60E91AE2}"/>
    <dgm:cxn modelId="{74528A9E-1BE1-4B5F-83D9-B769BB23A839}" srcId="{AC694570-D08E-4A1A-A733-5AD4C6966FE3}" destId="{1ED400D8-FA26-4BB2-A1FC-9E739C2CF34D}" srcOrd="0" destOrd="0" parTransId="{EF2C955D-377B-454D-8F3A-19063CAB4356}" sibTransId="{8232EC4D-5CC6-4119-A2C9-2332BDD9BF2C}"/>
    <dgm:cxn modelId="{99A17282-4FFF-486F-9972-D3101B51CFFD}" type="presOf" srcId="{D3A6803C-48DE-4AD8-A868-84B9D521A052}" destId="{75222ABD-564B-4C31-948B-D445F6640C9A}" srcOrd="0" destOrd="0" presId="urn:microsoft.com/office/officeart/2005/8/layout/radial4"/>
    <dgm:cxn modelId="{83514330-FFBE-4224-8BDA-137D754AAA02}" type="presOf" srcId="{743144BB-21E3-42EF-828A-744AE49D1826}" destId="{8F25ACA8-E43C-4EE0-9606-18305675227B}" srcOrd="0" destOrd="0" presId="urn:microsoft.com/office/officeart/2005/8/layout/radial4"/>
    <dgm:cxn modelId="{880C51EF-228A-4EA9-B76B-3F386D90ED15}" srcId="{6E4B143F-3A7C-43D8-BEAA-B60A2CAA044B}" destId="{AC694570-D08E-4A1A-A733-5AD4C6966FE3}" srcOrd="0" destOrd="0" parTransId="{786223AE-83FA-4E97-B080-E5C5BE3EB684}" sibTransId="{9CDE3F1D-E4B0-4561-86A4-BF6FFAE6B60E}"/>
    <dgm:cxn modelId="{33697548-3077-4787-8C5B-82641197995E}" srcId="{AC694570-D08E-4A1A-A733-5AD4C6966FE3}" destId="{AE82C475-B33E-4184-A87C-66CBF3749F0D}" srcOrd="1" destOrd="0" parTransId="{7D4C5FA3-7D9D-486B-8213-53376609E3DF}" sibTransId="{483DEC53-116D-48EA-968B-9E0F3B09FB61}"/>
    <dgm:cxn modelId="{8DD66F6B-2EBE-4057-AA62-66424362CB7E}" type="presOf" srcId="{6E4B143F-3A7C-43D8-BEAA-B60A2CAA044B}" destId="{86B99639-4257-45CC-9032-7C166339290B}" srcOrd="0" destOrd="0" presId="urn:microsoft.com/office/officeart/2005/8/layout/radial4"/>
    <dgm:cxn modelId="{73BB0622-0F2D-4A3F-968D-F2C4EA81FE6D}" type="presOf" srcId="{EF2C955D-377B-454D-8F3A-19063CAB4356}" destId="{1F8DE987-AFE1-429A-B675-6967B55CA6E1}" srcOrd="0" destOrd="0" presId="urn:microsoft.com/office/officeart/2005/8/layout/radial4"/>
    <dgm:cxn modelId="{2A7C1CA2-4ED0-44FF-83D6-1D16B3DC7FE5}" srcId="{AC694570-D08E-4A1A-A733-5AD4C6966FE3}" destId="{D3A6803C-48DE-4AD8-A868-84B9D521A052}" srcOrd="3" destOrd="0" parTransId="{DF0D47FC-F131-49EA-8134-D964A88F2C77}" sibTransId="{38275789-C4BE-4A18-A93F-21C4E4FFEAE6}"/>
    <dgm:cxn modelId="{DE4A8387-2E8A-4652-ABA6-DF685339E31B}" type="presOf" srcId="{1952E3D0-81A8-4CFC-B48D-C65D4ADCDA35}" destId="{89D0F8CA-FE3B-4B05-991E-809F56478295}" srcOrd="0" destOrd="0" presId="urn:microsoft.com/office/officeart/2005/8/layout/radial4"/>
    <dgm:cxn modelId="{C4A3F1D6-9795-4243-A76A-4AB46018D8EA}" type="presOf" srcId="{AC694570-D08E-4A1A-A733-5AD4C6966FE3}" destId="{9299403B-9337-45C0-BB97-8FD69ACBB25C}" srcOrd="0" destOrd="0" presId="urn:microsoft.com/office/officeart/2005/8/layout/radial4"/>
    <dgm:cxn modelId="{B012918C-E39B-4F20-BE9C-6B09D39789BF}" type="presOf" srcId="{DF0D47FC-F131-49EA-8134-D964A88F2C77}" destId="{07BF3E64-FA5A-48AD-BDCE-845B22B24A5A}" srcOrd="0" destOrd="0" presId="urn:microsoft.com/office/officeart/2005/8/layout/radial4"/>
    <dgm:cxn modelId="{2A4C3AD3-0B45-4CA8-85FC-92A8F52CE0B4}" type="presOf" srcId="{AE82C475-B33E-4184-A87C-66CBF3749F0D}" destId="{71CB5FEA-3EA3-4D00-B17F-9F6E37498BCF}" srcOrd="0" destOrd="0" presId="urn:microsoft.com/office/officeart/2005/8/layout/radial4"/>
    <dgm:cxn modelId="{35D723B7-21D8-400F-801E-04717FC48050}" type="presOf" srcId="{1ED400D8-FA26-4BB2-A1FC-9E739C2CF34D}" destId="{034FC56B-B2BD-497B-8C8E-FCFD241B0B43}" srcOrd="0" destOrd="0" presId="urn:microsoft.com/office/officeart/2005/8/layout/radial4"/>
    <dgm:cxn modelId="{76FB1C01-C3E9-4EC6-A6AC-D1043177201D}" type="presParOf" srcId="{86B99639-4257-45CC-9032-7C166339290B}" destId="{9299403B-9337-45C0-BB97-8FD69ACBB25C}" srcOrd="0" destOrd="0" presId="urn:microsoft.com/office/officeart/2005/8/layout/radial4"/>
    <dgm:cxn modelId="{24C2A134-5CC0-45C3-B57A-EB3518212739}" type="presParOf" srcId="{86B99639-4257-45CC-9032-7C166339290B}" destId="{1F8DE987-AFE1-429A-B675-6967B55CA6E1}" srcOrd="1" destOrd="0" presId="urn:microsoft.com/office/officeart/2005/8/layout/radial4"/>
    <dgm:cxn modelId="{4DF1CD79-8555-4397-8408-3C72A56A2CBA}" type="presParOf" srcId="{86B99639-4257-45CC-9032-7C166339290B}" destId="{034FC56B-B2BD-497B-8C8E-FCFD241B0B43}" srcOrd="2" destOrd="0" presId="urn:microsoft.com/office/officeart/2005/8/layout/radial4"/>
    <dgm:cxn modelId="{3F5A1C3A-0764-404E-89A9-DFE2B968B7A9}" type="presParOf" srcId="{86B99639-4257-45CC-9032-7C166339290B}" destId="{6A288ABF-BF4F-4501-BBFD-4A95CD4B41D8}" srcOrd="3" destOrd="0" presId="urn:microsoft.com/office/officeart/2005/8/layout/radial4"/>
    <dgm:cxn modelId="{53094E72-8D4C-40E7-B584-A3CA2A18AC1F}" type="presParOf" srcId="{86B99639-4257-45CC-9032-7C166339290B}" destId="{71CB5FEA-3EA3-4D00-B17F-9F6E37498BCF}" srcOrd="4" destOrd="0" presId="urn:microsoft.com/office/officeart/2005/8/layout/radial4"/>
    <dgm:cxn modelId="{AC7616FE-9088-4BBE-BDCA-426F0B89DFEB}" type="presParOf" srcId="{86B99639-4257-45CC-9032-7C166339290B}" destId="{8F25ACA8-E43C-4EE0-9606-18305675227B}" srcOrd="5" destOrd="0" presId="urn:microsoft.com/office/officeart/2005/8/layout/radial4"/>
    <dgm:cxn modelId="{4077D6F8-BB87-444C-AB8F-7467FCC651EA}" type="presParOf" srcId="{86B99639-4257-45CC-9032-7C166339290B}" destId="{89D0F8CA-FE3B-4B05-991E-809F56478295}" srcOrd="6" destOrd="0" presId="urn:microsoft.com/office/officeart/2005/8/layout/radial4"/>
    <dgm:cxn modelId="{23D8B007-F84E-437D-9BC4-E65F12C62EB9}" type="presParOf" srcId="{86B99639-4257-45CC-9032-7C166339290B}" destId="{07BF3E64-FA5A-48AD-BDCE-845B22B24A5A}" srcOrd="7" destOrd="0" presId="urn:microsoft.com/office/officeart/2005/8/layout/radial4"/>
    <dgm:cxn modelId="{D8187DC3-9649-4379-A1CC-C3D0CF10A99E}" type="presParOf" srcId="{86B99639-4257-45CC-9032-7C166339290B}" destId="{75222ABD-564B-4C31-948B-D445F6640C9A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9D7A8E-79EB-4CEC-BF3E-1F3328D49C7D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F21E3C6F-547C-4E84-98C1-84236381C180}">
      <dgm:prSet phldrT="[Text]" custT="1"/>
      <dgm:spPr/>
      <dgm:t>
        <a:bodyPr/>
        <a:lstStyle/>
        <a:p>
          <a:r>
            <a:rPr lang="id-ID" sz="2800" dirty="0" smtClean="0"/>
            <a:t>Tujuan Penelitian</a:t>
          </a:r>
          <a:endParaRPr lang="id-ID" sz="2800" dirty="0"/>
        </a:p>
      </dgm:t>
    </dgm:pt>
    <dgm:pt modelId="{EFCA0D02-504B-4545-BBA0-9708E88A71C8}" type="parTrans" cxnId="{6F434A62-BFCB-423F-9BAB-27D057F03BE7}">
      <dgm:prSet/>
      <dgm:spPr/>
      <dgm:t>
        <a:bodyPr/>
        <a:lstStyle/>
        <a:p>
          <a:endParaRPr lang="id-ID" sz="1600"/>
        </a:p>
      </dgm:t>
    </dgm:pt>
    <dgm:pt modelId="{BC87B60B-B253-4080-B398-33FD8FD33CA7}" type="sibTrans" cxnId="{6F434A62-BFCB-423F-9BAB-27D057F03BE7}">
      <dgm:prSet/>
      <dgm:spPr/>
      <dgm:t>
        <a:bodyPr/>
        <a:lstStyle/>
        <a:p>
          <a:endParaRPr lang="id-ID" sz="1600"/>
        </a:p>
      </dgm:t>
    </dgm:pt>
    <dgm:pt modelId="{A9FBEBF5-E106-4205-BA08-EF1718B8304A}">
      <dgm:prSet phldrT="[Text]" custT="1"/>
      <dgm:spPr/>
      <dgm:t>
        <a:bodyPr/>
        <a:lstStyle/>
        <a:p>
          <a:r>
            <a:rPr lang="en-US" sz="2800" dirty="0" err="1" smtClean="0"/>
            <a:t>mengetahui</a:t>
          </a:r>
          <a:r>
            <a:rPr lang="en-US" sz="2800" dirty="0" smtClean="0"/>
            <a:t> </a:t>
          </a:r>
          <a:r>
            <a:rPr lang="en-US" sz="2800" dirty="0" err="1" smtClean="0"/>
            <a:t>gambaran</a:t>
          </a:r>
          <a:r>
            <a:rPr lang="en-US" sz="2800" dirty="0" smtClean="0"/>
            <a:t> </a:t>
          </a:r>
          <a:r>
            <a:rPr lang="en-US" sz="2800" i="1" dirty="0" smtClean="0"/>
            <a:t>outcome</a:t>
          </a:r>
          <a:r>
            <a:rPr lang="en-US" sz="2800" dirty="0" smtClean="0"/>
            <a:t> </a:t>
          </a:r>
          <a:r>
            <a:rPr lang="en-US" sz="2800" dirty="0" err="1" smtClean="0"/>
            <a:t>pada</a:t>
          </a:r>
          <a:r>
            <a:rPr lang="en-US" sz="2800" dirty="0" smtClean="0"/>
            <a:t> </a:t>
          </a:r>
          <a:r>
            <a:rPr lang="en-US" sz="2800" dirty="0" err="1" smtClean="0"/>
            <a:t>pasien</a:t>
          </a:r>
          <a:r>
            <a:rPr lang="en-US" sz="2800" dirty="0" smtClean="0"/>
            <a:t> PSH yang </a:t>
          </a:r>
          <a:r>
            <a:rPr lang="en-US" sz="2800" dirty="0" err="1" smtClean="0"/>
            <a:t>tidak</a:t>
          </a:r>
          <a:r>
            <a:rPr lang="en-US" sz="2800" dirty="0" smtClean="0"/>
            <a:t> </a:t>
          </a:r>
          <a:r>
            <a:rPr lang="en-US" sz="2800" dirty="0" err="1" smtClean="0"/>
            <a:t>mendapatkan</a:t>
          </a:r>
          <a:r>
            <a:rPr lang="en-US" sz="2800" dirty="0" smtClean="0"/>
            <a:t> </a:t>
          </a:r>
          <a:r>
            <a:rPr lang="en-US" sz="2800" dirty="0" err="1" smtClean="0"/>
            <a:t>terapi</a:t>
          </a:r>
          <a:r>
            <a:rPr lang="en-US" sz="2800" dirty="0" smtClean="0"/>
            <a:t> </a:t>
          </a:r>
          <a:r>
            <a:rPr lang="en-US" sz="2800" dirty="0" err="1" smtClean="0"/>
            <a:t>antihiperglikemia</a:t>
          </a:r>
          <a:r>
            <a:rPr lang="en-US" sz="2800" dirty="0" smtClean="0"/>
            <a:t> </a:t>
          </a:r>
          <a:r>
            <a:rPr lang="en-US" sz="2800" dirty="0" err="1" smtClean="0"/>
            <a:t>di</a:t>
          </a:r>
          <a:r>
            <a:rPr lang="en-US" sz="2800" dirty="0" smtClean="0"/>
            <a:t> </a:t>
          </a:r>
          <a:r>
            <a:rPr lang="en-US" sz="2800" dirty="0" err="1" smtClean="0"/>
            <a:t>rumah</a:t>
          </a:r>
          <a:r>
            <a:rPr lang="en-US" sz="2800" dirty="0" smtClean="0"/>
            <a:t> </a:t>
          </a:r>
          <a:r>
            <a:rPr lang="en-US" sz="2800" dirty="0" err="1" smtClean="0"/>
            <a:t>sakit</a:t>
          </a:r>
          <a:endParaRPr lang="id-ID" sz="2800" dirty="0"/>
        </a:p>
      </dgm:t>
    </dgm:pt>
    <dgm:pt modelId="{11867A7A-2444-4F24-AAA1-141480465782}" type="parTrans" cxnId="{8B32D5EC-4A8F-4BA0-BF97-A7A65E7A6AE6}">
      <dgm:prSet/>
      <dgm:spPr/>
      <dgm:t>
        <a:bodyPr/>
        <a:lstStyle/>
        <a:p>
          <a:endParaRPr lang="id-ID" sz="1600"/>
        </a:p>
      </dgm:t>
    </dgm:pt>
    <dgm:pt modelId="{9CC02465-9336-4552-936C-85791FD1542D}" type="sibTrans" cxnId="{8B32D5EC-4A8F-4BA0-BF97-A7A65E7A6AE6}">
      <dgm:prSet/>
      <dgm:spPr/>
      <dgm:t>
        <a:bodyPr/>
        <a:lstStyle/>
        <a:p>
          <a:endParaRPr lang="id-ID" sz="1600"/>
        </a:p>
      </dgm:t>
    </dgm:pt>
    <dgm:pt modelId="{6C3A5F31-6719-474C-9C46-F409350272EB}" type="pres">
      <dgm:prSet presAssocID="{419D7A8E-79EB-4CEC-BF3E-1F3328D49C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52A10500-5FE7-4282-BE98-E68089FB5A7A}" type="pres">
      <dgm:prSet presAssocID="{F21E3C6F-547C-4E84-98C1-84236381C180}" presName="composite" presStyleCnt="0"/>
      <dgm:spPr/>
      <dgm:t>
        <a:bodyPr/>
        <a:lstStyle/>
        <a:p>
          <a:endParaRPr lang="id-ID"/>
        </a:p>
      </dgm:t>
    </dgm:pt>
    <dgm:pt modelId="{5FC42E26-335C-4035-BF84-29B3AB9109BD}" type="pres">
      <dgm:prSet presAssocID="{F21E3C6F-547C-4E84-98C1-84236381C180}" presName="parTx" presStyleLbl="alignNode1" presStyleIdx="0" presStyleCnt="1" custScale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8691DF0-0702-4935-A486-3078FDA9619B}" type="pres">
      <dgm:prSet presAssocID="{F21E3C6F-547C-4E84-98C1-84236381C180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C5AA4C4-10B5-4406-AAEE-B096EB0BDAF7}" type="presOf" srcId="{F21E3C6F-547C-4E84-98C1-84236381C180}" destId="{5FC42E26-335C-4035-BF84-29B3AB9109BD}" srcOrd="0" destOrd="0" presId="urn:microsoft.com/office/officeart/2005/8/layout/hList1"/>
    <dgm:cxn modelId="{6F434A62-BFCB-423F-9BAB-27D057F03BE7}" srcId="{419D7A8E-79EB-4CEC-BF3E-1F3328D49C7D}" destId="{F21E3C6F-547C-4E84-98C1-84236381C180}" srcOrd="0" destOrd="0" parTransId="{EFCA0D02-504B-4545-BBA0-9708E88A71C8}" sibTransId="{BC87B60B-B253-4080-B398-33FD8FD33CA7}"/>
    <dgm:cxn modelId="{43E60D04-EB11-44FD-B613-5975907B92D0}" type="presOf" srcId="{A9FBEBF5-E106-4205-BA08-EF1718B8304A}" destId="{18691DF0-0702-4935-A486-3078FDA9619B}" srcOrd="0" destOrd="0" presId="urn:microsoft.com/office/officeart/2005/8/layout/hList1"/>
    <dgm:cxn modelId="{8B32D5EC-4A8F-4BA0-BF97-A7A65E7A6AE6}" srcId="{F21E3C6F-547C-4E84-98C1-84236381C180}" destId="{A9FBEBF5-E106-4205-BA08-EF1718B8304A}" srcOrd="0" destOrd="0" parTransId="{11867A7A-2444-4F24-AAA1-141480465782}" sibTransId="{9CC02465-9336-4552-936C-85791FD1542D}"/>
    <dgm:cxn modelId="{4A58A5FB-B907-4954-888C-F03A5672F99B}" type="presOf" srcId="{419D7A8E-79EB-4CEC-BF3E-1F3328D49C7D}" destId="{6C3A5F31-6719-474C-9C46-F409350272EB}" srcOrd="0" destOrd="0" presId="urn:microsoft.com/office/officeart/2005/8/layout/hList1"/>
    <dgm:cxn modelId="{19B197B1-7AD7-49A4-A132-E3605180395A}" type="presParOf" srcId="{6C3A5F31-6719-474C-9C46-F409350272EB}" destId="{52A10500-5FE7-4282-BE98-E68089FB5A7A}" srcOrd="0" destOrd="0" presId="urn:microsoft.com/office/officeart/2005/8/layout/hList1"/>
    <dgm:cxn modelId="{72E116A7-7CF3-4256-8434-3CC82A20EE1D}" type="presParOf" srcId="{52A10500-5FE7-4282-BE98-E68089FB5A7A}" destId="{5FC42E26-335C-4035-BF84-29B3AB9109BD}" srcOrd="0" destOrd="0" presId="urn:microsoft.com/office/officeart/2005/8/layout/hList1"/>
    <dgm:cxn modelId="{4630D152-89E0-475B-9256-426CFA051F18}" type="presParOf" srcId="{52A10500-5FE7-4282-BE98-E68089FB5A7A}" destId="{18691DF0-0702-4935-A486-3078FDA9619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99403B-9337-45C0-BB97-8FD69ACBB25C}">
      <dsp:nvSpPr>
        <dsp:cNvPr id="0" name=""/>
        <dsp:cNvSpPr/>
      </dsp:nvSpPr>
      <dsp:spPr>
        <a:xfrm>
          <a:off x="3042862" y="2245362"/>
          <a:ext cx="2143875" cy="21438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Analisis outcome </a:t>
          </a:r>
          <a:r>
            <a:rPr lang="id-ID" sz="2000" i="1" kern="1200" dirty="0" smtClean="0"/>
            <a:t>untreated </a:t>
          </a:r>
          <a:r>
            <a:rPr lang="id-ID" sz="2000" i="0" kern="1200" dirty="0" smtClean="0"/>
            <a:t>PSH</a:t>
          </a:r>
          <a:endParaRPr lang="id-ID" sz="2000" kern="1200" dirty="0"/>
        </a:p>
      </dsp:txBody>
      <dsp:txXfrm>
        <a:off x="3042862" y="2245362"/>
        <a:ext cx="2143875" cy="2143875"/>
      </dsp:txXfrm>
    </dsp:sp>
    <dsp:sp modelId="{1F8DE987-AFE1-429A-B675-6967B55CA6E1}">
      <dsp:nvSpPr>
        <dsp:cNvPr id="0" name=""/>
        <dsp:cNvSpPr/>
      </dsp:nvSpPr>
      <dsp:spPr>
        <a:xfrm rot="11700000">
          <a:off x="1420562" y="2503740"/>
          <a:ext cx="1596282" cy="61100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4FC56B-B2BD-497B-8C8E-FCFD241B0B43}">
      <dsp:nvSpPr>
        <dsp:cNvPr id="0" name=""/>
        <dsp:cNvSpPr/>
      </dsp:nvSpPr>
      <dsp:spPr>
        <a:xfrm>
          <a:off x="429417" y="1787996"/>
          <a:ext cx="2036681" cy="16293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/>
            <a:t>±40% pasien stroke iskemik akut mengalami hiperglikemia (&gt; 130 mg/dL) (Gentile </a:t>
          </a:r>
          <a:r>
            <a:rPr lang="id-ID" sz="1600" i="1" kern="1200" dirty="0" smtClean="0"/>
            <a:t>et al</a:t>
          </a:r>
          <a:r>
            <a:rPr lang="id-ID" sz="1600" kern="1200" dirty="0" smtClean="0"/>
            <a:t>, 2006)</a:t>
          </a:r>
          <a:endParaRPr lang="id-ID" sz="1600" kern="1200" dirty="0"/>
        </a:p>
      </dsp:txBody>
      <dsp:txXfrm>
        <a:off x="429417" y="1787996"/>
        <a:ext cx="2036681" cy="1629345"/>
      </dsp:txXfrm>
    </dsp:sp>
    <dsp:sp modelId="{6A288ABF-BF4F-4501-BBFD-4A95CD4B41D8}">
      <dsp:nvSpPr>
        <dsp:cNvPr id="0" name=""/>
        <dsp:cNvSpPr/>
      </dsp:nvSpPr>
      <dsp:spPr>
        <a:xfrm rot="14700000">
          <a:off x="2487066" y="1232730"/>
          <a:ext cx="1596282" cy="611004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CB5FEA-3EA3-4D00-B17F-9F6E37498BCF}">
      <dsp:nvSpPr>
        <dsp:cNvPr id="0" name=""/>
        <dsp:cNvSpPr/>
      </dsp:nvSpPr>
      <dsp:spPr>
        <a:xfrm>
          <a:off x="1929557" y="198"/>
          <a:ext cx="2036681" cy="16293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solidFill>
                <a:schemeClr val="tx1"/>
              </a:solidFill>
            </a:rPr>
            <a:t>PSH </a:t>
          </a:r>
          <a:r>
            <a:rPr lang="id-ID" sz="1600" kern="1200" dirty="0" smtClean="0">
              <a:solidFill>
                <a:schemeClr val="tx1"/>
              </a:solidFill>
              <a:sym typeface="Wingdings" pitchFamily="2" charset="2"/>
            </a:rPr>
            <a:t> </a:t>
          </a:r>
          <a:r>
            <a:rPr lang="id-ID" sz="1600" i="1" kern="1200" dirty="0" smtClean="0">
              <a:solidFill>
                <a:schemeClr val="tx1"/>
              </a:solidFill>
            </a:rPr>
            <a:t>outcome </a:t>
          </a:r>
          <a:r>
            <a:rPr lang="id-ID" sz="1600" kern="1200" dirty="0" smtClean="0">
              <a:solidFill>
                <a:schemeClr val="tx1"/>
              </a:solidFill>
            </a:rPr>
            <a:t>yang lebih buruk dibandingkan pasien normoglikemi (McCormick </a:t>
          </a:r>
          <a:r>
            <a:rPr lang="id-ID" sz="1600" i="1" kern="1200" dirty="0" smtClean="0">
              <a:solidFill>
                <a:schemeClr val="tx1"/>
              </a:solidFill>
            </a:rPr>
            <a:t>et al</a:t>
          </a:r>
          <a:r>
            <a:rPr lang="id-ID" sz="1600" kern="1200" dirty="0" smtClean="0">
              <a:solidFill>
                <a:schemeClr val="tx1"/>
              </a:solidFill>
            </a:rPr>
            <a:t>, 2008)</a:t>
          </a:r>
          <a:endParaRPr lang="id-ID" sz="1600" kern="1200" dirty="0">
            <a:solidFill>
              <a:schemeClr val="tx1"/>
            </a:solidFill>
          </a:endParaRPr>
        </a:p>
      </dsp:txBody>
      <dsp:txXfrm>
        <a:off x="1929557" y="198"/>
        <a:ext cx="2036681" cy="1629345"/>
      </dsp:txXfrm>
    </dsp:sp>
    <dsp:sp modelId="{8F25ACA8-E43C-4EE0-9606-18305675227B}">
      <dsp:nvSpPr>
        <dsp:cNvPr id="0" name=""/>
        <dsp:cNvSpPr/>
      </dsp:nvSpPr>
      <dsp:spPr>
        <a:xfrm rot="18008498">
          <a:off x="4274777" y="1253655"/>
          <a:ext cx="1721777" cy="611004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D0F8CA-FE3B-4B05-991E-809F56478295}">
      <dsp:nvSpPr>
        <dsp:cNvPr id="0" name=""/>
        <dsp:cNvSpPr/>
      </dsp:nvSpPr>
      <dsp:spPr>
        <a:xfrm>
          <a:off x="4236167" y="0"/>
          <a:ext cx="2663571" cy="162934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/>
            <a:t>Berbagai </a:t>
          </a:r>
          <a:r>
            <a:rPr lang="id-ID" sz="1600" i="1" kern="1200" dirty="0" smtClean="0"/>
            <a:t>guideline </a:t>
          </a:r>
          <a:r>
            <a:rPr lang="id-ID" sz="1600" kern="1200" dirty="0" smtClean="0">
              <a:sym typeface="Wingdings" pitchFamily="2" charset="2"/>
            </a:rPr>
            <a:t> </a:t>
          </a:r>
          <a:r>
            <a:rPr lang="id-ID" sz="1600" kern="1200" dirty="0" smtClean="0"/>
            <a:t>penurunan gula darah </a:t>
          </a:r>
          <a:r>
            <a:rPr lang="id-ID" sz="1600" kern="1200" dirty="0" smtClean="0">
              <a:sym typeface="Wingdings" pitchFamily="2" charset="2"/>
            </a:rPr>
            <a:t></a:t>
          </a:r>
          <a:r>
            <a:rPr lang="id-ID" sz="1600" kern="1200" dirty="0" smtClean="0"/>
            <a:t> belum ada kesepakatan mengenai terapi PSH (McCormick </a:t>
          </a:r>
          <a:r>
            <a:rPr lang="id-ID" sz="1600" i="1" kern="1200" dirty="0" smtClean="0"/>
            <a:t>et al</a:t>
          </a:r>
          <a:r>
            <a:rPr lang="id-ID" sz="1600" kern="1200" dirty="0" smtClean="0"/>
            <a:t>, 2008)</a:t>
          </a:r>
          <a:endParaRPr lang="id-ID" sz="1600" kern="1200" dirty="0"/>
        </a:p>
      </dsp:txBody>
      <dsp:txXfrm>
        <a:off x="4236167" y="0"/>
        <a:ext cx="2663571" cy="1629345"/>
      </dsp:txXfrm>
    </dsp:sp>
    <dsp:sp modelId="{07BF3E64-FA5A-48AD-BDCE-845B22B24A5A}">
      <dsp:nvSpPr>
        <dsp:cNvPr id="0" name=""/>
        <dsp:cNvSpPr/>
      </dsp:nvSpPr>
      <dsp:spPr>
        <a:xfrm rot="20700000">
          <a:off x="5212755" y="2503740"/>
          <a:ext cx="1596282" cy="611004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222ABD-564B-4C31-948B-D445F6640C9A}">
      <dsp:nvSpPr>
        <dsp:cNvPr id="0" name=""/>
        <dsp:cNvSpPr/>
      </dsp:nvSpPr>
      <dsp:spPr>
        <a:xfrm>
          <a:off x="5763501" y="1787996"/>
          <a:ext cx="2036681" cy="16293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solidFill>
                <a:schemeClr val="tx1"/>
              </a:solidFill>
            </a:rPr>
            <a:t>Penelitian tentang kajian terapi PSH (</a:t>
          </a:r>
          <a:r>
            <a:rPr lang="id-ID" sz="1600" kern="1200" dirty="0" smtClean="0">
              <a:solidFill>
                <a:schemeClr val="tx1"/>
              </a:solidFill>
            </a:rPr>
            <a:t>2013) </a:t>
          </a:r>
          <a:r>
            <a:rPr lang="id-ID" sz="1600" kern="1200" dirty="0" smtClean="0">
              <a:solidFill>
                <a:schemeClr val="tx1"/>
              </a:solidFill>
              <a:sym typeface="Wingdings" pitchFamily="2" charset="2"/>
            </a:rPr>
            <a:t> 61,32% pasien </a:t>
          </a:r>
          <a:r>
            <a:rPr lang="id-ID" sz="1600" kern="1200" dirty="0" smtClean="0">
              <a:solidFill>
                <a:schemeClr val="tx1"/>
              </a:solidFill>
              <a:sym typeface="Wingdings" pitchFamily="2" charset="2"/>
            </a:rPr>
            <a:t>PSH </a:t>
          </a:r>
          <a:r>
            <a:rPr lang="id-ID" sz="1600" kern="1200" dirty="0" smtClean="0">
              <a:solidFill>
                <a:schemeClr val="tx1"/>
              </a:solidFill>
              <a:sym typeface="Wingdings" pitchFamily="2" charset="2"/>
            </a:rPr>
            <a:t>tidak diberikan terapi antihiperglikemia</a:t>
          </a:r>
          <a:endParaRPr lang="id-ID" sz="1600" kern="1200" dirty="0">
            <a:solidFill>
              <a:schemeClr val="tx1"/>
            </a:solidFill>
          </a:endParaRPr>
        </a:p>
      </dsp:txBody>
      <dsp:txXfrm>
        <a:off x="5763501" y="1787996"/>
        <a:ext cx="2036681" cy="162934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C42E26-335C-4035-BF84-29B3AB9109BD}">
      <dsp:nvSpPr>
        <dsp:cNvPr id="0" name=""/>
        <dsp:cNvSpPr/>
      </dsp:nvSpPr>
      <dsp:spPr>
        <a:xfrm>
          <a:off x="0" y="34983"/>
          <a:ext cx="8043890" cy="1209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800" kern="1200" dirty="0" smtClean="0"/>
            <a:t>Tujuan Penelitian</a:t>
          </a:r>
          <a:endParaRPr lang="id-ID" sz="2800" kern="1200" dirty="0"/>
        </a:p>
      </dsp:txBody>
      <dsp:txXfrm>
        <a:off x="0" y="34983"/>
        <a:ext cx="8043890" cy="1209600"/>
      </dsp:txXfrm>
    </dsp:sp>
    <dsp:sp modelId="{18691DF0-0702-4935-A486-3078FDA9619B}">
      <dsp:nvSpPr>
        <dsp:cNvPr id="0" name=""/>
        <dsp:cNvSpPr/>
      </dsp:nvSpPr>
      <dsp:spPr>
        <a:xfrm>
          <a:off x="0" y="1244584"/>
          <a:ext cx="8043890" cy="18446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err="1" smtClean="0"/>
            <a:t>mengetahui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gambaran</a:t>
          </a:r>
          <a:r>
            <a:rPr lang="en-US" sz="2800" kern="1200" dirty="0" smtClean="0"/>
            <a:t> </a:t>
          </a:r>
          <a:r>
            <a:rPr lang="en-US" sz="2800" i="1" kern="1200" dirty="0" smtClean="0"/>
            <a:t>outcome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pada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pasien</a:t>
          </a:r>
          <a:r>
            <a:rPr lang="en-US" sz="2800" kern="1200" dirty="0" smtClean="0"/>
            <a:t> PSH yang </a:t>
          </a:r>
          <a:r>
            <a:rPr lang="en-US" sz="2800" kern="1200" dirty="0" err="1" smtClean="0"/>
            <a:t>tidak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mendapatkan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terapi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antihiperglikemia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di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rumah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sakit</a:t>
          </a:r>
          <a:endParaRPr lang="id-ID" sz="2800" kern="1200" dirty="0"/>
        </a:p>
      </dsp:txBody>
      <dsp:txXfrm>
        <a:off x="0" y="1244584"/>
        <a:ext cx="8043890" cy="1844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07986" cy="344091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00505" y="0"/>
            <a:ext cx="4207986" cy="344091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A666E7-AF2F-4008-BC10-8192B19357CF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4207986" cy="344091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00505" y="6536528"/>
            <a:ext cx="4207986" cy="344091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4374FD04-9B2D-4ECA-ADC4-A71369C695C1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8473A-01F6-4534-88EF-94B325D9C6F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14BC9-9EF2-476A-BDA9-5DE7D3F202E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1ADDF-D39F-4603-82C8-FCBA823753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7126D-4F9E-4449-AA35-FA9F3585274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9AFA4-C3D9-4818-90FA-35B18F4CC78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E4F2B-A465-4111-A4E7-CC02B698BB4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104BD-6C69-42DD-BDD9-3BA570EC155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B7E2E-1914-4175-AE71-55567B177C5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0B78B-C3F2-4AA3-8141-D9882940A52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7B53B-0CF1-48F6-A395-F5215C4C312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6A6CA-B888-4FD4-8D1F-B98E164267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78101F-6F6A-454C-B7CD-7A381790206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76F84F-4B12-4A91-92D9-54647819F3B5}" type="datetimeFigureOut">
              <a:rPr lang="id-ID" smtClean="0"/>
              <a:pPr/>
              <a:t>27/09/2016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716F09B-54D2-4249-99BA-C8EB5A752C8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78101F-6F6A-454C-B7CD-7A3817902064}" type="slidenum">
              <a:rPr lang="es-ES" smtClean="0"/>
              <a:pPr/>
              <a:t>‹#›</a:t>
            </a:fld>
            <a:endParaRPr lang="es-E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0" y="3357562"/>
            <a:ext cx="8215338" cy="157163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i="1" dirty="0" smtClean="0"/>
              <a:t>OUTCOME</a:t>
            </a:r>
            <a:r>
              <a:rPr lang="en-US" sz="2000" b="1" dirty="0" smtClean="0"/>
              <a:t> </a:t>
            </a:r>
            <a:r>
              <a:rPr lang="en-US" sz="2000" b="1" dirty="0" smtClean="0"/>
              <a:t>PASIEN </a:t>
            </a:r>
            <a:r>
              <a:rPr lang="en-US" sz="2000" b="1" i="1" dirty="0" smtClean="0"/>
              <a:t>POST STROKE HYPERGLYCEMIA</a:t>
            </a:r>
            <a:r>
              <a:rPr lang="en-US" sz="2000" b="1" dirty="0" smtClean="0"/>
              <a:t> TANPA TERAPI ANTIHIPERGLIKEMIA</a:t>
            </a:r>
            <a:endParaRPr kumimoji="0" lang="id-ID" sz="20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2000" dirty="0" smtClean="0">
                <a:solidFill>
                  <a:schemeClr val="tx1"/>
                </a:solidFill>
              </a:rPr>
              <a:t>Nurul Maziyyah, M.Sc., Apt.</a:t>
            </a:r>
          </a:p>
        </p:txBody>
      </p:sp>
      <p:pic>
        <p:nvPicPr>
          <p:cNvPr id="26626" name="Picture 2" descr="https://fairuzelsaid.files.wordpress.com/2010/01/logo-umy-warna.jpg"/>
          <p:cNvPicPr>
            <a:picLocks noChangeAspect="1" noChangeArrowheads="1"/>
          </p:cNvPicPr>
          <p:nvPr/>
        </p:nvPicPr>
        <p:blipFill>
          <a:blip r:embed="rId3" cstate="print">
            <a:lum contrast="-30000"/>
          </a:blip>
          <a:srcRect/>
          <a:stretch>
            <a:fillRect/>
          </a:stretch>
        </p:blipFill>
        <p:spPr bwMode="auto">
          <a:xfrm>
            <a:off x="285720" y="214290"/>
            <a:ext cx="2357454" cy="2311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KGD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285852" y="1500174"/>
          <a:ext cx="6572296" cy="2714647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429903"/>
                <a:gridCol w="966236"/>
                <a:gridCol w="805372"/>
                <a:gridCol w="651867"/>
                <a:gridCol w="805372"/>
                <a:gridCol w="706540"/>
                <a:gridCol w="1207006"/>
              </a:tblGrid>
              <a:tr h="37990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Kadar </a:t>
                      </a:r>
                      <a:r>
                        <a:rPr lang="en-US" sz="1600" dirty="0" err="1"/>
                        <a:t>Gula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 err="1"/>
                        <a:t>Darah</a:t>
                      </a:r>
                      <a:r>
                        <a:rPr lang="en-US" sz="1600" dirty="0"/>
                        <a:t> (mg/</a:t>
                      </a:r>
                      <a:r>
                        <a:rPr lang="en-US" sz="1600" dirty="0" err="1"/>
                        <a:t>dL</a:t>
                      </a:r>
                      <a:r>
                        <a:rPr lang="en-US" sz="1600" dirty="0"/>
                        <a:t>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Jumlah Kasus/Persentase (%)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Total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Persentase (%)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80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DM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/>
                        <a:t>Tanpa</a:t>
                      </a:r>
                      <a:r>
                        <a:rPr lang="en-US" sz="1600" dirty="0"/>
                        <a:t> DM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93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140 - 180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100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70,97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46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71,88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3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181 - 210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12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19,35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12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18,75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3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211 - 300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5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8,06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5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7,81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3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&gt;300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1,61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1,56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3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Total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2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100,00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62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100,00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/>
                        <a:t>64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/>
                        <a:t>100,00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4500570"/>
            <a:ext cx="86439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buFont typeface="Arial" pitchFamily="34" charset="0"/>
              <a:buChar char="•"/>
            </a:pPr>
            <a:r>
              <a:rPr lang="en-US" sz="2100" dirty="0" err="1" smtClean="0"/>
              <a:t>hiperglikemia</a:t>
            </a:r>
            <a:r>
              <a:rPr lang="en-US" sz="2100" dirty="0" smtClean="0"/>
              <a:t> </a:t>
            </a:r>
            <a:r>
              <a:rPr lang="en-US" sz="2100" dirty="0" err="1" smtClean="0"/>
              <a:t>ringan</a:t>
            </a:r>
            <a:r>
              <a:rPr lang="en-US" sz="2100" dirty="0" smtClean="0"/>
              <a:t> (126 </a:t>
            </a:r>
            <a:r>
              <a:rPr lang="id-ID" sz="2100" dirty="0" smtClean="0"/>
              <a:t>- 1</a:t>
            </a:r>
            <a:r>
              <a:rPr lang="en-US" sz="2100" dirty="0" smtClean="0"/>
              <a:t>80 mg/</a:t>
            </a:r>
            <a:r>
              <a:rPr lang="en-US" sz="2100" dirty="0" err="1" smtClean="0"/>
              <a:t>dL</a:t>
            </a:r>
            <a:r>
              <a:rPr lang="en-US" sz="2100" dirty="0" smtClean="0"/>
              <a:t>) </a:t>
            </a:r>
            <a:r>
              <a:rPr lang="en-US" sz="2100" dirty="0" err="1" smtClean="0"/>
              <a:t>berhubungan</a:t>
            </a:r>
            <a:r>
              <a:rPr lang="en-US" sz="2100" dirty="0" smtClean="0"/>
              <a:t> </a:t>
            </a:r>
            <a:r>
              <a:rPr lang="en-US" sz="2100" dirty="0" err="1" smtClean="0"/>
              <a:t>dengan</a:t>
            </a:r>
            <a:r>
              <a:rPr lang="en-US" sz="2100" dirty="0" smtClean="0"/>
              <a:t> prognosis yang </a:t>
            </a:r>
            <a:r>
              <a:rPr lang="en-US" sz="2100" dirty="0" err="1" smtClean="0"/>
              <a:t>buruk</a:t>
            </a:r>
            <a:r>
              <a:rPr lang="en-US" sz="2100" dirty="0" smtClean="0"/>
              <a:t> </a:t>
            </a:r>
            <a:r>
              <a:rPr lang="en-US" sz="2100" dirty="0" err="1" smtClean="0"/>
              <a:t>pada</a:t>
            </a:r>
            <a:r>
              <a:rPr lang="en-US" sz="2100" dirty="0" smtClean="0"/>
              <a:t> </a:t>
            </a:r>
            <a:r>
              <a:rPr lang="en-US" sz="2100" dirty="0" err="1" smtClean="0"/>
              <a:t>pasien</a:t>
            </a:r>
            <a:r>
              <a:rPr lang="en-US" sz="2100" dirty="0" smtClean="0"/>
              <a:t> non </a:t>
            </a:r>
            <a:r>
              <a:rPr lang="en-US" sz="2100" dirty="0" err="1" smtClean="0"/>
              <a:t>diabetik</a:t>
            </a:r>
            <a:r>
              <a:rPr lang="en-US" sz="2100" dirty="0" smtClean="0"/>
              <a:t> </a:t>
            </a:r>
            <a:r>
              <a:rPr lang="en-US" sz="2100" dirty="0" err="1" smtClean="0"/>
              <a:t>dengan</a:t>
            </a:r>
            <a:r>
              <a:rPr lang="en-US" sz="2100" dirty="0" smtClean="0"/>
              <a:t> stroke non </a:t>
            </a:r>
            <a:r>
              <a:rPr lang="en-US" sz="2100" dirty="0" err="1" smtClean="0"/>
              <a:t>hemoragik</a:t>
            </a:r>
            <a:r>
              <a:rPr lang="en-US" sz="2100" dirty="0" smtClean="0"/>
              <a:t> </a:t>
            </a:r>
            <a:r>
              <a:rPr lang="en-US" sz="2100" dirty="0" err="1" smtClean="0"/>
              <a:t>akut</a:t>
            </a:r>
            <a:r>
              <a:rPr lang="en-US" sz="2100" dirty="0" smtClean="0"/>
              <a:t> (</a:t>
            </a:r>
            <a:r>
              <a:rPr lang="en-US" sz="2100" dirty="0" err="1" smtClean="0"/>
              <a:t>Staszewski</a:t>
            </a:r>
            <a:r>
              <a:rPr lang="en-US" sz="2100" dirty="0" smtClean="0"/>
              <a:t> </a:t>
            </a:r>
            <a:r>
              <a:rPr lang="en-US" sz="2100" dirty="0" err="1" smtClean="0"/>
              <a:t>dkk</a:t>
            </a:r>
            <a:r>
              <a:rPr lang="en-US" sz="2100" dirty="0" smtClean="0"/>
              <a:t>, 2011).</a:t>
            </a:r>
            <a:endParaRPr lang="id-ID" sz="21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Gambaran</a:t>
            </a:r>
            <a:r>
              <a:rPr lang="en-US" dirty="0" smtClean="0"/>
              <a:t> Status </a:t>
            </a:r>
            <a:r>
              <a:rPr lang="en-US" dirty="0" err="1" smtClean="0"/>
              <a:t>Pasien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3786190"/>
            <a:ext cx="850112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buFont typeface="Arial" pitchFamily="34" charset="0"/>
              <a:buChar char="•"/>
            </a:pPr>
            <a:r>
              <a:rPr lang="en-US" sz="2200" dirty="0" err="1" smtClean="0"/>
              <a:t>normalisasi</a:t>
            </a:r>
            <a:r>
              <a:rPr lang="en-US" sz="2200" dirty="0" smtClean="0"/>
              <a:t> </a:t>
            </a:r>
            <a:r>
              <a:rPr lang="en-US" sz="2200" dirty="0" err="1" smtClean="0"/>
              <a:t>kadar</a:t>
            </a:r>
            <a:r>
              <a:rPr lang="en-US" sz="2200" dirty="0" smtClean="0"/>
              <a:t> </a:t>
            </a:r>
            <a:r>
              <a:rPr lang="en-US" sz="2200" dirty="0" err="1" smtClean="0"/>
              <a:t>gula</a:t>
            </a:r>
            <a:r>
              <a:rPr lang="en-US" sz="2200" dirty="0" smtClean="0"/>
              <a:t> </a:t>
            </a:r>
            <a:r>
              <a:rPr lang="en-US" sz="2200" dirty="0" err="1" smtClean="0"/>
              <a:t>darah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 48 jam </a:t>
            </a:r>
            <a:r>
              <a:rPr lang="en-US" sz="2200" dirty="0" err="1" smtClean="0"/>
              <a:t>pertama</a:t>
            </a:r>
            <a:r>
              <a:rPr lang="en-US" sz="2200" dirty="0" smtClean="0"/>
              <a:t> </a:t>
            </a:r>
            <a:r>
              <a:rPr lang="en-US" sz="2200" dirty="0" err="1" smtClean="0"/>
              <a:t>di</a:t>
            </a:r>
            <a:r>
              <a:rPr lang="en-US" sz="2200" dirty="0" smtClean="0"/>
              <a:t> </a:t>
            </a:r>
            <a:r>
              <a:rPr lang="en-US" sz="2200" dirty="0" err="1" smtClean="0"/>
              <a:t>rumah</a:t>
            </a:r>
            <a:r>
              <a:rPr lang="en-US" sz="2200" dirty="0" smtClean="0"/>
              <a:t> </a:t>
            </a:r>
            <a:r>
              <a:rPr lang="en-US" sz="2200" dirty="0" err="1" smtClean="0"/>
              <a:t>sakit</a:t>
            </a:r>
            <a:r>
              <a:rPr lang="en-US" sz="2200" dirty="0" smtClean="0"/>
              <a:t> </a:t>
            </a:r>
            <a:r>
              <a:rPr lang="en-US" sz="2200" dirty="0" err="1" smtClean="0"/>
              <a:t>berpengaruh</a:t>
            </a:r>
            <a:r>
              <a:rPr lang="en-US" sz="2200" dirty="0" smtClean="0"/>
              <a:t> </a:t>
            </a:r>
            <a:r>
              <a:rPr lang="en-US" sz="2200" dirty="0" err="1" smtClean="0"/>
              <a:t>positif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dirty="0" err="1" smtClean="0"/>
              <a:t>tingkat</a:t>
            </a:r>
            <a:r>
              <a:rPr lang="en-US" sz="2200" dirty="0" smtClean="0"/>
              <a:t> </a:t>
            </a:r>
            <a:r>
              <a:rPr lang="en-US" sz="2200" i="1" dirty="0" smtClean="0"/>
              <a:t>survival </a:t>
            </a:r>
            <a:r>
              <a:rPr lang="en-US" sz="2200" dirty="0" err="1" smtClean="0"/>
              <a:t>pasien</a:t>
            </a:r>
            <a:r>
              <a:rPr lang="en-US" sz="2200" dirty="0" smtClean="0"/>
              <a:t> stroke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tromboemboli</a:t>
            </a:r>
            <a:r>
              <a:rPr lang="en-US" sz="2200" dirty="0" smtClean="0"/>
              <a:t> (Gentile </a:t>
            </a:r>
            <a:r>
              <a:rPr lang="en-US" sz="2200" i="1" dirty="0" smtClean="0"/>
              <a:t>et al, </a:t>
            </a:r>
            <a:r>
              <a:rPr lang="en-US" sz="2200" dirty="0" smtClean="0"/>
              <a:t>2006)</a:t>
            </a:r>
          </a:p>
          <a:p>
            <a:pPr marL="268288" indent="-268288">
              <a:buFont typeface="Arial" pitchFamily="34" charset="0"/>
              <a:buChar char="•"/>
            </a:pPr>
            <a:r>
              <a:rPr lang="en-US" sz="2200" dirty="0" err="1" smtClean="0"/>
              <a:t>kondisi</a:t>
            </a:r>
            <a:r>
              <a:rPr lang="en-US" sz="2200" dirty="0" smtClean="0"/>
              <a:t> </a:t>
            </a:r>
            <a:r>
              <a:rPr lang="en-US" sz="2200" dirty="0" err="1" smtClean="0"/>
              <a:t>hiperglikemia</a:t>
            </a:r>
            <a:r>
              <a:rPr lang="id-ID" sz="2200" dirty="0" smtClean="0"/>
              <a:t> (</a:t>
            </a:r>
            <a:r>
              <a:rPr lang="id-ID" sz="2400" dirty="0" smtClean="0"/>
              <a:t>≥140 </a:t>
            </a:r>
            <a:r>
              <a:rPr lang="id-ID" sz="2400" dirty="0" smtClean="0"/>
              <a:t>mg/dl)</a:t>
            </a:r>
            <a:r>
              <a:rPr lang="en-US" sz="2200" dirty="0" smtClean="0"/>
              <a:t> </a:t>
            </a:r>
            <a:r>
              <a:rPr lang="id-ID" sz="2200" dirty="0" smtClean="0"/>
              <a:t>berhubungan dengan gagalnya rekanalisasi serta outcome klinis yang buruk pada pasien yang diterapi dengan t-PA</a:t>
            </a:r>
            <a:r>
              <a:rPr lang="en-US" sz="2200" dirty="0" smtClean="0"/>
              <a:t> (</a:t>
            </a:r>
            <a:r>
              <a:rPr lang="id-ID" sz="2200" dirty="0" smtClean="0"/>
              <a:t>Saqqur</a:t>
            </a:r>
            <a:r>
              <a:rPr lang="en-US" sz="2200" dirty="0" smtClean="0"/>
              <a:t> </a:t>
            </a:r>
            <a:r>
              <a:rPr lang="en-US" sz="2200" i="1" dirty="0" smtClean="0"/>
              <a:t>et al</a:t>
            </a:r>
            <a:r>
              <a:rPr lang="en-US" sz="2200" dirty="0" smtClean="0"/>
              <a:t>, </a:t>
            </a:r>
            <a:r>
              <a:rPr lang="en-US" sz="2200" dirty="0" smtClean="0"/>
              <a:t>201</a:t>
            </a:r>
            <a:r>
              <a:rPr lang="id-ID" sz="2200" dirty="0" smtClean="0"/>
              <a:t>5</a:t>
            </a:r>
            <a:r>
              <a:rPr lang="en-US" sz="2200" dirty="0" smtClean="0"/>
              <a:t>)</a:t>
            </a:r>
            <a:endParaRPr lang="en-US" sz="2200" dirty="0" smtClean="0"/>
          </a:p>
          <a:p>
            <a:pPr marL="268288" indent="-268288">
              <a:buFont typeface="Wingdings"/>
              <a:buChar char="à"/>
            </a:pPr>
            <a:r>
              <a:rPr lang="en-US" sz="2200" dirty="0" err="1" smtClean="0">
                <a:sym typeface="Wingdings" pitchFamily="2" charset="2"/>
              </a:rPr>
              <a:t>Pertimbangan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memulai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terapi</a:t>
            </a:r>
            <a:r>
              <a:rPr lang="en-US" sz="2200" dirty="0" smtClean="0">
                <a:sym typeface="Wingdings" pitchFamily="2" charset="2"/>
              </a:rPr>
              <a:t> PSH </a:t>
            </a:r>
            <a:r>
              <a:rPr lang="en-US" sz="2200" dirty="0" err="1" smtClean="0">
                <a:sym typeface="Wingdings" pitchFamily="2" charset="2"/>
              </a:rPr>
              <a:t>tanpa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melihat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riwayat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smtClean="0">
                <a:sym typeface="Wingdings" pitchFamily="2" charset="2"/>
              </a:rPr>
              <a:t>DM</a:t>
            </a:r>
            <a:endParaRPr lang="id-ID" sz="2200" dirty="0" smtClean="0">
              <a:sym typeface="Wingdings" pitchFamily="2" charset="2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1714480" y="1714488"/>
          <a:ext cx="5572165" cy="178595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2773206"/>
                <a:gridCol w="1236151"/>
                <a:gridCol w="1562808"/>
              </a:tblGrid>
              <a:tr h="429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Status Pulang Pasien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Jumlah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%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0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Membaik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44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68,75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0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Meninggal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19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29,69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0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Pulang Paksa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1,56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0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Jumlah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64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/>
                        <a:t>100,00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Analisis</a:t>
            </a:r>
            <a:r>
              <a:rPr lang="en-US" dirty="0" smtClean="0"/>
              <a:t> KGD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857628"/>
            <a:ext cx="7572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indent="-268288">
              <a:buFont typeface="Arial" pitchFamily="34" charset="0"/>
              <a:buChar char="•"/>
            </a:pPr>
            <a:r>
              <a:rPr lang="en-US" sz="2400" dirty="0" err="1" smtClean="0">
                <a:cs typeface="Arial"/>
                <a:sym typeface="Wingdings" pitchFamily="2" charset="2"/>
              </a:rPr>
              <a:t>Kelemahan</a:t>
            </a:r>
            <a:r>
              <a:rPr lang="en-US" sz="2400" dirty="0" smtClean="0">
                <a:cs typeface="Arial"/>
                <a:sym typeface="Wingdings" pitchFamily="2" charset="2"/>
              </a:rPr>
              <a:t>  data KGD </a:t>
            </a:r>
            <a:r>
              <a:rPr lang="en-US" sz="2400" dirty="0" err="1" smtClean="0">
                <a:cs typeface="Arial"/>
                <a:sym typeface="Wingdings" pitchFamily="2" charset="2"/>
              </a:rPr>
              <a:t>pasien</a:t>
            </a:r>
            <a:r>
              <a:rPr lang="en-US" sz="2400" dirty="0" smtClean="0">
                <a:cs typeface="Arial"/>
                <a:sym typeface="Wingdings" pitchFamily="2" charset="2"/>
              </a:rPr>
              <a:t> non DM </a:t>
            </a:r>
            <a:r>
              <a:rPr lang="en-US" sz="2400" dirty="0" err="1" smtClean="0">
                <a:cs typeface="Arial"/>
                <a:sym typeface="Wingdings" pitchFamily="2" charset="2"/>
              </a:rPr>
              <a:t>setelah</a:t>
            </a:r>
            <a:r>
              <a:rPr lang="en-US" sz="2400" dirty="0" smtClean="0">
                <a:cs typeface="Arial"/>
                <a:sym typeface="Wingdings" pitchFamily="2" charset="2"/>
              </a:rPr>
              <a:t> </a:t>
            </a:r>
            <a:r>
              <a:rPr lang="en-US" sz="2400" dirty="0" err="1" smtClean="0">
                <a:cs typeface="Arial"/>
                <a:sym typeface="Wingdings" pitchFamily="2" charset="2"/>
              </a:rPr>
              <a:t>terapi</a:t>
            </a:r>
            <a:r>
              <a:rPr lang="en-US" sz="2400" dirty="0" smtClean="0">
                <a:cs typeface="Arial"/>
                <a:sym typeface="Wingdings" pitchFamily="2" charset="2"/>
              </a:rPr>
              <a:t>  </a:t>
            </a:r>
            <a:r>
              <a:rPr lang="en-US" sz="2400" dirty="0" err="1" smtClean="0">
                <a:cs typeface="Arial"/>
                <a:sym typeface="Wingdings" pitchFamily="2" charset="2"/>
              </a:rPr>
              <a:t>sulit</a:t>
            </a:r>
            <a:r>
              <a:rPr lang="en-US" sz="2400" dirty="0" smtClean="0">
                <a:cs typeface="Arial"/>
                <a:sym typeface="Wingdings" pitchFamily="2" charset="2"/>
              </a:rPr>
              <a:t> </a:t>
            </a:r>
            <a:r>
              <a:rPr lang="en-US" sz="2400" dirty="0" err="1" smtClean="0">
                <a:cs typeface="Arial"/>
                <a:sym typeface="Wingdings" pitchFamily="2" charset="2"/>
              </a:rPr>
              <a:t>didapatkan</a:t>
            </a:r>
            <a:r>
              <a:rPr lang="en-US" sz="2400" dirty="0" smtClean="0">
                <a:cs typeface="Arial"/>
                <a:sym typeface="Wingdings" pitchFamily="2" charset="2"/>
              </a:rPr>
              <a:t>, </a:t>
            </a:r>
            <a:r>
              <a:rPr lang="en-US" sz="2400" dirty="0" err="1" smtClean="0">
                <a:cs typeface="Arial"/>
                <a:sym typeface="Wingdings" pitchFamily="2" charset="2"/>
              </a:rPr>
              <a:t>sebagian</a:t>
            </a:r>
            <a:r>
              <a:rPr lang="en-US" sz="2400" dirty="0" smtClean="0">
                <a:cs typeface="Arial"/>
                <a:sym typeface="Wingdings" pitchFamily="2" charset="2"/>
              </a:rPr>
              <a:t> </a:t>
            </a:r>
            <a:r>
              <a:rPr lang="en-US" sz="2400" dirty="0" err="1" smtClean="0">
                <a:cs typeface="Arial"/>
                <a:sym typeface="Wingdings" pitchFamily="2" charset="2"/>
              </a:rPr>
              <a:t>besar</a:t>
            </a:r>
            <a:r>
              <a:rPr lang="en-US" sz="2400" dirty="0" smtClean="0">
                <a:cs typeface="Arial"/>
                <a:sym typeface="Wingdings" pitchFamily="2" charset="2"/>
              </a:rPr>
              <a:t> </a:t>
            </a:r>
            <a:r>
              <a:rPr lang="en-US" sz="2400" dirty="0" err="1" smtClean="0">
                <a:cs typeface="Arial"/>
                <a:sym typeface="Wingdings" pitchFamily="2" charset="2"/>
              </a:rPr>
              <a:t>tidak</a:t>
            </a:r>
            <a:r>
              <a:rPr lang="en-US" sz="2400" dirty="0" smtClean="0">
                <a:cs typeface="Arial"/>
                <a:sym typeface="Wingdings" pitchFamily="2" charset="2"/>
              </a:rPr>
              <a:t> </a:t>
            </a:r>
            <a:r>
              <a:rPr lang="en-US" sz="2400" dirty="0" err="1" smtClean="0">
                <a:cs typeface="Arial"/>
                <a:sym typeface="Wingdings" pitchFamily="2" charset="2"/>
              </a:rPr>
              <a:t>mendapatkan</a:t>
            </a:r>
            <a:r>
              <a:rPr lang="en-US" sz="2400" dirty="0" smtClean="0">
                <a:cs typeface="Arial"/>
                <a:sym typeface="Wingdings" pitchFamily="2" charset="2"/>
              </a:rPr>
              <a:t> </a:t>
            </a:r>
            <a:r>
              <a:rPr lang="en-US" sz="2400" dirty="0" err="1" smtClean="0">
                <a:cs typeface="Arial"/>
                <a:sym typeface="Wingdings" pitchFamily="2" charset="2"/>
              </a:rPr>
              <a:t>terapi</a:t>
            </a:r>
            <a:r>
              <a:rPr lang="en-US" sz="2400" dirty="0" smtClean="0">
                <a:cs typeface="Arial"/>
                <a:sym typeface="Wingdings" pitchFamily="2" charset="2"/>
              </a:rPr>
              <a:t> PSH</a:t>
            </a:r>
          </a:p>
          <a:p>
            <a:pPr marL="268288" indent="-268288">
              <a:buFont typeface="Arial" pitchFamily="34" charset="0"/>
              <a:buChar char="•"/>
            </a:pPr>
            <a:r>
              <a:rPr lang="en-US" sz="2400" dirty="0" err="1" smtClean="0"/>
              <a:t>munculnya</a:t>
            </a:r>
            <a:r>
              <a:rPr lang="en-US" sz="2400" dirty="0" smtClean="0"/>
              <a:t> </a:t>
            </a:r>
            <a:r>
              <a:rPr lang="en-US" sz="2400" i="1" dirty="0" smtClean="0"/>
              <a:t>late hyperglycemia </a:t>
            </a:r>
            <a:r>
              <a:rPr lang="en-US" sz="2400" dirty="0" smtClean="0"/>
              <a:t>(</a:t>
            </a:r>
            <a:r>
              <a:rPr lang="en-US" sz="2400" dirty="0" err="1" smtClean="0"/>
              <a:t>hiperglikemia</a:t>
            </a:r>
            <a:r>
              <a:rPr lang="en-US" sz="2400" dirty="0" smtClean="0"/>
              <a:t> </a:t>
            </a:r>
            <a:r>
              <a:rPr lang="en-US" sz="2400" dirty="0" err="1" smtClean="0"/>
              <a:t>tertunda</a:t>
            </a:r>
            <a:r>
              <a:rPr lang="en-US" sz="2400" dirty="0" smtClean="0"/>
              <a:t>) </a:t>
            </a:r>
            <a:r>
              <a:rPr lang="en-US" sz="2400" dirty="0" err="1" smtClean="0"/>
              <a:t>pada</a:t>
            </a:r>
            <a:r>
              <a:rPr lang="en-US" sz="2400" dirty="0" smtClean="0"/>
              <a:t> 48 – 88 jam </a:t>
            </a:r>
            <a:r>
              <a:rPr lang="en-US" sz="2400" dirty="0" err="1" smtClean="0"/>
              <a:t>poststroke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terekam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27%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non-</a:t>
            </a:r>
            <a:r>
              <a:rPr lang="en-US" sz="2400" dirty="0" err="1" smtClean="0"/>
              <a:t>diabetik</a:t>
            </a:r>
            <a:r>
              <a:rPr lang="en-US" sz="2400" dirty="0" smtClean="0"/>
              <a:t> (</a:t>
            </a:r>
            <a:r>
              <a:rPr lang="en-US" sz="2400" dirty="0" err="1" smtClean="0"/>
              <a:t>Allport</a:t>
            </a:r>
            <a:r>
              <a:rPr lang="en-US" sz="2400" dirty="0" smtClean="0"/>
              <a:t> </a:t>
            </a:r>
            <a:r>
              <a:rPr lang="en-US" sz="2400" i="1" dirty="0" smtClean="0"/>
              <a:t>et al</a:t>
            </a:r>
            <a:r>
              <a:rPr lang="en-US" sz="2400" dirty="0" smtClean="0"/>
              <a:t>, 2006).</a:t>
            </a:r>
            <a:endParaRPr lang="en-US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928662" y="1785926"/>
          <a:ext cx="7215237" cy="1833376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3092245"/>
                <a:gridCol w="883498"/>
                <a:gridCol w="1251623"/>
                <a:gridCol w="1987871"/>
              </a:tblGrid>
              <a:tr h="571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dirty="0"/>
                        <a:t>Monitoring GDS setelah ± 24 jam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dirty="0"/>
                        <a:t>DM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dirty="0"/>
                        <a:t>Tanpa DM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Persentase (%)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57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Naik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10,77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Turun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/>
                        <a:t>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2</a:t>
                      </a:r>
                      <a:r>
                        <a:rPr lang="en-US" sz="1800"/>
                        <a:t>1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33,85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Tanpa data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0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36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dirty="0">
                          <a:solidFill>
                            <a:srgbClr val="FF0000"/>
                          </a:solidFill>
                        </a:rPr>
                        <a:t>55,38</a:t>
                      </a:r>
                      <a:endParaRPr lang="en-US" sz="24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Total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/>
                        <a:t>6</a:t>
                      </a:r>
                      <a:r>
                        <a:rPr lang="en-US" sz="1800"/>
                        <a:t>2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dirty="0"/>
                        <a:t>100,00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Kesimpulan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1472" y="1071546"/>
            <a:ext cx="8115328" cy="528641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96,88% </a:t>
            </a:r>
            <a:r>
              <a:rPr lang="en-US" dirty="0" err="1" smtClean="0"/>
              <a:t>pasien</a:t>
            </a:r>
            <a:r>
              <a:rPr lang="en-US" dirty="0" smtClean="0"/>
              <a:t> PSH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memperoleh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antihiperglikemia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riwayat</a:t>
            </a:r>
            <a:r>
              <a:rPr lang="en-US" dirty="0" smtClean="0"/>
              <a:t> Diabetes Mellitus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sebagian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(55,38%)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i="1" dirty="0" smtClean="0"/>
              <a:t>follow up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kadar</a:t>
            </a:r>
            <a:r>
              <a:rPr lang="en-US" dirty="0" smtClean="0"/>
              <a:t> </a:t>
            </a:r>
            <a:r>
              <a:rPr lang="en-US" dirty="0" err="1" smtClean="0"/>
              <a:t>gula</a:t>
            </a:r>
            <a:r>
              <a:rPr lang="en-US" dirty="0" smtClean="0"/>
              <a:t> </a:t>
            </a:r>
            <a:r>
              <a:rPr lang="en-US" dirty="0" err="1" smtClean="0"/>
              <a:t>darahnya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sakit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Terdapat</a:t>
            </a:r>
            <a:r>
              <a:rPr lang="en-US" dirty="0" smtClean="0"/>
              <a:t> 29,69% </a:t>
            </a:r>
            <a:r>
              <a:rPr lang="en-US" dirty="0" err="1" smtClean="0"/>
              <a:t>pasien</a:t>
            </a:r>
            <a:r>
              <a:rPr lang="en-US" dirty="0" smtClean="0"/>
              <a:t> yang </a:t>
            </a:r>
            <a:r>
              <a:rPr lang="en-US" dirty="0" err="1" smtClean="0"/>
              <a:t>meninggal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perawatan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sakit</a:t>
            </a:r>
            <a:r>
              <a:rPr lang="en-US" dirty="0" smtClean="0"/>
              <a:t>. </a:t>
            </a:r>
            <a:r>
              <a:rPr lang="en-US" dirty="0" err="1" smtClean="0"/>
              <a:t>Walaupun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dipastikan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 </a:t>
            </a:r>
            <a:r>
              <a:rPr lang="en-US" dirty="0" err="1" smtClean="0"/>
              <a:t>langsungnya</a:t>
            </a:r>
            <a:r>
              <a:rPr lang="en-US" dirty="0" smtClean="0"/>
              <a:t>,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hiperglikemia</a:t>
            </a:r>
            <a:r>
              <a:rPr lang="en-US" dirty="0" smtClean="0"/>
              <a:t> </a:t>
            </a:r>
            <a:r>
              <a:rPr lang="en-US" dirty="0" err="1" smtClean="0"/>
              <a:t>poststroke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perburukan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stroke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perhatian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klinisi</a:t>
            </a:r>
            <a:r>
              <a:rPr lang="en-US" dirty="0" smtClean="0"/>
              <a:t>.</a:t>
            </a:r>
            <a:endParaRPr lang="id-ID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1357290" y="2967334"/>
            <a:ext cx="63579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d-ID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Forte" pitchFamily="66" charset="0"/>
              </a:rPr>
              <a:t>TERIMAKASIH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807" t="11438" r="31021" b="11782"/>
          <a:stretch>
            <a:fillRect/>
          </a:stretch>
        </p:blipFill>
        <p:spPr bwMode="auto">
          <a:xfrm>
            <a:off x="0" y="636984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279" t="14563" r="33950" b="77562"/>
          <a:stretch>
            <a:fillRect/>
          </a:stretch>
        </p:blipFill>
        <p:spPr bwMode="auto">
          <a:xfrm>
            <a:off x="0" y="0"/>
            <a:ext cx="77768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2410" t="44906" r="22800" b="17688"/>
          <a:stretch>
            <a:fillRect/>
          </a:stretch>
        </p:blipFill>
        <p:spPr bwMode="auto">
          <a:xfrm>
            <a:off x="1085297" y="3501008"/>
            <a:ext cx="787919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21775" t="38187" r="24542" b="14563"/>
          <a:stretch>
            <a:fillRect/>
          </a:stretch>
        </p:blipFill>
        <p:spPr bwMode="auto">
          <a:xfrm>
            <a:off x="0" y="0"/>
            <a:ext cx="698477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Latar </a:t>
            </a:r>
            <a:r>
              <a:rPr lang="id-ID" dirty="0" smtClean="0"/>
              <a:t>Belakang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00298" y="2357430"/>
          <a:ext cx="4071965" cy="3143272"/>
        </p:xfrm>
        <a:graphic>
          <a:graphicData uri="http://schemas.openxmlformats.org/drawingml/2006/table">
            <a:tbl>
              <a:tblPr/>
              <a:tblGrid>
                <a:gridCol w="453481"/>
                <a:gridCol w="3618484"/>
              </a:tblGrid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No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Efek/Manifestasi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Asidosis otak dan peningkatan laktat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Udem otak sitotoksik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Transformasi infark menjadi hemoragi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Pengaruh pada trombolisis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Gangguan pada </a:t>
                      </a:r>
                      <a:r>
                        <a:rPr lang="id-ID" sz="1600" i="1" dirty="0">
                          <a:latin typeface="Times New Roman"/>
                          <a:ea typeface="Calibri"/>
                          <a:cs typeface="Times New Roman"/>
                        </a:rPr>
                        <a:t>blood brain barrier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Sitotoksisitas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Pengaruh pada pemulihan ATP/energi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Akumulasi radikal bebas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Penurunan reaktifitas vaskuler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Times New Roman"/>
                          <a:ea typeface="Calibri"/>
                          <a:cs typeface="Times New Roman"/>
                        </a:rPr>
                        <a:t>Stimulasi reaksi inflamasi</a:t>
                      </a:r>
                      <a:endParaRPr lang="id-ID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43702" y="5857892"/>
            <a:ext cx="1938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(Bruno </a:t>
            </a:r>
            <a:r>
              <a:rPr lang="id-ID" i="1" dirty="0" smtClean="0"/>
              <a:t>et al</a:t>
            </a:r>
            <a:r>
              <a:rPr lang="id-ID" dirty="0" smtClean="0"/>
              <a:t>, 2010)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5918" y="1285860"/>
            <a:ext cx="534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 smtClean="0"/>
              <a:t>Pengaruh Hiperglikemia Pada Iskemi Otak</a:t>
            </a:r>
            <a:endParaRPr lang="id-ID" dirty="0" smtClean="0"/>
          </a:p>
          <a:p>
            <a:pPr algn="ctr"/>
            <a:r>
              <a:rPr lang="id-ID" b="1" dirty="0" smtClean="0"/>
              <a:t>Berdasarkan Studi Preklinik, Klinik, maupun Keduanya</a:t>
            </a:r>
            <a:endParaRPr lang="id-ID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214282" y="785794"/>
            <a:ext cx="3143272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/>
              <a:t>Penatalaksanaan PSH</a:t>
            </a:r>
            <a:endParaRPr lang="id-ID" sz="2400" i="1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428736"/>
            <a:ext cx="8429684" cy="35004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id-ID" dirty="0" smtClean="0"/>
              <a:t>Berbagai metode modulasi glikemia tersedia namun belum terdapat konsensus mengenai intervensi yang paling optimal.</a:t>
            </a:r>
          </a:p>
          <a:p>
            <a:pPr marL="95250" indent="-95250" algn="just">
              <a:lnSpc>
                <a:spcPct val="120000"/>
              </a:lnSpc>
              <a:spcBef>
                <a:spcPts val="0"/>
              </a:spcBef>
            </a:pPr>
            <a:r>
              <a:rPr lang="id-ID" dirty="0" smtClean="0"/>
              <a:t> </a:t>
            </a:r>
            <a:r>
              <a:rPr lang="id-ID" dirty="0" smtClean="0"/>
              <a:t>ASA (2013): Target terapi hiperglikemia adalah 140-180 mg/dL.</a:t>
            </a:r>
            <a:endParaRPr lang="id-ID" dirty="0" smtClean="0"/>
          </a:p>
          <a:p>
            <a:pPr marL="95250" indent="-95250" algn="just">
              <a:lnSpc>
                <a:spcPct val="120000"/>
              </a:lnSpc>
              <a:spcBef>
                <a:spcPts val="0"/>
              </a:spcBef>
            </a:pPr>
            <a:r>
              <a:rPr lang="id-ID" dirty="0" smtClean="0"/>
              <a:t> ESO (2008): Terapi dengan titrasi insulin direkomendasikan jika kadar gula darah &gt;180 mg/dL (&gt;10 mmol/L).</a:t>
            </a:r>
          </a:p>
          <a:p>
            <a:pPr marL="95250" indent="-95250" algn="just">
              <a:lnSpc>
                <a:spcPct val="120000"/>
              </a:lnSpc>
              <a:spcBef>
                <a:spcPts val="0"/>
              </a:spcBef>
            </a:pPr>
            <a:r>
              <a:rPr lang="id-ID" dirty="0" smtClean="0"/>
              <a:t> ISWP (2008): kadar gula darah dipertahankan pada rentang 4 – 11 mmol/L</a:t>
            </a:r>
            <a:r>
              <a:rPr lang="id-ID" dirty="0" smtClean="0"/>
              <a:t>.</a:t>
            </a:r>
          </a:p>
          <a:p>
            <a:pPr marL="95250" indent="-95250" algn="just">
              <a:lnSpc>
                <a:spcPct val="120000"/>
              </a:lnSpc>
              <a:spcBef>
                <a:spcPts val="0"/>
              </a:spcBef>
            </a:pPr>
            <a:r>
              <a:rPr lang="id-ID" dirty="0" smtClean="0"/>
              <a:t>PERDOSSI (2011): insulin subkutan skala luncur dan insulin intravena untuk hiperglikemia refrakter</a:t>
            </a:r>
            <a:r>
              <a:rPr lang="id-ID" dirty="0" smtClean="0"/>
              <a:t>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43000"/>
          </a:xfrm>
        </p:spPr>
        <p:txBody>
          <a:bodyPr>
            <a:normAutofit/>
          </a:bodyPr>
          <a:lstStyle/>
          <a:p>
            <a:r>
              <a:rPr lang="id-ID" dirty="0" smtClean="0"/>
              <a:t>Tujuan Penelitian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42910" y="1447800"/>
          <a:ext cx="8043890" cy="3124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/>
          <a:lstStyle/>
          <a:p>
            <a:r>
              <a:rPr lang="id-ID" dirty="0" smtClean="0"/>
              <a:t>Metodologi Penelitian</a:t>
            </a:r>
            <a:endParaRPr lang="id-ID" dirty="0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142844" y="1571612"/>
            <a:ext cx="7500990" cy="15716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9525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id-ID" dirty="0" smtClean="0"/>
          </a:p>
          <a:p>
            <a:pPr marL="9525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non </a:t>
            </a:r>
            <a:r>
              <a:rPr lang="en-US" dirty="0" err="1" smtClean="0"/>
              <a:t>eksperimental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deskriptif</a:t>
            </a:r>
            <a:r>
              <a:rPr lang="id-ID" dirty="0" smtClean="0"/>
              <a:t> - analitik</a:t>
            </a:r>
            <a:r>
              <a:rPr lang="en-US" dirty="0" smtClean="0"/>
              <a:t>. </a:t>
            </a:r>
            <a:r>
              <a:rPr lang="en-US" dirty="0" err="1" smtClean="0"/>
              <a:t>Pengambilan</a:t>
            </a:r>
            <a:r>
              <a:rPr lang="en-US" dirty="0" smtClean="0"/>
              <a:t> data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retrospektif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rawat</a:t>
            </a:r>
            <a:r>
              <a:rPr lang="en-US" dirty="0" smtClean="0"/>
              <a:t> </a:t>
            </a:r>
            <a:r>
              <a:rPr lang="en-US" dirty="0" err="1" smtClean="0"/>
              <a:t>inap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id-ID" dirty="0" smtClean="0"/>
              <a:t>salah satu </a:t>
            </a:r>
            <a:r>
              <a:rPr lang="en-US" dirty="0" smtClean="0"/>
              <a:t>RS s</a:t>
            </a:r>
            <a:r>
              <a:rPr lang="id-ID" dirty="0" smtClean="0"/>
              <a:t>wasta di </a:t>
            </a:r>
            <a:r>
              <a:rPr lang="en-US" dirty="0" smtClean="0"/>
              <a:t>Yogyakarta.</a:t>
            </a:r>
            <a:endParaRPr lang="id-ID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4414" y="3786190"/>
            <a:ext cx="7429552" cy="17859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lvl="0"/>
            <a:endParaRPr lang="id-ID" sz="2000" b="1" u="sng" dirty="0" smtClean="0"/>
          </a:p>
          <a:p>
            <a:r>
              <a:rPr lang="id-ID" sz="2000" b="1" i="1" u="sng" dirty="0" smtClean="0"/>
              <a:t>Total sampling</a:t>
            </a:r>
          </a:p>
          <a:p>
            <a:r>
              <a:rPr lang="en-US" sz="2000" dirty="0" err="1" smtClean="0"/>
              <a:t>Sampel</a:t>
            </a:r>
            <a:r>
              <a:rPr lang="en-US" sz="2000" dirty="0" smtClean="0"/>
              <a:t> </a:t>
            </a:r>
            <a:r>
              <a:rPr lang="en-US" sz="2000" dirty="0" err="1" smtClean="0"/>
              <a:t>Penelitian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adalah</a:t>
            </a:r>
            <a:r>
              <a:rPr lang="en-US" sz="2000" dirty="0" smtClean="0"/>
              <a:t> </a:t>
            </a:r>
            <a:r>
              <a:rPr lang="en-US" sz="2000" dirty="0" err="1" smtClean="0"/>
              <a:t>pasien</a:t>
            </a:r>
            <a:r>
              <a:rPr lang="en-US" sz="2000" dirty="0" smtClean="0"/>
              <a:t> stroke </a:t>
            </a:r>
            <a:r>
              <a:rPr lang="en-US" sz="2000" dirty="0" err="1" smtClean="0"/>
              <a:t>akut</a:t>
            </a:r>
            <a:r>
              <a:rPr lang="en-US" sz="2000" dirty="0" smtClean="0"/>
              <a:t> </a:t>
            </a:r>
            <a:r>
              <a:rPr lang="id-ID" sz="2000" dirty="0" smtClean="0"/>
              <a:t>mengalami PSH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id-ID" sz="2000" dirty="0" smtClean="0"/>
              <a:t>Oktober</a:t>
            </a:r>
            <a:r>
              <a:rPr lang="en-US" sz="2000" dirty="0" smtClean="0"/>
              <a:t> 201</a:t>
            </a:r>
            <a:r>
              <a:rPr lang="id-ID" sz="2000" dirty="0" smtClean="0"/>
              <a:t>1</a:t>
            </a:r>
            <a:r>
              <a:rPr lang="en-US" sz="2000" dirty="0" smtClean="0"/>
              <a:t> – </a:t>
            </a:r>
            <a:r>
              <a:rPr lang="id-ID" sz="2000" dirty="0" smtClean="0"/>
              <a:t>Oktober</a:t>
            </a:r>
            <a:r>
              <a:rPr lang="en-US" sz="2000" dirty="0" smtClean="0"/>
              <a:t> 201</a:t>
            </a:r>
            <a:r>
              <a:rPr lang="id-ID" sz="2000" dirty="0" smtClean="0"/>
              <a:t>2</a:t>
            </a:r>
            <a:r>
              <a:rPr lang="en-US" sz="2000" dirty="0" smtClean="0"/>
              <a:t> </a:t>
            </a:r>
            <a:r>
              <a:rPr lang="id-ID" sz="2000" dirty="0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memenuhi</a:t>
            </a:r>
            <a:r>
              <a:rPr lang="en-US" sz="2000" dirty="0" smtClean="0"/>
              <a:t> </a:t>
            </a:r>
            <a:r>
              <a:rPr lang="en-US" sz="2000" dirty="0" err="1" smtClean="0"/>
              <a:t>kriteria</a:t>
            </a:r>
            <a:r>
              <a:rPr lang="en-US" sz="2000" dirty="0" smtClean="0"/>
              <a:t> </a:t>
            </a:r>
            <a:r>
              <a:rPr lang="en-US" sz="2000" dirty="0" err="1" smtClean="0"/>
              <a:t>inklusi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eksklusi</a:t>
            </a:r>
            <a:r>
              <a:rPr lang="en-US" sz="2000" dirty="0" smtClean="0"/>
              <a:t>.</a:t>
            </a:r>
            <a:endParaRPr kumimoji="0" lang="id-ID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28596" y="1214422"/>
            <a:ext cx="3143272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/>
              <a:t>Rancangan Penelitian</a:t>
            </a:r>
            <a:endParaRPr lang="id-ID" sz="2400" i="1" dirty="0"/>
          </a:p>
        </p:txBody>
      </p:sp>
      <p:sp>
        <p:nvSpPr>
          <p:cNvPr id="7" name="Rounded Rectangle 6"/>
          <p:cNvSpPr/>
          <p:nvPr/>
        </p:nvSpPr>
        <p:spPr>
          <a:xfrm>
            <a:off x="3357554" y="3429000"/>
            <a:ext cx="3143272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/>
              <a:t>Sampel</a:t>
            </a:r>
            <a:endParaRPr lang="id-ID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71472" y="1285860"/>
            <a:ext cx="5857916" cy="207170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lvl="0"/>
            <a:endParaRPr lang="id-ID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err="1" smtClean="0"/>
              <a:t>Pasien</a:t>
            </a:r>
            <a:r>
              <a:rPr lang="en-US" sz="2400" dirty="0" smtClean="0"/>
              <a:t> stroke </a:t>
            </a:r>
            <a:r>
              <a:rPr lang="en-US" sz="2400" dirty="0" err="1" smtClean="0"/>
              <a:t>akut</a:t>
            </a:r>
            <a:r>
              <a:rPr lang="en-US" sz="2400" dirty="0" smtClean="0"/>
              <a:t> </a:t>
            </a:r>
            <a:r>
              <a:rPr lang="en-US" sz="2400" dirty="0" err="1" smtClean="0"/>
              <a:t>baik</a:t>
            </a:r>
            <a:r>
              <a:rPr lang="en-US" sz="2400" dirty="0" smtClean="0"/>
              <a:t> </a:t>
            </a:r>
            <a:r>
              <a:rPr lang="en-US" sz="2400" dirty="0" err="1" smtClean="0"/>
              <a:t>iskemik</a:t>
            </a:r>
            <a:r>
              <a:rPr lang="en-US" sz="2400" dirty="0" smtClean="0"/>
              <a:t> </a:t>
            </a:r>
            <a:r>
              <a:rPr lang="en-US" sz="2400" dirty="0" err="1" smtClean="0"/>
              <a:t>maupun</a:t>
            </a:r>
            <a:r>
              <a:rPr lang="en-US" sz="2400" dirty="0" smtClean="0"/>
              <a:t> </a:t>
            </a:r>
            <a:r>
              <a:rPr lang="en-US" sz="2400" dirty="0" err="1" smtClean="0"/>
              <a:t>hemoragik</a:t>
            </a:r>
            <a:endParaRPr lang="id-ID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err="1" smtClean="0"/>
              <a:t>Usia</a:t>
            </a:r>
            <a:r>
              <a:rPr lang="en-US" sz="2400" dirty="0" smtClean="0"/>
              <a:t> &gt; 18 </a:t>
            </a:r>
            <a:r>
              <a:rPr lang="en-US" sz="2400" dirty="0" err="1" smtClean="0"/>
              <a:t>tahu</a:t>
            </a:r>
            <a:r>
              <a:rPr lang="id-ID" sz="2400" dirty="0" smtClean="0"/>
              <a:t>n</a:t>
            </a:r>
          </a:p>
          <a:p>
            <a:pPr lvl="0">
              <a:buFont typeface="Arial" pitchFamily="34" charset="0"/>
              <a:buChar char="•"/>
            </a:pPr>
            <a:r>
              <a:rPr lang="id-ID" sz="2400" dirty="0" smtClean="0"/>
              <a:t>Mengalami PSH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857356" y="4000504"/>
            <a:ext cx="6715172" cy="17145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buFont typeface="Arial" pitchFamily="34" charset="0"/>
              <a:buChar char="•"/>
            </a:pPr>
            <a:r>
              <a:rPr lang="en-US" sz="2400" dirty="0" err="1" smtClean="0"/>
              <a:t>Disfungsi</a:t>
            </a:r>
            <a:r>
              <a:rPr lang="en-US" sz="2400" dirty="0" smtClean="0"/>
              <a:t> renal (</a:t>
            </a:r>
            <a:r>
              <a:rPr lang="en-US" sz="2400" dirty="0" err="1" smtClean="0"/>
              <a:t>kreatinin</a:t>
            </a:r>
            <a:r>
              <a:rPr lang="en-US" sz="2400" dirty="0" smtClean="0"/>
              <a:t> ≥ 2,5 mg/</a:t>
            </a:r>
            <a:r>
              <a:rPr lang="en-US" sz="2400" dirty="0" err="1" smtClean="0"/>
              <a:t>dL</a:t>
            </a:r>
            <a:r>
              <a:rPr lang="en-US" sz="2400" dirty="0" smtClean="0"/>
              <a:t>)</a:t>
            </a:r>
            <a:endParaRPr lang="id-ID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err="1" smtClean="0"/>
              <a:t>Wanita</a:t>
            </a:r>
            <a:r>
              <a:rPr lang="en-US" sz="2400" dirty="0" smtClean="0"/>
              <a:t> </a:t>
            </a:r>
            <a:r>
              <a:rPr lang="en-US" sz="2400" dirty="0" err="1" smtClean="0"/>
              <a:t>hamil</a:t>
            </a:r>
            <a:endParaRPr lang="id-ID" sz="2400" dirty="0" smtClean="0"/>
          </a:p>
          <a:p>
            <a:pPr lvl="0">
              <a:buFont typeface="Arial" pitchFamily="34" charset="0"/>
              <a:buChar char="•"/>
            </a:pPr>
            <a:r>
              <a:rPr lang="id-ID" sz="2400" dirty="0" smtClean="0"/>
              <a:t>Hipoglikemik saat masuk rumah sakit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143108" y="1000108"/>
            <a:ext cx="2643206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/>
              <a:t>Kriteria Inklusi</a:t>
            </a:r>
            <a:endParaRPr lang="id-ID" sz="2400" i="1" dirty="0"/>
          </a:p>
        </p:txBody>
      </p:sp>
      <p:sp>
        <p:nvSpPr>
          <p:cNvPr id="7" name="Rounded Rectangle 6"/>
          <p:cNvSpPr/>
          <p:nvPr/>
        </p:nvSpPr>
        <p:spPr>
          <a:xfrm>
            <a:off x="3857620" y="3643314"/>
            <a:ext cx="2571768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/>
              <a:t>Kriteria Eksklusi</a:t>
            </a:r>
            <a:endParaRPr lang="id-ID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8229600" cy="3571900"/>
          </a:xfrm>
          <a:prstGeom prst="downArrowCallout">
            <a:avLst>
              <a:gd name="adj1" fmla="val 5247"/>
              <a:gd name="adj2" fmla="val 8703"/>
              <a:gd name="adj3" fmla="val 7716"/>
              <a:gd name="adj4" fmla="val 8571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ctr">
              <a:buNone/>
            </a:pPr>
            <a:endParaRPr lang="id-ID" sz="2100" dirty="0" smtClean="0"/>
          </a:p>
          <a:p>
            <a:pPr marL="266700" lvl="0" indent="-247650">
              <a:buNone/>
            </a:pPr>
            <a:r>
              <a:rPr lang="id-ID" sz="2100" dirty="0" smtClean="0"/>
              <a:t>Melakukan penelusuran dan pencatatan rekam medik pasien stroke, berupa:</a:t>
            </a:r>
          </a:p>
          <a:p>
            <a:pPr marL="723900" lvl="0"/>
            <a:r>
              <a:rPr lang="id-ID" sz="2100" dirty="0" smtClean="0"/>
              <a:t>Data demografi &amp; riwayat penyakit pasien</a:t>
            </a:r>
          </a:p>
          <a:p>
            <a:pPr marL="723900" lvl="0"/>
            <a:r>
              <a:rPr lang="id-ID" sz="2100" dirty="0" smtClean="0"/>
              <a:t>Data kadar gula darah puasa atau sewaktu  selama perawatan fase akut (≤ 7 hari)</a:t>
            </a:r>
          </a:p>
          <a:p>
            <a:pPr marL="723900" lvl="0"/>
            <a:r>
              <a:rPr lang="id-ID" sz="2100" dirty="0" smtClean="0"/>
              <a:t>Data kondisi terakhir pasien di RS</a:t>
            </a:r>
          </a:p>
          <a:p>
            <a:pPr marL="723900" lvl="0"/>
            <a:r>
              <a:rPr lang="id-ID" sz="2100" dirty="0" smtClean="0"/>
              <a:t>Data lain untuk mendukung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928926" y="5286396"/>
            <a:ext cx="3114668" cy="5714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id-ID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nalisis dan</a:t>
            </a:r>
            <a:r>
              <a:rPr kumimoji="0" lang="id-ID" sz="20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Evaluasi Data</a:t>
            </a:r>
            <a:endParaRPr kumimoji="0" lang="id-ID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857488" y="1357298"/>
            <a:ext cx="3143272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/>
              <a:t>Jalannya Penelitian</a:t>
            </a:r>
            <a:endParaRPr lang="id-ID" sz="2400" i="1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0"/>
            <a:ext cx="7772400" cy="1143000"/>
          </a:xfrm>
        </p:spPr>
        <p:txBody>
          <a:bodyPr/>
          <a:lstStyle/>
          <a:p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4572008"/>
            <a:ext cx="8429684" cy="1714512"/>
          </a:xfrm>
        </p:spPr>
        <p:txBody>
          <a:bodyPr>
            <a:noAutofit/>
          </a:bodyPr>
          <a:lstStyle/>
          <a:p>
            <a:r>
              <a:rPr lang="en-US" sz="2000" dirty="0" smtClean="0"/>
              <a:t>PSH </a:t>
            </a:r>
            <a:r>
              <a:rPr lang="en-US" sz="2000" dirty="0" err="1" smtClean="0"/>
              <a:t>meningkatkan</a:t>
            </a:r>
            <a:r>
              <a:rPr lang="en-US" sz="2000" dirty="0" smtClean="0"/>
              <a:t> </a:t>
            </a:r>
            <a:r>
              <a:rPr lang="en-US" sz="2000" dirty="0" err="1" smtClean="0"/>
              <a:t>resiko</a:t>
            </a:r>
            <a:r>
              <a:rPr lang="en-US" sz="2000" dirty="0" smtClean="0"/>
              <a:t> </a:t>
            </a:r>
            <a:r>
              <a:rPr lang="en-US" sz="2000" dirty="0" err="1" smtClean="0"/>
              <a:t>kematian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pasien</a:t>
            </a:r>
            <a:r>
              <a:rPr lang="en-US" sz="2000" dirty="0" smtClean="0"/>
              <a:t> stroke </a:t>
            </a:r>
            <a:r>
              <a:rPr lang="en-US" sz="2000" dirty="0" err="1" smtClean="0"/>
              <a:t>nondiabetik</a:t>
            </a:r>
            <a:r>
              <a:rPr lang="en-US" sz="2000" dirty="0" smtClean="0"/>
              <a:t> </a:t>
            </a:r>
            <a:r>
              <a:rPr lang="en-US" sz="2000" dirty="0" err="1" smtClean="0"/>
              <a:t>serta</a:t>
            </a:r>
            <a:r>
              <a:rPr lang="en-US" sz="2000" dirty="0" smtClean="0"/>
              <a:t> </a:t>
            </a:r>
            <a:r>
              <a:rPr lang="en-US" sz="2000" dirty="0" err="1" smtClean="0"/>
              <a:t>menghambat</a:t>
            </a:r>
            <a:r>
              <a:rPr lang="en-US" sz="2000" dirty="0" smtClean="0"/>
              <a:t> </a:t>
            </a:r>
            <a:r>
              <a:rPr lang="en-US" sz="2000" dirty="0" err="1" smtClean="0"/>
              <a:t>perbaikan</a:t>
            </a:r>
            <a:r>
              <a:rPr lang="en-US" sz="2000" dirty="0" smtClean="0"/>
              <a:t> </a:t>
            </a:r>
            <a:r>
              <a:rPr lang="en-US" sz="2000" dirty="0" err="1" smtClean="0"/>
              <a:t>fungsional</a:t>
            </a:r>
            <a:r>
              <a:rPr lang="en-US" sz="2000" dirty="0" smtClean="0"/>
              <a:t> </a:t>
            </a:r>
            <a:r>
              <a:rPr lang="en-US" sz="2000" dirty="0" err="1" smtClean="0"/>
              <a:t>pasien</a:t>
            </a:r>
            <a:r>
              <a:rPr lang="en-US" sz="2000" dirty="0" smtClean="0"/>
              <a:t> stroke </a:t>
            </a:r>
            <a:r>
              <a:rPr lang="en-US" sz="2000" dirty="0" err="1" smtClean="0"/>
              <a:t>nondiabetik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bertahan</a:t>
            </a:r>
            <a:r>
              <a:rPr lang="en-US" sz="2000" dirty="0" smtClean="0"/>
              <a:t> </a:t>
            </a:r>
            <a:r>
              <a:rPr lang="en-US" sz="2000" dirty="0" err="1" smtClean="0"/>
              <a:t>hidup</a:t>
            </a:r>
            <a:r>
              <a:rPr lang="en-US" sz="2000" dirty="0" smtClean="0"/>
              <a:t> (Capes </a:t>
            </a:r>
            <a:r>
              <a:rPr lang="en-US" sz="2000" dirty="0" err="1" smtClean="0"/>
              <a:t>dkk</a:t>
            </a:r>
            <a:r>
              <a:rPr lang="en-US" sz="2000" dirty="0" smtClean="0"/>
              <a:t>, 2001).</a:t>
            </a:r>
          </a:p>
          <a:p>
            <a:r>
              <a:rPr lang="en-US" sz="2000" dirty="0" err="1" smtClean="0"/>
              <a:t>Umpierrez</a:t>
            </a:r>
            <a:r>
              <a:rPr lang="en-US" sz="2000" dirty="0" smtClean="0"/>
              <a:t> </a:t>
            </a:r>
            <a:r>
              <a:rPr lang="en-US" sz="2000" dirty="0" err="1" smtClean="0"/>
              <a:t>dkk</a:t>
            </a:r>
            <a:r>
              <a:rPr lang="en-US" sz="2000" dirty="0" smtClean="0"/>
              <a:t> (2002) </a:t>
            </a:r>
            <a:r>
              <a:rPr lang="id-ID" sz="2000" dirty="0" smtClean="0">
                <a:sym typeface="Wingdings" pitchFamily="2" charset="2"/>
              </a:rPr>
              <a:t> </a:t>
            </a:r>
            <a:r>
              <a:rPr lang="en-US" sz="2000" dirty="0" err="1" smtClean="0"/>
              <a:t>pasien</a:t>
            </a:r>
            <a:r>
              <a:rPr lang="en-US" sz="2000" dirty="0" smtClean="0"/>
              <a:t> stroke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hiperglikemi</a:t>
            </a:r>
            <a:r>
              <a:rPr lang="en-US" sz="2000" dirty="0" smtClean="0"/>
              <a:t> yang </a:t>
            </a:r>
            <a:r>
              <a:rPr lang="en-US" sz="2000" dirty="0" err="1" smtClean="0"/>
              <a:t>baru</a:t>
            </a:r>
            <a:r>
              <a:rPr lang="en-US" sz="2000" dirty="0" smtClean="0"/>
              <a:t> </a:t>
            </a:r>
            <a:r>
              <a:rPr lang="en-US" sz="2000" dirty="0" err="1" smtClean="0"/>
              <a:t>terdiagnosis</a:t>
            </a:r>
            <a:r>
              <a:rPr lang="en-US" sz="2000" dirty="0" smtClean="0"/>
              <a:t> </a:t>
            </a:r>
            <a:r>
              <a:rPr lang="en-US" sz="2000" dirty="0" err="1" smtClean="0"/>
              <a:t>memiliki</a:t>
            </a:r>
            <a:r>
              <a:rPr lang="en-US" sz="2000" dirty="0" smtClean="0"/>
              <a:t> </a:t>
            </a:r>
            <a:r>
              <a:rPr lang="en-US" sz="2000" dirty="0" err="1" smtClean="0"/>
              <a:t>tingkat</a:t>
            </a:r>
            <a:r>
              <a:rPr lang="en-US" sz="2000" dirty="0" smtClean="0"/>
              <a:t> </a:t>
            </a:r>
            <a:r>
              <a:rPr lang="en-US" sz="2000" dirty="0" err="1" smtClean="0"/>
              <a:t>mortalitas</a:t>
            </a:r>
            <a:r>
              <a:rPr lang="en-US" sz="2000" dirty="0" smtClean="0"/>
              <a:t> yang </a:t>
            </a:r>
            <a:r>
              <a:rPr lang="en-US" sz="2000" dirty="0" err="1" smtClean="0"/>
              <a:t>lebih</a:t>
            </a:r>
            <a:r>
              <a:rPr lang="en-US" sz="2000" dirty="0" smtClean="0"/>
              <a:t> </a:t>
            </a:r>
            <a:r>
              <a:rPr lang="en-US" sz="2000" dirty="0" err="1" smtClean="0"/>
              <a:t>tinggi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i="1" dirty="0" smtClean="0"/>
              <a:t>outcome </a:t>
            </a:r>
            <a:r>
              <a:rPr lang="en-US" sz="2000" dirty="0" err="1" smtClean="0"/>
              <a:t>fungsional</a:t>
            </a:r>
            <a:r>
              <a:rPr lang="en-US" sz="2000" dirty="0" smtClean="0"/>
              <a:t> yang </a:t>
            </a:r>
            <a:r>
              <a:rPr lang="en-US" sz="2000" dirty="0" err="1" smtClean="0"/>
              <a:t>lebih</a:t>
            </a:r>
            <a:r>
              <a:rPr lang="en-US" sz="2000" dirty="0" smtClean="0"/>
              <a:t> </a:t>
            </a:r>
            <a:r>
              <a:rPr lang="en-US" sz="2000" dirty="0" err="1" smtClean="0"/>
              <a:t>rendah</a:t>
            </a:r>
            <a:r>
              <a:rPr lang="en-US" sz="2000" dirty="0" smtClean="0"/>
              <a:t> </a:t>
            </a:r>
            <a:r>
              <a:rPr lang="en-US" sz="2000" dirty="0" err="1" smtClean="0"/>
              <a:t>dibandingkan</a:t>
            </a:r>
            <a:r>
              <a:rPr lang="en-US" sz="2000" dirty="0" smtClean="0"/>
              <a:t> </a:t>
            </a:r>
            <a:r>
              <a:rPr lang="en-US" sz="2000" dirty="0" err="1" smtClean="0"/>
              <a:t>pasien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riwayat</a:t>
            </a:r>
            <a:r>
              <a:rPr lang="en-US" sz="2000" dirty="0" smtClean="0"/>
              <a:t> DM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normoglikemi</a:t>
            </a:r>
            <a:r>
              <a:rPr lang="en-US" sz="2000" dirty="0" smtClean="0"/>
              <a:t>.</a:t>
            </a:r>
            <a:endParaRPr lang="id-ID" sz="2000" dirty="0" smtClean="0"/>
          </a:p>
          <a:p>
            <a:endParaRPr lang="en-US" sz="18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928794" y="1142984"/>
          <a:ext cx="5542030" cy="3310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1695</TotalTime>
  <Words>766</Words>
  <Application>Microsoft Office PowerPoint</Application>
  <PresentationFormat>On-screen Show (4:3)</PresentationFormat>
  <Paragraphs>161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Diseño predeterminado</vt:lpstr>
      <vt:lpstr>Flow</vt:lpstr>
      <vt:lpstr>Equity</vt:lpstr>
      <vt:lpstr>1_Flow</vt:lpstr>
      <vt:lpstr>Slide 1</vt:lpstr>
      <vt:lpstr>Latar Belakang</vt:lpstr>
      <vt:lpstr>Slide 3</vt:lpstr>
      <vt:lpstr>Slide 4</vt:lpstr>
      <vt:lpstr>Tujuan Penelitian</vt:lpstr>
      <vt:lpstr>Metodologi Penelitian</vt:lpstr>
      <vt:lpstr>Slide 7</vt:lpstr>
      <vt:lpstr>Slide 8</vt:lpstr>
      <vt:lpstr>Karakteristik Pasien</vt:lpstr>
      <vt:lpstr>Baseline KGD</vt:lpstr>
      <vt:lpstr>Gambaran Status Pasien</vt:lpstr>
      <vt:lpstr>Analisis KGD</vt:lpstr>
      <vt:lpstr>Kesimpulan</vt:lpstr>
      <vt:lpstr>Slide 14</vt:lpstr>
      <vt:lpstr>Slide 15</vt:lpstr>
      <vt:lpstr>Slide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Zee_</cp:lastModifiedBy>
  <cp:revision>119</cp:revision>
  <dcterms:created xsi:type="dcterms:W3CDTF">2012-12-02T21:55:02Z</dcterms:created>
  <dcterms:modified xsi:type="dcterms:W3CDTF">2016-09-28T00:30:02Z</dcterms:modified>
</cp:coreProperties>
</file>