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2"/>
  </p:sldMasterIdLst>
  <p:notesMasterIdLst>
    <p:notesMasterId r:id="rId22"/>
  </p:notesMasterIdLst>
  <p:handoutMasterIdLst>
    <p:handoutMasterId r:id="rId23"/>
  </p:handoutMasterIdLst>
  <p:sldIdLst>
    <p:sldId id="292" r:id="rId3"/>
    <p:sldId id="270" r:id="rId4"/>
    <p:sldId id="258" r:id="rId5"/>
    <p:sldId id="271" r:id="rId6"/>
    <p:sldId id="272" r:id="rId7"/>
    <p:sldId id="273" r:id="rId8"/>
    <p:sldId id="274" r:id="rId9"/>
    <p:sldId id="278" r:id="rId10"/>
    <p:sldId id="279" r:id="rId11"/>
    <p:sldId id="280" r:id="rId12"/>
    <p:sldId id="281" r:id="rId13"/>
    <p:sldId id="282" r:id="rId14"/>
    <p:sldId id="284" r:id="rId15"/>
    <p:sldId id="285" r:id="rId16"/>
    <p:sldId id="261" r:id="rId17"/>
    <p:sldId id="288" r:id="rId18"/>
    <p:sldId id="289" r:id="rId19"/>
    <p:sldId id="290" r:id="rId20"/>
    <p:sldId id="291" r:id="rId21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51" autoAdjust="0"/>
    <p:restoredTop sz="73263" autoAdjust="0"/>
  </p:normalViewPr>
  <p:slideViewPr>
    <p:cSldViewPr showGuides="1">
      <p:cViewPr>
        <p:scale>
          <a:sx n="80" d="100"/>
          <a:sy n="80" d="100"/>
        </p:scale>
        <p:origin x="-10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A6BDE-4D05-47B7-AD73-008672A1864C}" type="datetimeFigureOut">
              <a:rPr lang="id-ID" smtClean="0"/>
              <a:pPr/>
              <a:t>16/02/2019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A4A1B-3B42-41E2-99E7-068A579F369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2397634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A0A01-C818-4501-A4A1-72FB312984E3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46D10-78BC-4D36-8565-3E1E155E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3542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 Poerwandari-paradigma dan penelitian kualitatif-20ag2013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BBC25-D892-4EF3-BCEF-9B2F245D1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AAC4714-148F-460C-B582-7FAF0BBDAD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573012-00EE-4778-9832-BABF6C1F1812}" type="datetimeFigureOut">
              <a:rPr lang="en-US" smtClean="0"/>
              <a:pPr/>
              <a:t>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F355A1-19F3-41E8-AAA7-1A90409AF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3200" dirty="0" smtClean="0"/>
              <a:t>METODE KUALITATIF: Sebuah Pengantar </a:t>
            </a:r>
            <a:br>
              <a:rPr lang="id-ID" sz="3200" dirty="0" smtClean="0"/>
            </a:b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3200" b="1" dirty="0" smtClean="0"/>
              <a:t>5. </a:t>
            </a:r>
            <a:r>
              <a:rPr lang="en-US" sz="2800" b="1" dirty="0" err="1" smtClean="0"/>
              <a:t>Perspektif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dinamis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perkembangan</a:t>
            </a:r>
            <a:endParaRPr lang="id-ID" sz="3000" dirty="0" smtClean="0"/>
          </a:p>
          <a:p>
            <a:pPr lvl="1">
              <a:lnSpc>
                <a:spcPct val="80000"/>
              </a:lnSpc>
            </a:pPr>
            <a:r>
              <a:rPr lang="en-US" sz="2700" dirty="0" err="1" smtClean="0"/>
              <a:t>Melihat</a:t>
            </a:r>
            <a:r>
              <a:rPr lang="en-US" sz="2700" dirty="0" smtClean="0"/>
              <a:t> </a:t>
            </a:r>
            <a:r>
              <a:rPr lang="en-US" sz="2700" dirty="0" err="1" smtClean="0"/>
              <a:t>gejala</a:t>
            </a:r>
            <a:r>
              <a:rPr lang="en-US" sz="2700" dirty="0" smtClean="0"/>
              <a:t> </a:t>
            </a:r>
            <a:r>
              <a:rPr lang="en-US" sz="2700" dirty="0" err="1" smtClean="0"/>
              <a:t>sosial</a:t>
            </a:r>
            <a:r>
              <a:rPr lang="en-US" sz="2700" dirty="0" smtClean="0"/>
              <a:t> </a:t>
            </a:r>
            <a:r>
              <a:rPr lang="en-US" sz="2700" dirty="0" err="1" smtClean="0"/>
              <a:t>sebagai</a:t>
            </a:r>
            <a:r>
              <a:rPr lang="en-US" sz="2700" dirty="0" smtClean="0"/>
              <a:t> </a:t>
            </a:r>
            <a:r>
              <a:rPr lang="en-US" sz="2700" dirty="0" err="1" smtClean="0"/>
              <a:t>sesuatu</a:t>
            </a:r>
            <a:r>
              <a:rPr lang="en-US" sz="2700" dirty="0" smtClean="0"/>
              <a:t> yang </a:t>
            </a:r>
            <a:r>
              <a:rPr lang="en-US" sz="2700" dirty="0" err="1" smtClean="0"/>
              <a:t>dinamis</a:t>
            </a:r>
            <a:r>
              <a:rPr lang="en-US" sz="2700" dirty="0" smtClean="0"/>
              <a:t> </a:t>
            </a:r>
            <a:r>
              <a:rPr lang="en-US" sz="2700" dirty="0" err="1" smtClean="0"/>
              <a:t>dan</a:t>
            </a:r>
            <a:r>
              <a:rPr lang="en-US" sz="2700" dirty="0" smtClean="0"/>
              <a:t> </a:t>
            </a:r>
            <a:r>
              <a:rPr lang="en-US" sz="2700" dirty="0" err="1" smtClean="0"/>
              <a:t>berkembang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err="1" smtClean="0"/>
              <a:t>Tidak</a:t>
            </a:r>
            <a:r>
              <a:rPr lang="en-US" sz="2700" dirty="0" smtClean="0"/>
              <a:t> </a:t>
            </a:r>
            <a:r>
              <a:rPr lang="en-US" sz="2700" dirty="0" err="1" smtClean="0"/>
              <a:t>membatasi</a:t>
            </a:r>
            <a:r>
              <a:rPr lang="en-US" sz="2700" dirty="0" smtClean="0"/>
              <a:t>, </a:t>
            </a:r>
            <a:r>
              <a:rPr lang="en-US" sz="2700" dirty="0" err="1" smtClean="0"/>
              <a:t>melainkan</a:t>
            </a:r>
            <a:r>
              <a:rPr lang="en-US" sz="2700" dirty="0" smtClean="0"/>
              <a:t> </a:t>
            </a:r>
            <a:r>
              <a:rPr lang="en-US" sz="2700" dirty="0" err="1" smtClean="0"/>
              <a:t>justru</a:t>
            </a:r>
            <a:r>
              <a:rPr lang="en-US" sz="2700" dirty="0" smtClean="0"/>
              <a:t> </a:t>
            </a:r>
            <a:r>
              <a:rPr lang="en-US" sz="2700" dirty="0" err="1" smtClean="0"/>
              <a:t>mengantisipasi</a:t>
            </a:r>
            <a:r>
              <a:rPr lang="en-US" sz="2700" dirty="0" smtClean="0"/>
              <a:t> </a:t>
            </a:r>
            <a:r>
              <a:rPr lang="en-US" sz="2700" dirty="0" err="1" smtClean="0"/>
              <a:t>kemungkinan</a:t>
            </a:r>
            <a:r>
              <a:rPr lang="en-US" sz="2700" dirty="0" smtClean="0"/>
              <a:t> </a:t>
            </a:r>
            <a:r>
              <a:rPr lang="en-US" sz="2700" dirty="0" err="1" smtClean="0"/>
              <a:t>perubahan</a:t>
            </a:r>
            <a:endParaRPr lang="en-US" sz="21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dirty="0" smtClean="0"/>
              <a:t>6. </a:t>
            </a:r>
            <a:r>
              <a:rPr lang="en-US" sz="2800" b="1" dirty="0" err="1" smtClean="0"/>
              <a:t>Orientasi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kasus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unik</a:t>
            </a:r>
            <a:endParaRPr lang="en-US" sz="2800" b="1" dirty="0" smtClean="0"/>
          </a:p>
          <a:p>
            <a:pPr lvl="1">
              <a:lnSpc>
                <a:spcPct val="80000"/>
              </a:lnSpc>
            </a:pPr>
            <a:r>
              <a:rPr lang="en-US" sz="2500" dirty="0" err="1" smtClean="0"/>
              <a:t>Penelitian</a:t>
            </a:r>
            <a:r>
              <a:rPr lang="en-US" sz="2500" dirty="0" smtClean="0"/>
              <a:t> </a:t>
            </a:r>
            <a:r>
              <a:rPr lang="en-US" sz="2500" dirty="0" err="1" smtClean="0"/>
              <a:t>mendalam</a:t>
            </a:r>
            <a:r>
              <a:rPr lang="en-US" sz="2500" dirty="0" smtClean="0"/>
              <a:t> </a:t>
            </a:r>
            <a:r>
              <a:rPr lang="en-US" sz="2500" dirty="0" err="1" smtClean="0"/>
              <a:t>dari</a:t>
            </a:r>
            <a:r>
              <a:rPr lang="en-US" sz="2500" dirty="0" smtClean="0"/>
              <a:t> </a:t>
            </a:r>
            <a:r>
              <a:rPr lang="en-US" sz="2500" dirty="0" err="1" smtClean="0"/>
              <a:t>sejumlah</a:t>
            </a:r>
            <a:r>
              <a:rPr lang="en-US" sz="2500" dirty="0" smtClean="0"/>
              <a:t> </a:t>
            </a:r>
            <a:r>
              <a:rPr lang="en-US" sz="2500" dirty="0" err="1" smtClean="0"/>
              <a:t>kecil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err="1" smtClean="0"/>
              <a:t>kasus</a:t>
            </a:r>
            <a:r>
              <a:rPr lang="en-US" sz="2500" dirty="0" smtClean="0"/>
              <a:t> yang </a:t>
            </a:r>
            <a:r>
              <a:rPr lang="en-US" sz="2500" dirty="0" err="1" smtClean="0"/>
              <a:t>spesifik</a:t>
            </a:r>
            <a:r>
              <a:rPr lang="en-US" sz="2500" dirty="0" smtClean="0"/>
              <a:t> (</a:t>
            </a:r>
            <a:r>
              <a:rPr lang="en-US" sz="2500" dirty="0" err="1" smtClean="0"/>
              <a:t>studi</a:t>
            </a:r>
            <a:r>
              <a:rPr lang="en-US" sz="2500" dirty="0" smtClean="0"/>
              <a:t> </a:t>
            </a:r>
            <a:r>
              <a:rPr lang="en-US" sz="2500" dirty="0" err="1" smtClean="0"/>
              <a:t>kasus</a:t>
            </a:r>
            <a:r>
              <a:rPr lang="en-US" sz="2500" dirty="0" smtClean="0"/>
              <a:t>)</a:t>
            </a:r>
            <a:endParaRPr lang="en-US" sz="13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7. </a:t>
            </a:r>
            <a:r>
              <a:rPr lang="en-US" sz="2800" dirty="0" err="1" smtClean="0"/>
              <a:t>Netralitas</a:t>
            </a:r>
            <a:r>
              <a:rPr lang="en-US" sz="2800" dirty="0" smtClean="0"/>
              <a:t> </a:t>
            </a:r>
            <a:r>
              <a:rPr lang="en-US" sz="2800" dirty="0" err="1" smtClean="0"/>
              <a:t>empatik</a:t>
            </a:r>
            <a:endParaRPr lang="id-ID" sz="26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600" dirty="0" smtClean="0"/>
              <a:t>	</a:t>
            </a:r>
            <a:r>
              <a:rPr lang="en-US" sz="2600" i="1" dirty="0" err="1" smtClean="0"/>
              <a:t>Empati</a:t>
            </a:r>
            <a:r>
              <a:rPr lang="en-US" sz="2600" dirty="0" smtClean="0"/>
              <a:t> = </a:t>
            </a:r>
            <a:r>
              <a:rPr lang="en-US" sz="2600" dirty="0" err="1" smtClean="0"/>
              <a:t>sikap</a:t>
            </a:r>
            <a:r>
              <a:rPr lang="en-US" sz="2600" dirty="0" smtClean="0"/>
              <a:t> </a:t>
            </a:r>
            <a:r>
              <a:rPr lang="en-US" sz="2600" dirty="0" err="1" smtClean="0"/>
              <a:t>terhadap</a:t>
            </a:r>
            <a:r>
              <a:rPr lang="en-US" sz="2600" dirty="0" smtClean="0"/>
              <a:t> </a:t>
            </a:r>
            <a:r>
              <a:rPr lang="en-US" sz="2600" dirty="0" err="1" smtClean="0"/>
              <a:t>subyek</a:t>
            </a:r>
            <a:r>
              <a:rPr lang="en-US" sz="2600" dirty="0" smtClean="0"/>
              <a:t> yang 	</a:t>
            </a:r>
            <a:r>
              <a:rPr lang="en-US" sz="2600" dirty="0" err="1" smtClean="0"/>
              <a:t>dihadapi</a:t>
            </a:r>
            <a:r>
              <a:rPr lang="en-US" sz="2600" dirty="0" smtClean="0"/>
              <a:t>. </a:t>
            </a:r>
            <a:r>
              <a:rPr lang="en-US" sz="2600" i="1" dirty="0" err="1" smtClean="0"/>
              <a:t>Netral</a:t>
            </a:r>
            <a:r>
              <a:rPr lang="en-US" sz="2600" dirty="0" smtClean="0"/>
              <a:t> = </a:t>
            </a:r>
            <a:r>
              <a:rPr lang="en-US" sz="2600" dirty="0" err="1" smtClean="0"/>
              <a:t>melakukan</a:t>
            </a:r>
            <a:r>
              <a:rPr lang="en-US" sz="2600" dirty="0" smtClean="0"/>
              <a:t> </a:t>
            </a:r>
            <a:r>
              <a:rPr lang="en-US" sz="2600" dirty="0" err="1" smtClean="0"/>
              <a:t>penelitian</a:t>
            </a:r>
            <a:r>
              <a:rPr lang="en-US" sz="2600" dirty="0" smtClean="0"/>
              <a:t> 	</a:t>
            </a:r>
            <a:r>
              <a:rPr lang="en-US" sz="2600" dirty="0" err="1" smtClean="0"/>
              <a:t>tanpa</a:t>
            </a:r>
            <a:r>
              <a:rPr lang="en-US" sz="2600" dirty="0" smtClean="0"/>
              <a:t> </a:t>
            </a:r>
            <a:r>
              <a:rPr lang="en-US" sz="2600" dirty="0" err="1" smtClean="0"/>
              <a:t>diwarnai</a:t>
            </a:r>
            <a:r>
              <a:rPr lang="en-US" sz="2600" dirty="0" smtClean="0"/>
              <a:t> bias/</a:t>
            </a:r>
            <a:r>
              <a:rPr lang="en-US" sz="2600" dirty="0" err="1" smtClean="0"/>
              <a:t>praduga</a:t>
            </a:r>
            <a:r>
              <a:rPr lang="en-US" sz="2600" dirty="0" smtClean="0"/>
              <a:t> </a:t>
            </a:r>
            <a:r>
              <a:rPr lang="en-US" sz="2600" dirty="0" err="1" smtClean="0"/>
              <a:t>tertentu</a:t>
            </a:r>
            <a:r>
              <a:rPr lang="en-US" sz="2600" dirty="0" smtClean="0"/>
              <a:t> yang </a:t>
            </a:r>
            <a:r>
              <a:rPr lang="en-US" sz="2600" dirty="0" err="1" smtClean="0"/>
              <a:t>mempengaruhi</a:t>
            </a:r>
            <a:r>
              <a:rPr lang="en-US" sz="2600" dirty="0" smtClean="0"/>
              <a:t> </a:t>
            </a:r>
            <a:r>
              <a:rPr lang="en-US" sz="2600" dirty="0" err="1" smtClean="0"/>
              <a:t>perolehan</a:t>
            </a:r>
            <a:r>
              <a:rPr lang="en-US" sz="2600" dirty="0" smtClean="0"/>
              <a:t> data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err="1" smtClean="0">
                <a:sym typeface="Wingdings" pitchFamily="2" charset="2"/>
              </a:rPr>
              <a:t>sikap</a:t>
            </a:r>
            <a:r>
              <a:rPr lang="en-US" sz="2600" dirty="0" smtClean="0">
                <a:sym typeface="Wingdings" pitchFamily="2" charset="2"/>
              </a:rPr>
              <a:t> “</a:t>
            </a:r>
            <a:r>
              <a:rPr lang="en-US" sz="2600" dirty="0" err="1" smtClean="0">
                <a:sym typeface="Wingdings" pitchFamily="2" charset="2"/>
              </a:rPr>
              <a:t>epoke</a:t>
            </a:r>
            <a:r>
              <a:rPr lang="en-US" sz="2600" dirty="0" smtClean="0">
                <a:sym typeface="Wingdings" pitchFamily="2" charset="2"/>
              </a:rPr>
              <a:t>”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	*	</a:t>
            </a:r>
            <a:r>
              <a:rPr lang="en-US" sz="2600" dirty="0" err="1" smtClean="0"/>
              <a:t>Perlu</a:t>
            </a:r>
            <a:r>
              <a:rPr lang="en-US" sz="2600" dirty="0" smtClean="0"/>
              <a:t> </a:t>
            </a:r>
            <a:r>
              <a:rPr lang="en-US" sz="2600" dirty="0" err="1" smtClean="0"/>
              <a:t>usaha-usaha</a:t>
            </a:r>
            <a:r>
              <a:rPr lang="en-US" sz="2600" dirty="0" smtClean="0"/>
              <a:t> </a:t>
            </a:r>
            <a:r>
              <a:rPr lang="en-US" sz="2600" dirty="0" err="1" smtClean="0"/>
              <a:t>untuk</a:t>
            </a:r>
            <a:r>
              <a:rPr lang="en-US" sz="2600" dirty="0" smtClean="0"/>
              <a:t> </a:t>
            </a:r>
            <a:r>
              <a:rPr lang="en-US" sz="2600" dirty="0" err="1" smtClean="0"/>
              <a:t>meminimalkan</a:t>
            </a:r>
            <a:r>
              <a:rPr lang="en-US" sz="2600" dirty="0" smtClean="0"/>
              <a:t> 	bias : </a:t>
            </a:r>
            <a:r>
              <a:rPr lang="en-US" sz="2600" dirty="0" err="1" smtClean="0"/>
              <a:t>pengumpulan</a:t>
            </a:r>
            <a:r>
              <a:rPr lang="en-US" sz="2600" dirty="0" smtClean="0"/>
              <a:t> data </a:t>
            </a:r>
            <a:r>
              <a:rPr lang="en-US" sz="2600" dirty="0" err="1" smtClean="0"/>
              <a:t>secara</a:t>
            </a:r>
            <a:r>
              <a:rPr lang="en-US" sz="2600" dirty="0" smtClean="0"/>
              <a:t> </a:t>
            </a:r>
            <a:r>
              <a:rPr lang="en-US" sz="2600" dirty="0" err="1" smtClean="0"/>
              <a:t>sistematis</a:t>
            </a:r>
            <a:r>
              <a:rPr lang="en-US" sz="2600" dirty="0" smtClean="0"/>
              <a:t>, 	</a:t>
            </a:r>
            <a:r>
              <a:rPr lang="en-US" sz="2600" dirty="0" err="1" smtClean="0"/>
              <a:t>beberapa</a:t>
            </a:r>
            <a:r>
              <a:rPr lang="en-US" sz="2600" dirty="0" smtClean="0"/>
              <a:t> </a:t>
            </a:r>
            <a:r>
              <a:rPr lang="en-US" sz="2600" dirty="0" err="1" smtClean="0"/>
              <a:t>sumber</a:t>
            </a:r>
            <a:r>
              <a:rPr lang="en-US" sz="2600" dirty="0" smtClean="0"/>
              <a:t> data, </a:t>
            </a:r>
            <a:r>
              <a:rPr lang="en-US" sz="2600" i="1" dirty="0" smtClean="0"/>
              <a:t>external reviewers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r>
              <a:rPr lang="en-US" sz="2600" dirty="0" smtClean="0"/>
              <a:t>	*	</a:t>
            </a:r>
            <a:r>
              <a:rPr lang="en-US" sz="2600" dirty="0" err="1" smtClean="0"/>
              <a:t>Manusia</a:t>
            </a:r>
            <a:r>
              <a:rPr lang="en-US" sz="2600" dirty="0" smtClean="0"/>
              <a:t> </a:t>
            </a:r>
            <a:r>
              <a:rPr lang="en-US" sz="2600" dirty="0" err="1" smtClean="0"/>
              <a:t>harus</a:t>
            </a:r>
            <a:r>
              <a:rPr lang="en-US" sz="2600" dirty="0" smtClean="0"/>
              <a:t> </a:t>
            </a:r>
            <a:r>
              <a:rPr lang="en-US" sz="2600" dirty="0" err="1" smtClean="0"/>
              <a:t>dipahami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cara</a:t>
            </a:r>
            <a:r>
              <a:rPr lang="en-US" sz="2600" dirty="0" smtClean="0"/>
              <a:t> 	</a:t>
            </a:r>
            <a:r>
              <a:rPr lang="en-US" sz="2600" dirty="0" err="1" smtClean="0"/>
              <a:t>berbeda</a:t>
            </a:r>
            <a:r>
              <a:rPr lang="en-US" sz="2600" dirty="0" smtClean="0"/>
              <a:t> </a:t>
            </a:r>
            <a:r>
              <a:rPr lang="en-US" sz="2600" dirty="0" err="1" smtClean="0"/>
              <a:t>dibandingkan</a:t>
            </a:r>
            <a:r>
              <a:rPr lang="en-US" sz="2600" dirty="0" smtClean="0"/>
              <a:t> </a:t>
            </a:r>
            <a:r>
              <a:rPr lang="en-US" sz="2600" dirty="0" err="1" smtClean="0"/>
              <a:t>obyek</a:t>
            </a:r>
            <a:r>
              <a:rPr lang="en-US" sz="2600" dirty="0" smtClean="0"/>
              <a:t> </a:t>
            </a:r>
            <a:r>
              <a:rPr lang="en-US" sz="2600" dirty="0" err="1" smtClean="0"/>
              <a:t>studi</a:t>
            </a:r>
            <a:r>
              <a:rPr lang="en-US" sz="2600" dirty="0" smtClean="0"/>
              <a:t> lain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Pertanyaan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yang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muncul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: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bagaimana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validitas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dari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penelitian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kualitatif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(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dibahas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pada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Bab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600" dirty="0" err="1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tersendiri</a:t>
            </a:r>
            <a:r>
              <a:rPr lang="en-US" sz="2600" dirty="0" smtClean="0">
                <a:solidFill>
                  <a:schemeClr val="accent2"/>
                </a:solidFill>
                <a:latin typeface="Aparajita" pitchFamily="34" charset="0"/>
                <a:cs typeface="Aparajita" pitchFamily="34" charset="0"/>
              </a:rPr>
              <a:t>)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8. </a:t>
            </a:r>
            <a:r>
              <a:rPr lang="id-ID" sz="2600" dirty="0" err="1" smtClean="0"/>
              <a:t>T</a:t>
            </a:r>
            <a:r>
              <a:rPr lang="en-US" sz="2600" dirty="0" err="1" smtClean="0"/>
              <a:t>eknik</a:t>
            </a:r>
            <a:r>
              <a:rPr lang="en-US" sz="2600" dirty="0" smtClean="0"/>
              <a:t> </a:t>
            </a:r>
            <a:r>
              <a:rPr lang="en-US" sz="2600" dirty="0" err="1" smtClean="0"/>
              <a:t>pengumpulan</a:t>
            </a:r>
            <a:r>
              <a:rPr lang="en-US" sz="2600" dirty="0" smtClean="0"/>
              <a:t> data </a:t>
            </a:r>
            <a:r>
              <a:rPr lang="en-US" sz="2600" dirty="0" err="1" smtClean="0"/>
              <a:t>khas</a:t>
            </a:r>
            <a:r>
              <a:rPr lang="en-US" sz="2600" dirty="0" smtClean="0"/>
              <a:t> </a:t>
            </a:r>
            <a:r>
              <a:rPr lang="en-US" sz="2600" dirty="0" err="1" smtClean="0"/>
              <a:t>kualitatif</a:t>
            </a:r>
            <a:endParaRPr lang="id-ID" sz="2600" dirty="0" smtClean="0"/>
          </a:p>
          <a:p>
            <a:pPr lvl="1">
              <a:buFontTx/>
              <a:buChar char="-"/>
            </a:pP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manipulasi</a:t>
            </a:r>
            <a:r>
              <a:rPr lang="en-US" sz="2400" dirty="0" smtClean="0"/>
              <a:t> / treatment</a:t>
            </a:r>
          </a:p>
          <a:p>
            <a:pPr lvl="1">
              <a:buFontTx/>
              <a:buChar char="-"/>
            </a:pPr>
            <a:r>
              <a:rPr lang="en-US" sz="2400" dirty="0" err="1" smtClean="0"/>
              <a:t>Pengumpulan</a:t>
            </a:r>
            <a:r>
              <a:rPr lang="en-US" sz="2400" dirty="0" smtClean="0"/>
              <a:t> data yang </a:t>
            </a:r>
            <a:r>
              <a:rPr lang="en-US" sz="2400" dirty="0" err="1" smtClean="0"/>
              <a:t>khas</a:t>
            </a:r>
            <a:r>
              <a:rPr lang="en-US" sz="2400" dirty="0" smtClean="0"/>
              <a:t> </a:t>
            </a:r>
            <a:r>
              <a:rPr lang="en-US" sz="2400" dirty="0" err="1" smtClean="0"/>
              <a:t>kualitatif</a:t>
            </a:r>
            <a:r>
              <a:rPr lang="en-US" sz="2400" dirty="0" smtClean="0"/>
              <a:t> : </a:t>
            </a:r>
            <a:r>
              <a:rPr lang="en-US" sz="2400" dirty="0" err="1" smtClean="0"/>
              <a:t>wawancara</a:t>
            </a:r>
            <a:r>
              <a:rPr lang="en-US" sz="2400" dirty="0" smtClean="0"/>
              <a:t>, </a:t>
            </a:r>
            <a:r>
              <a:rPr lang="en-US" sz="2400" dirty="0" err="1" smtClean="0"/>
              <a:t>observasi</a:t>
            </a:r>
            <a:r>
              <a:rPr lang="en-US" sz="2400" dirty="0" smtClean="0"/>
              <a:t>, </a:t>
            </a:r>
            <a:r>
              <a:rPr lang="en-US" sz="2400" dirty="0" err="1" smtClean="0"/>
              <a:t>dokumen</a:t>
            </a:r>
            <a:r>
              <a:rPr lang="en-US" sz="2400" dirty="0" smtClean="0"/>
              <a:t>, </a:t>
            </a:r>
            <a:r>
              <a:rPr lang="en-US" sz="2400" dirty="0" err="1" smtClean="0"/>
              <a:t>riwayat</a:t>
            </a:r>
            <a:r>
              <a:rPr lang="en-US" sz="2400" dirty="0" smtClean="0"/>
              <a:t> </a:t>
            </a:r>
            <a:r>
              <a:rPr lang="en-US" sz="2400" dirty="0" err="1" smtClean="0"/>
              <a:t>hidup</a:t>
            </a:r>
            <a:r>
              <a:rPr lang="en-US" sz="2400" dirty="0" smtClean="0"/>
              <a:t> </a:t>
            </a:r>
            <a:r>
              <a:rPr lang="en-US" sz="2400" dirty="0" err="1" smtClean="0"/>
              <a:t>subyek</a:t>
            </a:r>
            <a:r>
              <a:rPr lang="en-US" sz="2400" dirty="0" smtClean="0"/>
              <a:t>, </a:t>
            </a:r>
            <a:r>
              <a:rPr lang="en-US" sz="2400" dirty="0" err="1" smtClean="0"/>
              <a:t>karya</a:t>
            </a:r>
            <a:r>
              <a:rPr lang="en-US" sz="2400" dirty="0" smtClean="0"/>
              <a:t> </a:t>
            </a:r>
            <a:r>
              <a:rPr lang="en-US" sz="2400" dirty="0" err="1" smtClean="0"/>
              <a:t>tulis</a:t>
            </a:r>
            <a:r>
              <a:rPr lang="en-US" sz="2400" dirty="0" smtClean="0"/>
              <a:t>/</a:t>
            </a:r>
            <a:r>
              <a:rPr lang="en-US" sz="2400" dirty="0" err="1" smtClean="0"/>
              <a:t>teks</a:t>
            </a:r>
            <a:r>
              <a:rPr lang="en-US" sz="2400" dirty="0" smtClean="0"/>
              <a:t>, </a:t>
            </a:r>
            <a:r>
              <a:rPr lang="en-US" sz="2400" dirty="0" err="1" smtClean="0"/>
              <a:t>foto</a:t>
            </a:r>
            <a:r>
              <a:rPr lang="en-US" sz="2400" dirty="0" smtClean="0"/>
              <a:t>, </a:t>
            </a:r>
            <a:r>
              <a:rPr lang="en-US" sz="2400" dirty="0" err="1" smtClean="0"/>
              <a:t>dll</a:t>
            </a:r>
            <a:endParaRPr lang="id-ID" sz="2400" dirty="0" smtClean="0"/>
          </a:p>
          <a:p>
            <a:pPr>
              <a:buNone/>
            </a:pPr>
            <a:endParaRPr lang="id-ID" sz="2800" dirty="0" smtClean="0"/>
          </a:p>
          <a:p>
            <a:pPr>
              <a:buNone/>
            </a:pPr>
            <a:r>
              <a:rPr lang="en-US" sz="2800" dirty="0" smtClean="0"/>
              <a:t>9. </a:t>
            </a:r>
            <a:r>
              <a:rPr lang="en-US" sz="2800" dirty="0" err="1" smtClean="0"/>
              <a:t>Fleksibilitas</a:t>
            </a:r>
            <a:r>
              <a:rPr lang="en-US" sz="2800" dirty="0" smtClean="0"/>
              <a:t> </a:t>
            </a:r>
            <a:r>
              <a:rPr lang="en-US" sz="2800" dirty="0" err="1" smtClean="0"/>
              <a:t>desain</a:t>
            </a:r>
            <a:endParaRPr lang="id-ID" sz="2800" dirty="0" smtClean="0"/>
          </a:p>
          <a:p>
            <a:pPr lvl="1">
              <a:buNone/>
            </a:pPr>
            <a:r>
              <a:rPr lang="en-US" sz="2300" dirty="0" err="1" smtClean="0"/>
              <a:t>Disain</a:t>
            </a:r>
            <a:r>
              <a:rPr lang="en-US" sz="2300" dirty="0" smtClean="0"/>
              <a:t> </a:t>
            </a:r>
            <a:r>
              <a:rPr lang="en-US" sz="2300" dirty="0" err="1" smtClean="0"/>
              <a:t>penelitian</a:t>
            </a:r>
            <a:r>
              <a:rPr lang="en-US" sz="2300" dirty="0" smtClean="0"/>
              <a:t> </a:t>
            </a:r>
            <a:r>
              <a:rPr lang="en-US" sz="2300" dirty="0" err="1" smtClean="0"/>
              <a:t>sifatnya</a:t>
            </a:r>
            <a:r>
              <a:rPr lang="en-US" sz="2300" dirty="0" smtClean="0"/>
              <a:t> </a:t>
            </a:r>
            <a:r>
              <a:rPr lang="en-US" sz="2300" dirty="0" err="1" smtClean="0"/>
              <a:t>luwes</a:t>
            </a:r>
            <a:r>
              <a:rPr lang="en-US" sz="2300" dirty="0" smtClean="0"/>
              <a:t>, </a:t>
            </a:r>
            <a:r>
              <a:rPr lang="en-US" sz="2300" dirty="0" err="1" smtClean="0"/>
              <a:t>berkembang</a:t>
            </a:r>
            <a:r>
              <a:rPr lang="en-US" sz="2300" dirty="0" smtClean="0"/>
              <a:t> </a:t>
            </a:r>
            <a:r>
              <a:rPr lang="en-US" sz="2300" dirty="0" err="1" smtClean="0"/>
              <a:t>sejalan</a:t>
            </a:r>
            <a:r>
              <a:rPr lang="en-US" sz="2300" dirty="0" smtClean="0"/>
              <a:t> </a:t>
            </a:r>
            <a:r>
              <a:rPr lang="en-US" sz="2300" dirty="0" err="1" smtClean="0"/>
              <a:t>dengan</a:t>
            </a:r>
            <a:r>
              <a:rPr lang="en-US" sz="2300" dirty="0" smtClean="0"/>
              <a:t> </a:t>
            </a:r>
            <a:r>
              <a:rPr lang="en-US" sz="2300" dirty="0" err="1" smtClean="0"/>
              <a:t>kemajuan</a:t>
            </a:r>
            <a:r>
              <a:rPr lang="en-US" sz="2300" dirty="0" smtClean="0"/>
              <a:t> </a:t>
            </a:r>
            <a:r>
              <a:rPr lang="en-US" sz="2300" dirty="0" err="1" smtClean="0"/>
              <a:t>penelitian</a:t>
            </a:r>
            <a:r>
              <a:rPr lang="en-US" sz="2300" dirty="0" smtClean="0"/>
              <a:t> </a:t>
            </a:r>
            <a:r>
              <a:rPr lang="en-US" sz="2300" dirty="0" err="1" smtClean="0"/>
              <a:t>lapangan</a:t>
            </a:r>
            <a:r>
              <a:rPr lang="en-US" sz="2300" dirty="0" smtClean="0"/>
              <a:t>.</a:t>
            </a:r>
            <a:br>
              <a:rPr lang="en-US" sz="2300" dirty="0" smtClean="0"/>
            </a:br>
            <a:r>
              <a:rPr lang="en-US" sz="2300" dirty="0" smtClean="0"/>
              <a:t>	* </a:t>
            </a:r>
            <a:r>
              <a:rPr lang="en-US" sz="2300" dirty="0" err="1" smtClean="0"/>
              <a:t>Tetap</a:t>
            </a:r>
            <a:r>
              <a:rPr lang="en-US" sz="2300" dirty="0" smtClean="0"/>
              <a:t> </a:t>
            </a:r>
            <a:r>
              <a:rPr lang="en-US" sz="2300" dirty="0" err="1" smtClean="0"/>
              <a:t>ada</a:t>
            </a:r>
            <a:r>
              <a:rPr lang="en-US" sz="2300" dirty="0" smtClean="0"/>
              <a:t> </a:t>
            </a:r>
            <a:r>
              <a:rPr lang="en-US" sz="2300" dirty="0" err="1" smtClean="0"/>
              <a:t>disain</a:t>
            </a:r>
            <a:r>
              <a:rPr lang="en-US" sz="2300" dirty="0" smtClean="0"/>
              <a:t> </a:t>
            </a:r>
            <a:r>
              <a:rPr lang="en-US" sz="2300" dirty="0" err="1" smtClean="0"/>
              <a:t>awal</a:t>
            </a:r>
            <a:r>
              <a:rPr lang="en-US" sz="2300" dirty="0" smtClean="0"/>
              <a:t> yang </a:t>
            </a:r>
            <a:r>
              <a:rPr lang="en-US" sz="2300" dirty="0" err="1" smtClean="0"/>
              <a:t>tersusun</a:t>
            </a:r>
            <a:r>
              <a:rPr lang="en-US" sz="2300" dirty="0" smtClean="0"/>
              <a:t> </a:t>
            </a:r>
            <a:r>
              <a:rPr lang="en-US" sz="2300" dirty="0" err="1" smtClean="0"/>
              <a:t>baik</a:t>
            </a:r>
            <a:r>
              <a:rPr lang="en-US" sz="2300" dirty="0" smtClean="0"/>
              <a:t>, 	yang </a:t>
            </a:r>
            <a:r>
              <a:rPr lang="en-US" sz="2300" dirty="0" err="1" smtClean="0"/>
              <a:t>akan</a:t>
            </a:r>
            <a:r>
              <a:rPr lang="en-US" sz="2300" dirty="0" smtClean="0"/>
              <a:t> </a:t>
            </a:r>
            <a:r>
              <a:rPr lang="en-US" sz="2300" dirty="0" err="1" smtClean="0"/>
              <a:t>mengarahkan</a:t>
            </a:r>
            <a:r>
              <a:rPr lang="en-US" sz="2300" dirty="0" smtClean="0"/>
              <a:t> </a:t>
            </a:r>
            <a:r>
              <a:rPr lang="en-US" sz="2300" dirty="0" err="1" smtClean="0"/>
              <a:t>cara-cara</a:t>
            </a:r>
            <a:r>
              <a:rPr lang="en-US" sz="2300" dirty="0" smtClean="0"/>
              <a:t> 	</a:t>
            </a:r>
            <a:r>
              <a:rPr lang="en-US" sz="2300" dirty="0" err="1" smtClean="0"/>
              <a:t>penambilan</a:t>
            </a:r>
            <a:r>
              <a:rPr lang="en-US" sz="2300" dirty="0" smtClean="0"/>
              <a:t> </a:t>
            </a:r>
            <a:r>
              <a:rPr lang="en-US" sz="2300" dirty="0" err="1" smtClean="0"/>
              <a:t>dan</a:t>
            </a:r>
            <a:r>
              <a:rPr lang="en-US" sz="2300" dirty="0" smtClean="0"/>
              <a:t> </a:t>
            </a:r>
            <a:r>
              <a:rPr lang="en-US" sz="2300" dirty="0" err="1" smtClean="0"/>
              <a:t>pengolahan</a:t>
            </a:r>
            <a:r>
              <a:rPr lang="en-US" sz="2300" dirty="0" smtClean="0"/>
              <a:t> data.</a:t>
            </a:r>
            <a:endParaRPr lang="id-ID" sz="23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71612"/>
            <a:ext cx="8229600" cy="455931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000" dirty="0" smtClean="0"/>
              <a:t>10. </a:t>
            </a:r>
            <a:r>
              <a:rPr lang="en-US" sz="3000" dirty="0" err="1" smtClean="0"/>
              <a:t>Peneliti</a:t>
            </a:r>
            <a:r>
              <a:rPr lang="en-US" sz="3000" dirty="0" smtClean="0"/>
              <a:t> </a:t>
            </a:r>
            <a:r>
              <a:rPr lang="en-US" sz="3000" dirty="0" err="1" smtClean="0"/>
              <a:t>sebagai</a:t>
            </a:r>
            <a:r>
              <a:rPr lang="en-US" sz="3000" dirty="0" smtClean="0"/>
              <a:t> </a:t>
            </a:r>
            <a:r>
              <a:rPr lang="en-US" sz="3000" dirty="0" err="1" smtClean="0"/>
              <a:t>instrumen</a:t>
            </a:r>
            <a:r>
              <a:rPr lang="en-US" sz="3000" dirty="0" smtClean="0"/>
              <a:t> </a:t>
            </a:r>
            <a:r>
              <a:rPr lang="en-US" sz="3000" dirty="0" err="1" smtClean="0"/>
              <a:t>kunci</a:t>
            </a:r>
            <a:endParaRPr lang="en-US" sz="3000" dirty="0" smtClean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500" dirty="0" smtClean="0"/>
              <a:t>   </a:t>
            </a:r>
            <a:r>
              <a:rPr lang="en-US" sz="2500" dirty="0" err="1" smtClean="0"/>
              <a:t>Peneliti</a:t>
            </a:r>
            <a:r>
              <a:rPr lang="en-US" sz="2500" dirty="0" smtClean="0"/>
              <a:t> </a:t>
            </a:r>
            <a:r>
              <a:rPr lang="en-US" sz="2500" dirty="0" err="1" smtClean="0"/>
              <a:t>berperan</a:t>
            </a:r>
            <a:r>
              <a:rPr lang="en-US" sz="2500" dirty="0" smtClean="0"/>
              <a:t> </a:t>
            </a:r>
            <a:r>
              <a:rPr lang="en-US" sz="2500" dirty="0" err="1" smtClean="0"/>
              <a:t>besar</a:t>
            </a:r>
            <a:r>
              <a:rPr lang="en-US" sz="2500" dirty="0" smtClean="0"/>
              <a:t> </a:t>
            </a:r>
            <a:r>
              <a:rPr lang="en-US" sz="2500" dirty="0" err="1" smtClean="0"/>
              <a:t>mulai</a:t>
            </a:r>
            <a:r>
              <a:rPr lang="en-US" sz="2500" dirty="0" smtClean="0"/>
              <a:t> </a:t>
            </a:r>
            <a:r>
              <a:rPr lang="en-US" sz="2500" dirty="0" err="1" smtClean="0"/>
              <a:t>dari</a:t>
            </a:r>
            <a:r>
              <a:rPr lang="en-US" sz="2500" dirty="0" smtClean="0"/>
              <a:t> </a:t>
            </a:r>
            <a:r>
              <a:rPr lang="en-US" sz="2500" dirty="0" err="1" smtClean="0"/>
              <a:t>pemilihan</a:t>
            </a:r>
            <a:r>
              <a:rPr lang="en-US" sz="2500" dirty="0" smtClean="0"/>
              <a:t> </a:t>
            </a:r>
            <a:r>
              <a:rPr lang="en-US" sz="2500" dirty="0" err="1" smtClean="0"/>
              <a:t>topik</a:t>
            </a:r>
            <a:r>
              <a:rPr lang="en-US" sz="2500" dirty="0" smtClean="0"/>
              <a:t>, </a:t>
            </a:r>
            <a:r>
              <a:rPr lang="en-US" sz="2500" dirty="0" err="1" smtClean="0"/>
              <a:t>pengumulan</a:t>
            </a:r>
            <a:r>
              <a:rPr lang="en-US" sz="2500" dirty="0" smtClean="0"/>
              <a:t> data, </a:t>
            </a:r>
            <a:r>
              <a:rPr lang="en-US" sz="2500" dirty="0" err="1" smtClean="0"/>
              <a:t>analisis</a:t>
            </a:r>
            <a:r>
              <a:rPr lang="en-US" sz="2500" dirty="0" smtClean="0"/>
              <a:t> &amp; </a:t>
            </a:r>
            <a:r>
              <a:rPr lang="en-US" sz="2500" dirty="0" err="1" smtClean="0"/>
              <a:t>interpretasi</a:t>
            </a:r>
            <a:r>
              <a:rPr lang="en-US" sz="2500" dirty="0" smtClean="0"/>
              <a:t>, </a:t>
            </a:r>
            <a:r>
              <a:rPr lang="en-US" sz="2500" dirty="0" err="1" smtClean="0"/>
              <a:t>penulisan</a:t>
            </a:r>
            <a:r>
              <a:rPr lang="en-US" sz="2500" dirty="0" smtClean="0"/>
              <a:t> </a:t>
            </a:r>
            <a:r>
              <a:rPr lang="en-US" sz="2500" dirty="0" err="1" smtClean="0"/>
              <a:t>laporan</a:t>
            </a:r>
            <a:endParaRPr lang="en-US" sz="25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11. </a:t>
            </a:r>
            <a:r>
              <a:rPr lang="en-US" sz="2800" dirty="0" err="1" smtClean="0"/>
              <a:t>Mendasarkan</a:t>
            </a:r>
            <a:r>
              <a:rPr lang="en-US" sz="2800" dirty="0" smtClean="0"/>
              <a:t> </a:t>
            </a:r>
            <a:r>
              <a:rPr lang="en-US" sz="2800" dirty="0" err="1" smtClean="0"/>
              <a:t>diri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kekuatan</a:t>
            </a:r>
            <a:r>
              <a:rPr lang="en-US" sz="2800" dirty="0" smtClean="0"/>
              <a:t> </a:t>
            </a:r>
            <a:r>
              <a:rPr lang="en-US" sz="2800" dirty="0" err="1" smtClean="0"/>
              <a:t>narasi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500" dirty="0" err="1" smtClean="0"/>
              <a:t>Kedalaman</a:t>
            </a:r>
            <a:r>
              <a:rPr lang="en-US" sz="2500" dirty="0" smtClean="0"/>
              <a:t> </a:t>
            </a:r>
            <a:r>
              <a:rPr lang="en-US" sz="2500" dirty="0" err="1" smtClean="0"/>
              <a:t>dan</a:t>
            </a:r>
            <a:r>
              <a:rPr lang="en-US" sz="2500" dirty="0" smtClean="0"/>
              <a:t> </a:t>
            </a:r>
            <a:r>
              <a:rPr lang="en-US" sz="2500" dirty="0" err="1" smtClean="0"/>
              <a:t>proses</a:t>
            </a:r>
            <a:r>
              <a:rPr lang="en-US" sz="2500" dirty="0" smtClean="0"/>
              <a:t> </a:t>
            </a:r>
            <a:r>
              <a:rPr lang="en-US" sz="2500" dirty="0" err="1" smtClean="0"/>
              <a:t>perlu</a:t>
            </a:r>
            <a:r>
              <a:rPr lang="en-US" sz="2500" dirty="0" smtClean="0"/>
              <a:t> </a:t>
            </a:r>
            <a:r>
              <a:rPr lang="en-US" sz="2500" dirty="0" err="1" smtClean="0"/>
              <a:t>dijelaskan</a:t>
            </a:r>
            <a:r>
              <a:rPr lang="en-US" sz="2500" dirty="0" smtClean="0"/>
              <a:t> </a:t>
            </a:r>
            <a:r>
              <a:rPr lang="en-US" sz="2500" dirty="0" err="1" smtClean="0"/>
              <a:t>melalui</a:t>
            </a:r>
            <a:r>
              <a:rPr lang="en-US" sz="2500" dirty="0" smtClean="0"/>
              <a:t> </a:t>
            </a:r>
            <a:r>
              <a:rPr lang="en-US" sz="2500" dirty="0" err="1" smtClean="0"/>
              <a:t>narasi</a:t>
            </a:r>
            <a:r>
              <a:rPr lang="en-US" sz="2500" dirty="0" smtClean="0"/>
              <a:t> </a:t>
            </a:r>
            <a:r>
              <a:rPr lang="en-US" sz="2500" dirty="0" err="1" smtClean="0"/>
              <a:t>utuh</a:t>
            </a:r>
            <a:r>
              <a:rPr lang="en-US" sz="2500" dirty="0" smtClean="0"/>
              <a:t> </a:t>
            </a:r>
            <a:r>
              <a:rPr lang="en-US" sz="2500" dirty="0" err="1" smtClean="0"/>
              <a:t>tentang</a:t>
            </a:r>
            <a:r>
              <a:rPr lang="en-US" sz="2500" dirty="0" smtClean="0"/>
              <a:t> </a:t>
            </a:r>
            <a:r>
              <a:rPr lang="en-US" sz="2500" dirty="0" err="1" smtClean="0"/>
              <a:t>fenomena</a:t>
            </a:r>
            <a:endParaRPr lang="en-US" sz="2500" dirty="0" smtClean="0"/>
          </a:p>
          <a:p>
            <a:pPr lvl="1">
              <a:lnSpc>
                <a:spcPct val="90000"/>
              </a:lnSpc>
            </a:pPr>
            <a:r>
              <a:rPr lang="en-US" sz="2500" dirty="0" err="1" smtClean="0"/>
              <a:t>Dapat</a:t>
            </a:r>
            <a:r>
              <a:rPr lang="en-US" sz="2500" dirty="0" smtClean="0"/>
              <a:t> </a:t>
            </a:r>
            <a:r>
              <a:rPr lang="en-US" sz="2500" dirty="0" err="1" smtClean="0"/>
              <a:t>dibantu</a:t>
            </a:r>
            <a:r>
              <a:rPr lang="en-US" sz="2500" dirty="0" smtClean="0"/>
              <a:t> </a:t>
            </a:r>
            <a:r>
              <a:rPr lang="en-US" sz="2500" dirty="0" err="1" smtClean="0"/>
              <a:t>dengan</a:t>
            </a:r>
            <a:r>
              <a:rPr lang="en-US" sz="2500" dirty="0" smtClean="0"/>
              <a:t> </a:t>
            </a:r>
            <a:r>
              <a:rPr lang="en-US" sz="2500" dirty="0" err="1" smtClean="0"/>
              <a:t>tampilan</a:t>
            </a:r>
            <a:r>
              <a:rPr lang="en-US" sz="2500" dirty="0" smtClean="0"/>
              <a:t> visual </a:t>
            </a:r>
            <a:r>
              <a:rPr lang="en-US" sz="2500" dirty="0" err="1" smtClean="0"/>
              <a:t>seperti</a:t>
            </a:r>
            <a:r>
              <a:rPr lang="en-US" sz="2500" dirty="0" smtClean="0"/>
              <a:t> </a:t>
            </a:r>
            <a:r>
              <a:rPr lang="en-US" sz="2500" dirty="0" err="1" smtClean="0"/>
              <a:t>skema</a:t>
            </a:r>
            <a:r>
              <a:rPr lang="en-US" sz="2500" dirty="0" smtClean="0"/>
              <a:t>, </a:t>
            </a:r>
            <a:r>
              <a:rPr lang="en-US" sz="2500" dirty="0" err="1" smtClean="0"/>
              <a:t>bagan</a:t>
            </a:r>
            <a:r>
              <a:rPr lang="en-US" sz="2500" dirty="0" smtClean="0"/>
              <a:t> </a:t>
            </a:r>
            <a:r>
              <a:rPr lang="en-US" sz="2500" dirty="0" err="1" smtClean="0"/>
              <a:t>atau</a:t>
            </a:r>
            <a:r>
              <a:rPr lang="en-US" sz="2500" dirty="0" smtClean="0"/>
              <a:t> </a:t>
            </a:r>
            <a:r>
              <a:rPr lang="en-US" sz="2500" dirty="0" err="1" smtClean="0"/>
              <a:t>gambar</a:t>
            </a:r>
            <a:endParaRPr lang="en-US" dirty="0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12. </a:t>
            </a:r>
            <a:r>
              <a:rPr lang="en-US" dirty="0" err="1" smtClean="0"/>
              <a:t>Sirkuler</a:t>
            </a:r>
            <a:endParaRPr lang="id-ID" dirty="0" smtClean="0"/>
          </a:p>
          <a:p>
            <a:pPr lvl="1"/>
            <a:r>
              <a:rPr lang="en-US" dirty="0" err="1" smtClean="0"/>
              <a:t>Realitas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kompleks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didefinisikan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tegas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linier. </a:t>
            </a:r>
            <a:r>
              <a:rPr lang="en-US" dirty="0" err="1" smtClean="0"/>
              <a:t>Aspek-aspek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, </a:t>
            </a:r>
            <a:r>
              <a:rPr lang="en-US" dirty="0" err="1" smtClean="0"/>
              <a:t>hubungannya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arah</a:t>
            </a:r>
            <a:endParaRPr lang="en-US" dirty="0" smtClean="0"/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kualitatif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sirkuler</a:t>
            </a:r>
            <a:r>
              <a:rPr lang="en-US" dirty="0" smtClean="0"/>
              <a:t> 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71480"/>
            <a:ext cx="7924800" cy="952520"/>
          </a:xfr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600" b="1" i="0" dirty="0" err="1" smtClean="0">
                <a:latin typeface="Arial Rounded MT Bold" pitchFamily="34" charset="0"/>
                <a:ea typeface="宋体" charset="-122"/>
              </a:rPr>
              <a:t>Penelitian</a:t>
            </a:r>
            <a:r>
              <a:rPr lang="en-US" altLang="zh-CN" sz="3600" b="1" i="0" dirty="0" smtClean="0">
                <a:latin typeface="Arial Rounded MT Bold" pitchFamily="34" charset="0"/>
                <a:ea typeface="宋体" charset="-122"/>
              </a:rPr>
              <a:t> </a:t>
            </a:r>
            <a:r>
              <a:rPr lang="en-US" altLang="zh-CN" sz="3600" b="1" i="0" dirty="0" err="1" smtClean="0">
                <a:latin typeface="Arial Rounded MT Bold" pitchFamily="34" charset="0"/>
                <a:ea typeface="宋体" charset="-122"/>
              </a:rPr>
              <a:t>Kualitatif</a:t>
            </a:r>
            <a:endParaRPr lang="en-US" sz="36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2301" name="Rectangle 1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685800" y="1524000"/>
            <a:ext cx="76962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1600" dirty="0" err="1" smtClean="0">
                <a:ea typeface="宋体" charset="-122"/>
              </a:rPr>
              <a:t>Adalah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penelit</a:t>
            </a:r>
            <a:r>
              <a:rPr lang="id-ID" altLang="zh-CN" sz="1600" dirty="0" smtClean="0">
                <a:ea typeface="宋体" charset="-122"/>
              </a:rPr>
              <a:t>ia</a:t>
            </a:r>
            <a:r>
              <a:rPr lang="en-US" altLang="zh-CN" sz="1600" dirty="0" smtClean="0">
                <a:ea typeface="宋体" charset="-122"/>
              </a:rPr>
              <a:t>n yang </a:t>
            </a:r>
            <a:r>
              <a:rPr lang="en-US" altLang="zh-CN" sz="1600" dirty="0" err="1" smtClean="0">
                <a:ea typeface="宋体" charset="-122"/>
              </a:rPr>
              <a:t>bertujuan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untuk</a:t>
            </a:r>
            <a:r>
              <a:rPr lang="id-ID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mendeskripsikan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menganalisis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id-ID" altLang="zh-CN" sz="1600" dirty="0" err="1">
                <a:ea typeface="宋体" charset="-122"/>
              </a:rPr>
              <a:t>f</a:t>
            </a:r>
            <a:r>
              <a:rPr lang="en-US" altLang="zh-CN" sz="1600" dirty="0" err="1" smtClean="0">
                <a:ea typeface="宋体" charset="-122"/>
              </a:rPr>
              <a:t>enomena</a:t>
            </a:r>
            <a:r>
              <a:rPr lang="en-US" altLang="zh-CN" sz="1600" dirty="0" smtClean="0">
                <a:ea typeface="宋体" charset="-122"/>
              </a:rPr>
              <a:t>, p</a:t>
            </a:r>
            <a:r>
              <a:rPr lang="id-ID" altLang="zh-CN" sz="1600" dirty="0" smtClean="0">
                <a:ea typeface="宋体" charset="-122"/>
              </a:rPr>
              <a:t>e</a:t>
            </a:r>
            <a:r>
              <a:rPr lang="en-US" altLang="zh-CN" sz="1600" dirty="0" err="1" smtClean="0">
                <a:ea typeface="宋体" charset="-122"/>
              </a:rPr>
              <a:t>ristiwa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atau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aktifitas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sosial</a:t>
            </a:r>
            <a:r>
              <a:rPr lang="en-US" altLang="zh-CN" sz="1600" dirty="0" smtClean="0">
                <a:ea typeface="宋体" charset="-122"/>
              </a:rPr>
              <a:t> yang </a:t>
            </a:r>
            <a:r>
              <a:rPr lang="en-US" altLang="zh-CN" sz="1600" dirty="0" err="1" smtClean="0">
                <a:ea typeface="宋体" charset="-122"/>
              </a:rPr>
              <a:t>berlangsung</a:t>
            </a:r>
            <a:r>
              <a:rPr lang="en-US" altLang="zh-CN" sz="1600" dirty="0" smtClean="0">
                <a:ea typeface="宋体" charset="-122"/>
              </a:rPr>
              <a:t> di </a:t>
            </a:r>
            <a:r>
              <a:rPr lang="en-US" altLang="zh-CN" sz="1600" dirty="0" err="1" smtClean="0">
                <a:ea typeface="宋体" charset="-122"/>
              </a:rPr>
              <a:t>masyarakat</a:t>
            </a:r>
            <a:r>
              <a:rPr lang="en-US" altLang="zh-CN" sz="1600" dirty="0" smtClean="0">
                <a:ea typeface="宋体" charset="-122"/>
              </a:rPr>
              <a:t>.</a:t>
            </a:r>
          </a:p>
          <a:p>
            <a:r>
              <a:rPr lang="en-US" altLang="zh-CN" sz="1600" dirty="0" err="1" smtClean="0">
                <a:ea typeface="宋体" charset="-122"/>
              </a:rPr>
              <a:t>Bersifat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induktif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dimana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peneliti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membiarkan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permasalahan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muncul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dari</a:t>
            </a:r>
            <a:r>
              <a:rPr lang="en-US" altLang="zh-CN" sz="1600" dirty="0" smtClean="0">
                <a:ea typeface="宋体" charset="-122"/>
              </a:rPr>
              <a:t> data </a:t>
            </a:r>
            <a:r>
              <a:rPr lang="en-US" altLang="zh-CN" sz="1600" dirty="0" err="1" smtClean="0">
                <a:ea typeface="宋体" charset="-122"/>
              </a:rPr>
              <a:t>lapangan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atau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dibiarkan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terbuka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untuk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diinterpretasi</a:t>
            </a:r>
            <a:r>
              <a:rPr lang="en-US" altLang="zh-CN" sz="1600" dirty="0" smtClean="0">
                <a:ea typeface="宋体" charset="-122"/>
              </a:rPr>
              <a:t>.</a:t>
            </a:r>
          </a:p>
          <a:p>
            <a:endParaRPr lang="en-US" altLang="zh-CN" sz="1600" dirty="0" smtClean="0">
              <a:ea typeface="宋体" charset="-122"/>
            </a:endParaRPr>
          </a:p>
          <a:p>
            <a:pPr algn="ctr">
              <a:buNone/>
            </a:pPr>
            <a:r>
              <a:rPr lang="en-US" altLang="zh-CN" sz="1600" dirty="0" err="1" smtClean="0">
                <a:ea typeface="宋体" charset="-122"/>
              </a:rPr>
              <a:t>Metode</a:t>
            </a:r>
            <a:r>
              <a:rPr lang="en-US" altLang="zh-CN" sz="1600" dirty="0" smtClean="0">
                <a:ea typeface="宋体" charset="-122"/>
              </a:rPr>
              <a:t> – </a:t>
            </a:r>
            <a:r>
              <a:rPr lang="en-US" altLang="zh-CN" sz="1600" dirty="0" err="1" smtClean="0">
                <a:ea typeface="宋体" charset="-122"/>
              </a:rPr>
              <a:t>metode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dalam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penelitian</a:t>
            </a:r>
            <a:r>
              <a:rPr lang="en-US" altLang="zh-CN" sz="1600" dirty="0" smtClean="0">
                <a:ea typeface="宋体" charset="-122"/>
              </a:rPr>
              <a:t> </a:t>
            </a:r>
            <a:r>
              <a:rPr lang="en-US" altLang="zh-CN" sz="1600" dirty="0" err="1" smtClean="0">
                <a:ea typeface="宋体" charset="-122"/>
              </a:rPr>
              <a:t>kualitatif</a:t>
            </a:r>
            <a:endParaRPr lang="en-US" altLang="zh-CN" sz="1600" dirty="0" smtClean="0">
              <a:ea typeface="宋体" charset="-122"/>
            </a:endParaRPr>
          </a:p>
          <a:p>
            <a:endParaRPr lang="en-US" altLang="zh-CN" sz="1600" dirty="0" smtClean="0">
              <a:ea typeface="宋体" charset="-122"/>
            </a:endParaRPr>
          </a:p>
          <a:p>
            <a:endParaRPr lang="en-US" altLang="zh-CN" sz="1600" dirty="0" smtClean="0">
              <a:ea typeface="宋体" charset="-122"/>
            </a:endParaRPr>
          </a:p>
          <a:p>
            <a:pPr lvl="1">
              <a:buNone/>
            </a:pPr>
            <a:r>
              <a:rPr lang="en-US" altLang="zh-CN" sz="1200" dirty="0" err="1" smtClean="0">
                <a:ea typeface="宋体" charset="-122"/>
              </a:rPr>
              <a:t>Metode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Kualitatif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interaktif</a:t>
            </a:r>
            <a:r>
              <a:rPr lang="en-US" altLang="zh-CN" sz="1200" dirty="0" smtClean="0">
                <a:ea typeface="宋体" charset="-122"/>
              </a:rPr>
              <a:t> :		                                      </a:t>
            </a:r>
            <a:r>
              <a:rPr lang="en-US" altLang="zh-CN" sz="1200" dirty="0" err="1" smtClean="0">
                <a:ea typeface="宋体" charset="-122"/>
              </a:rPr>
              <a:t>Metode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Kualitatif</a:t>
            </a:r>
            <a:r>
              <a:rPr lang="en-US" altLang="zh-CN" sz="1200" dirty="0" smtClean="0">
                <a:ea typeface="宋体" charset="-122"/>
              </a:rPr>
              <a:t> non </a:t>
            </a:r>
            <a:r>
              <a:rPr lang="en-US" altLang="zh-CN" sz="1200" dirty="0" err="1" smtClean="0">
                <a:ea typeface="宋体" charset="-122"/>
              </a:rPr>
              <a:t>interaktif</a:t>
            </a:r>
            <a:r>
              <a:rPr lang="en-US" altLang="zh-CN" sz="1200" dirty="0" smtClean="0">
                <a:ea typeface="宋体" charset="-122"/>
              </a:rPr>
              <a:t> :</a:t>
            </a:r>
          </a:p>
          <a:p>
            <a:pPr lvl="1">
              <a:buAutoNum type="arabicPeriod"/>
            </a:pPr>
            <a:r>
              <a:rPr lang="en-US" altLang="zh-CN" sz="1200" dirty="0" smtClean="0">
                <a:ea typeface="宋体" charset="-122"/>
              </a:rPr>
              <a:t>Study </a:t>
            </a:r>
            <a:r>
              <a:rPr lang="en-US" altLang="zh-CN" sz="1200" dirty="0" err="1" smtClean="0">
                <a:ea typeface="宋体" charset="-122"/>
              </a:rPr>
              <a:t>Etnografi</a:t>
            </a:r>
            <a:r>
              <a:rPr lang="en-US" altLang="zh-CN" sz="1200" dirty="0" smtClean="0">
                <a:ea typeface="宋体" charset="-122"/>
              </a:rPr>
              <a:t>                                                                                  1.    </a:t>
            </a:r>
            <a:r>
              <a:rPr lang="en-US" altLang="zh-CN" sz="1200" dirty="0" err="1" smtClean="0">
                <a:ea typeface="宋体" charset="-122"/>
              </a:rPr>
              <a:t>Analisis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Konsep</a:t>
            </a:r>
            <a:endParaRPr lang="en-US" altLang="zh-CN" sz="1200" dirty="0" smtClean="0">
              <a:ea typeface="宋体" charset="-122"/>
            </a:endParaRPr>
          </a:p>
          <a:p>
            <a:pPr lvl="1">
              <a:buAutoNum type="arabicPeriod"/>
            </a:pPr>
            <a:r>
              <a:rPr lang="en-US" altLang="zh-CN" sz="1200" dirty="0" err="1" smtClean="0">
                <a:ea typeface="宋体" charset="-122"/>
              </a:rPr>
              <a:t>Studi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Historis</a:t>
            </a:r>
            <a:r>
              <a:rPr lang="en-US" altLang="zh-CN" sz="1200" dirty="0" smtClean="0">
                <a:ea typeface="宋体" charset="-122"/>
              </a:rPr>
              <a:t>                                                                                     2.    </a:t>
            </a:r>
            <a:r>
              <a:rPr lang="en-US" altLang="zh-CN" sz="1200" dirty="0" err="1" smtClean="0">
                <a:ea typeface="宋体" charset="-122"/>
              </a:rPr>
              <a:t>Analisis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Historis</a:t>
            </a:r>
            <a:r>
              <a:rPr lang="en-US" altLang="zh-CN" sz="1200" dirty="0" smtClean="0">
                <a:ea typeface="宋体" charset="-122"/>
              </a:rPr>
              <a:t>      </a:t>
            </a:r>
          </a:p>
          <a:p>
            <a:pPr lvl="1">
              <a:buAutoNum type="arabicPeriod"/>
            </a:pPr>
            <a:r>
              <a:rPr lang="en-US" altLang="zh-CN" sz="1200" dirty="0" err="1" smtClean="0">
                <a:ea typeface="宋体" charset="-122"/>
              </a:rPr>
              <a:t>Studi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fenomologis</a:t>
            </a:r>
            <a:r>
              <a:rPr lang="en-US" altLang="zh-CN" sz="1200" dirty="0" smtClean="0">
                <a:ea typeface="宋体" charset="-122"/>
              </a:rPr>
              <a:t>                                                                              3.    </a:t>
            </a:r>
            <a:r>
              <a:rPr lang="en-US" altLang="zh-CN" sz="1200" dirty="0" err="1" smtClean="0">
                <a:ea typeface="宋体" charset="-122"/>
              </a:rPr>
              <a:t>Analisis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Kebijakan</a:t>
            </a:r>
            <a:endParaRPr lang="en-US" altLang="zh-CN" sz="1200" dirty="0" smtClean="0">
              <a:ea typeface="宋体" charset="-122"/>
            </a:endParaRPr>
          </a:p>
          <a:p>
            <a:pPr lvl="1">
              <a:buAutoNum type="arabicPeriod"/>
            </a:pPr>
            <a:r>
              <a:rPr lang="en-US" altLang="zh-CN" sz="1200" dirty="0" err="1" smtClean="0">
                <a:ea typeface="宋体" charset="-122"/>
              </a:rPr>
              <a:t>Studi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kritis</a:t>
            </a:r>
            <a:endParaRPr lang="en-US" altLang="zh-CN" sz="1200" dirty="0" smtClean="0">
              <a:ea typeface="宋体" charset="-122"/>
            </a:endParaRPr>
          </a:p>
          <a:p>
            <a:pPr lvl="1">
              <a:buAutoNum type="arabicPeriod"/>
            </a:pPr>
            <a:r>
              <a:rPr lang="en-US" altLang="zh-CN" sz="1200" dirty="0" err="1" smtClean="0">
                <a:ea typeface="宋体" charset="-122"/>
              </a:rPr>
              <a:t>Studi</a:t>
            </a:r>
            <a:r>
              <a:rPr lang="en-US" altLang="zh-CN" sz="1200" dirty="0" smtClean="0">
                <a:ea typeface="宋体" charset="-122"/>
              </a:rPr>
              <a:t> </a:t>
            </a:r>
            <a:r>
              <a:rPr lang="en-US" altLang="zh-CN" sz="1200" dirty="0" err="1" smtClean="0">
                <a:ea typeface="宋体" charset="-122"/>
              </a:rPr>
              <a:t>kasus</a:t>
            </a:r>
            <a:endParaRPr lang="en-US" altLang="zh-CN" sz="600" dirty="0" smtClean="0">
              <a:ea typeface="宋体" charset="-122"/>
            </a:endParaRPr>
          </a:p>
          <a:p>
            <a:pPr lvl="1"/>
            <a:endParaRPr lang="en-US" altLang="zh-CN" sz="600" dirty="0" smtClean="0">
              <a:ea typeface="宋体" charset="-122"/>
            </a:endParaRPr>
          </a:p>
          <a:p>
            <a:pPr lvl="1">
              <a:buNone/>
            </a:pPr>
            <a:endParaRPr lang="en-US" altLang="zh-CN" sz="600" dirty="0" smtClean="0">
              <a:ea typeface="宋体" charset="-122"/>
            </a:endParaRPr>
          </a:p>
          <a:p>
            <a:pPr>
              <a:buNone/>
            </a:pPr>
            <a:endParaRPr lang="zh-CN" altLang="en-US" sz="1600" dirty="0" smtClean="0">
              <a:ea typeface="宋体" charset="-122"/>
            </a:endParaRPr>
          </a:p>
          <a:p>
            <a:pPr>
              <a:buFontTx/>
              <a:buNone/>
            </a:pPr>
            <a:endParaRPr lang="en-US" sz="1200" b="1" dirty="0">
              <a:latin typeface="Impact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14480" y="3319466"/>
            <a:ext cx="5410200" cy="609600"/>
            <a:chOff x="1828800" y="3200400"/>
            <a:chExt cx="5410200" cy="609600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0" y="3201194"/>
              <a:ext cx="2820195" cy="608806"/>
              <a:chOff x="1828800" y="3658394"/>
              <a:chExt cx="2820195" cy="608806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>
                <a:off x="4495800" y="3810000"/>
                <a:ext cx="3048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10800000">
                <a:off x="1828801" y="3962400"/>
                <a:ext cx="2820194" cy="79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>
                <a:off x="1677591" y="4114403"/>
                <a:ext cx="304006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 flipH="1">
              <a:off x="4648200" y="3200400"/>
              <a:ext cx="2590800" cy="608806"/>
              <a:chOff x="1828800" y="3658394"/>
              <a:chExt cx="2820195" cy="608806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rot="5400000">
                <a:off x="4495800" y="3810000"/>
                <a:ext cx="3048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1828801" y="3962400"/>
                <a:ext cx="2820194" cy="79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>
                <a:off x="1677591" y="4114403"/>
                <a:ext cx="304006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3396804492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868362"/>
          </a:xfrm>
        </p:spPr>
        <p:txBody>
          <a:bodyPr>
            <a:normAutofit/>
          </a:bodyPr>
          <a:lstStyle/>
          <a:p>
            <a:pPr algn="ctr"/>
            <a:r>
              <a:rPr lang="en-US" b="1" noProof="1" smtClean="0"/>
              <a:t>Strategi Penelitian Kualitatif</a:t>
            </a:r>
            <a:endParaRPr lang="en-US" b="1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295400"/>
            <a:ext cx="7686700" cy="4830763"/>
          </a:xfrm>
        </p:spPr>
        <p:txBody>
          <a:bodyPr>
            <a:noAutofit/>
          </a:bodyPr>
          <a:lstStyle/>
          <a:p>
            <a:r>
              <a:rPr lang="en-US" sz="1800" noProof="1" smtClean="0"/>
              <a:t>Strategi penelitian berkaitan dengan paradigma atau perspektif yang dipilih peneliti.</a:t>
            </a:r>
          </a:p>
          <a:p>
            <a:r>
              <a:rPr lang="en-US" sz="1800" noProof="1" smtClean="0"/>
              <a:t>Beberapa strategi penelitian kualitatif: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b="1" noProof="1" smtClean="0"/>
              <a:t>Studi kasus </a:t>
            </a:r>
            <a:r>
              <a:rPr lang="en-US" sz="1800" noProof="1" smtClean="0"/>
              <a:t>(bukan pilihan metodologis) :  Studi kasus digunakan untuk melihat sebuah proses atau sejumlah kasus, bukan pada kasus individual.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b="1" noProof="1" smtClean="0"/>
              <a:t>Etnografi</a:t>
            </a:r>
            <a:r>
              <a:rPr lang="en-US" sz="1800" noProof="1" smtClean="0"/>
              <a:t>: merupakan teks-teks yang merepresentasikan pengalaman hidup, otoritas etnografis, isu-isu etis untuk meneliti </a:t>
            </a:r>
            <a:r>
              <a:rPr lang="en-US" sz="1800" i="1" noProof="1" smtClean="0"/>
              <a:t>the other</a:t>
            </a:r>
            <a:r>
              <a:rPr lang="en-US" sz="1800" noProof="1" smtClean="0">
                <a:sym typeface="Wingdings" panose="05000000000000000000" pitchFamily="2" charset="2"/>
              </a:rPr>
              <a:t> merupakan proses pengumpulan data empiris yang tidak terstruktur, sejumlah kecil kasus, pelaporan dan teknis analisis interpretatif dengan merangkum berbagai deskripsi fenomena. </a:t>
            </a:r>
            <a:r>
              <a:rPr lang="en-US" sz="1800" noProof="1" smtClean="0"/>
              <a:t>menggunakan </a:t>
            </a:r>
            <a:r>
              <a:rPr lang="en-US" sz="1800" noProof="1"/>
              <a:t>teknik observasi </a:t>
            </a:r>
            <a:r>
              <a:rPr lang="en-US" sz="1800" noProof="1" smtClean="0"/>
              <a:t>partisipan (</a:t>
            </a:r>
            <a:r>
              <a:rPr lang="en-US" sz="1800" i="1" noProof="1" smtClean="0"/>
              <a:t>participant observation</a:t>
            </a:r>
            <a:r>
              <a:rPr lang="en-US" sz="1800" noProof="1" smtClean="0"/>
              <a:t>)</a:t>
            </a:r>
            <a:endParaRPr lang="en-US" sz="1800" noProof="1" smtClean="0">
              <a:sym typeface="Wingdings" panose="05000000000000000000" pitchFamily="2" charset="2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800" b="1" noProof="1" smtClean="0"/>
              <a:t>Fenomenologi, Etnometodologi dan Interpretif</a:t>
            </a:r>
            <a:r>
              <a:rPr lang="en-US" sz="1800" noProof="1" smtClean="0">
                <a:sym typeface="Wingdings" panose="05000000000000000000" pitchFamily="2" charset="2"/>
              </a:rPr>
              <a:t> penafisran “realitas” yang dibentuk oleh praktik-praktik interpretif: mengkaji bagaimana manusia membangun dan memberi makna atas tiap-tiap tindakan mereka  dalam situasi sosial konkret. </a:t>
            </a:r>
          </a:p>
        </p:txBody>
      </p:sp>
    </p:spTree>
    <p:extLst>
      <p:ext uri="{BB962C8B-B14F-4D97-AF65-F5344CB8AC3E}">
        <p14:creationId xmlns="" xmlns:p14="http://schemas.microsoft.com/office/powerpoint/2010/main" val="2288242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1" smtClean="0"/>
              <a:t>Lanjutan…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524000"/>
            <a:ext cx="7758138" cy="4525963"/>
          </a:xfrm>
        </p:spPr>
        <p:txBody>
          <a:bodyPr>
            <a:normAutofit/>
          </a:bodyPr>
          <a:lstStyle/>
          <a:p>
            <a:pPr marL="914400" lvl="1" indent="-514350">
              <a:buFont typeface="+mj-lt"/>
              <a:buAutoNum type="arabicPeriod" startAt="4"/>
            </a:pPr>
            <a:r>
              <a:rPr lang="en-US" b="1" noProof="1" smtClean="0">
                <a:sym typeface="Wingdings" panose="05000000000000000000" pitchFamily="2" charset="2"/>
              </a:rPr>
              <a:t>Grounded Theory</a:t>
            </a:r>
            <a:r>
              <a:rPr lang="en-US" noProof="1" smtClean="0">
                <a:sym typeface="Wingdings" panose="05000000000000000000" pitchFamily="2" charset="2"/>
              </a:rPr>
              <a:t>: metodologi yang digunakan untuk mengembangkan teori yang berbasis pada data yang dihimpun dan dianalisis secara sistematis.</a:t>
            </a:r>
          </a:p>
          <a:p>
            <a:pPr marL="914400" lvl="1" indent="-514350">
              <a:buFont typeface="+mj-lt"/>
              <a:buAutoNum type="arabicPeriod" startAt="4"/>
            </a:pPr>
            <a:r>
              <a:rPr lang="en-US" b="1" noProof="1" smtClean="0">
                <a:sym typeface="Wingdings" panose="05000000000000000000" pitchFamily="2" charset="2"/>
              </a:rPr>
              <a:t>Metode biografis</a:t>
            </a:r>
            <a:r>
              <a:rPr lang="en-US" noProof="1" smtClean="0">
                <a:sym typeface="Wingdings" panose="05000000000000000000" pitchFamily="2" charset="2"/>
              </a:rPr>
              <a:t>: menyajikan laporan dan dokumen tentang riwayat hidup seseorang berkaitan dengan proses dokumentasi sejarah masa lalu dan masa depan seseorang.</a:t>
            </a:r>
          </a:p>
          <a:p>
            <a:pPr marL="914400" lvl="1" indent="-514350">
              <a:buFont typeface="+mj-lt"/>
              <a:buAutoNum type="arabicPeriod" startAt="4"/>
            </a:pPr>
            <a:r>
              <a:rPr lang="en-US" b="1" noProof="1" smtClean="0">
                <a:sym typeface="Wingdings" panose="05000000000000000000" pitchFamily="2" charset="2"/>
              </a:rPr>
              <a:t>Metode historis (termasuk juga </a:t>
            </a:r>
            <a:r>
              <a:rPr lang="en-US" b="1" i="1" noProof="1" smtClean="0">
                <a:sym typeface="Wingdings" panose="05000000000000000000" pitchFamily="2" charset="2"/>
              </a:rPr>
              <a:t>life history; oral history</a:t>
            </a:r>
            <a:r>
              <a:rPr lang="en-US" b="1" noProof="1" smtClean="0">
                <a:sym typeface="Wingdings" panose="05000000000000000000" pitchFamily="2" charset="2"/>
              </a:rPr>
              <a:t>)</a:t>
            </a:r>
            <a:r>
              <a:rPr lang="en-US" noProof="1" smtClean="0">
                <a:sym typeface="Wingdings" panose="05000000000000000000" pitchFamily="2" charset="2"/>
              </a:rPr>
              <a:t>: fenomena sosial seharusnya dikaji dalam konteks historisnya menggunakan dokumen-dokumen sejarah, catatan-catatan tertulis dari masa lalu (termasuk diary), surat-surat, koran, data hasil sensus, dokumen-dokumen kebudayaan populer, dll.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69215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1" smtClean="0"/>
              <a:t>Lanjutan…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14400" lvl="1" indent="-514350">
              <a:buFont typeface="+mj-lt"/>
              <a:buAutoNum type="arabicPeriod" startAt="7"/>
            </a:pPr>
            <a:r>
              <a:rPr lang="en-US" b="1" noProof="1" smtClean="0">
                <a:sym typeface="Wingdings" panose="05000000000000000000" pitchFamily="2" charset="2"/>
              </a:rPr>
              <a:t>Penelitian terapan &amp; penelitian tindakan (penelitian partisipatoris) umummya menggunakan paradigma kritis</a:t>
            </a:r>
            <a:r>
              <a:rPr lang="en-US" noProof="1" smtClean="0">
                <a:sym typeface="Wingdings" panose="05000000000000000000" pitchFamily="2" charset="2"/>
              </a:rPr>
              <a:t>: penelitian dilakukan dengan tujuan untuk transformasi  dalam kerangka menuju kehidupan masyarakat  yang lebih humanis, holistik, dan relevan dengan  upaya penciptaan kesadaran manusia atas ketidakadilan yang dialaminya  manusia sebagai makhluk yang sama-sama “mencipta” realitasnya melalui proses partisipasi, pengalaman, dan tindakan. </a:t>
            </a:r>
          </a:p>
          <a:p>
            <a:pPr marL="1314450" lvl="2" indent="-514350">
              <a:buFont typeface="Wingdings" panose="05000000000000000000" pitchFamily="2" charset="2"/>
              <a:buChar char="q"/>
            </a:pPr>
            <a:r>
              <a:rPr lang="en-US" noProof="1" smtClean="0">
                <a:sym typeface="Wingdings" panose="05000000000000000000" pitchFamily="2" charset="2"/>
              </a:rPr>
              <a:t>Tiga macam jenis penelitian tindakan: (1) penelitian kooperatif (</a:t>
            </a:r>
            <a:r>
              <a:rPr lang="en-US" i="1" noProof="1" smtClean="0">
                <a:sym typeface="Wingdings" panose="05000000000000000000" pitchFamily="2" charset="2"/>
              </a:rPr>
              <a:t>co-operative inquiry</a:t>
            </a:r>
            <a:r>
              <a:rPr lang="en-US" noProof="1" smtClean="0">
                <a:sym typeface="Wingdings" panose="05000000000000000000" pitchFamily="2" charset="2"/>
              </a:rPr>
              <a:t>); (2) penelitian tidakan partisipatoris (PAR: </a:t>
            </a:r>
            <a:r>
              <a:rPr lang="en-US" i="1" noProof="1" smtClean="0">
                <a:sym typeface="Wingdings" panose="05000000000000000000" pitchFamily="2" charset="2"/>
              </a:rPr>
              <a:t>Participatory Action Research</a:t>
            </a:r>
            <a:r>
              <a:rPr lang="en-US" noProof="1" smtClean="0">
                <a:sym typeface="Wingdings" panose="05000000000000000000" pitchFamily="2" charset="2"/>
              </a:rPr>
              <a:t>); (3) Penelitian tindakan (</a:t>
            </a:r>
            <a:r>
              <a:rPr lang="en-US" i="1" noProof="1" smtClean="0">
                <a:sym typeface="Wingdings" panose="05000000000000000000" pitchFamily="2" charset="2"/>
              </a:rPr>
              <a:t>action inquiry).</a:t>
            </a:r>
          </a:p>
          <a:p>
            <a:pPr marL="914400" lvl="1" indent="-514350">
              <a:buFont typeface="+mj-lt"/>
              <a:buAutoNum type="arabicPeriod" startAt="7"/>
            </a:pPr>
            <a:r>
              <a:rPr lang="en-US" b="1" noProof="1" smtClean="0">
                <a:sym typeface="Wingdings" panose="05000000000000000000" pitchFamily="2" charset="2"/>
              </a:rPr>
              <a:t>Metode klinis</a:t>
            </a:r>
            <a:r>
              <a:rPr lang="en-US" noProof="1" smtClean="0">
                <a:sym typeface="Wingdings" panose="05000000000000000000" pitchFamily="2" charset="2"/>
              </a:rPr>
              <a:t>: lebih menekankan diagnosis dan perawatan klinis melakukan interpretasi yang berbasis pada pengalaman selama praktik klinis melihat partisipasi bersama antara praktisi klinis dengan pasien, menetapkan realitas-realitas tentang perawatan medis. </a:t>
            </a:r>
            <a:endParaRPr lang="en-US" noProof="1" smtClean="0"/>
          </a:p>
          <a:p>
            <a:pPr marL="514350" indent="-514350">
              <a:buFont typeface="+mj-lt"/>
              <a:buAutoNum type="arabicPeriod" startAt="7"/>
            </a:pPr>
            <a:endParaRPr lang="en-US" noProof="1"/>
          </a:p>
        </p:txBody>
      </p:sp>
    </p:spTree>
    <p:extLst>
      <p:ext uri="{BB962C8B-B14F-4D97-AF65-F5344CB8AC3E}">
        <p14:creationId xmlns="" xmlns:p14="http://schemas.microsoft.com/office/powerpoint/2010/main" val="94055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84615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/>
              <a:t>TRIANGULASI (Triangulation)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1" smtClean="0"/>
              <a:t>Penelitian kualitatif tidak menggunakan istilah reliabilitas dan validitas data, tetapi menggunakan istilah “TRIANGULASI” untuk membuktikan, bahwa data dianggap sudah “</a:t>
            </a:r>
            <a:r>
              <a:rPr lang="en-US" i="1" noProof="1" smtClean="0"/>
              <a:t>reliable</a:t>
            </a:r>
            <a:r>
              <a:rPr lang="en-US" noProof="1" smtClean="0"/>
              <a:t>”  dan “</a:t>
            </a:r>
            <a:r>
              <a:rPr lang="en-US" i="1" noProof="1" smtClean="0"/>
              <a:t>valid</a:t>
            </a:r>
            <a:r>
              <a:rPr lang="en-US" noProof="1" smtClean="0"/>
              <a:t>”</a:t>
            </a:r>
          </a:p>
          <a:p>
            <a:r>
              <a:rPr lang="en-US" noProof="1" smtClean="0"/>
              <a:t>Teknik triangulasi pada umumnya menggunakan beberapa jenis  metode dan data.  </a:t>
            </a:r>
            <a:endParaRPr lang="en-US" noProof="1"/>
          </a:p>
        </p:txBody>
      </p:sp>
    </p:spTree>
    <p:extLst>
      <p:ext uri="{BB962C8B-B14F-4D97-AF65-F5344CB8AC3E}">
        <p14:creationId xmlns="" xmlns:p14="http://schemas.microsoft.com/office/powerpoint/2010/main" val="196448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74638"/>
            <a:ext cx="7010400" cy="715962"/>
          </a:xfrm>
        </p:spPr>
        <p:txBody>
          <a:bodyPr/>
          <a:lstStyle/>
          <a:p>
            <a:pPr algn="r" eaLnBrk="1" hangingPunct="1"/>
            <a:r>
              <a:rPr lang="en-US" sz="3000" smtClean="0"/>
              <a:t>REALITAS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6858000" cy="48307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</p:txBody>
      </p:sp>
      <p:graphicFrame>
        <p:nvGraphicFramePr>
          <p:cNvPr id="18436" name="Group 4"/>
          <p:cNvGraphicFramePr>
            <a:graphicFrameLocks noGrp="1"/>
          </p:cNvGraphicFramePr>
          <p:nvPr>
            <p:ph sz="half" idx="2"/>
          </p:nvPr>
        </p:nvGraphicFramePr>
        <p:xfrm>
          <a:off x="666752" y="1098436"/>
          <a:ext cx="7691462" cy="4187952"/>
        </p:xfrm>
        <a:graphic>
          <a:graphicData uri="http://schemas.openxmlformats.org/drawingml/2006/table">
            <a:tbl>
              <a:tblPr/>
              <a:tblGrid>
                <a:gridCol w="2563821"/>
                <a:gridCol w="2270527"/>
                <a:gridCol w="2857114"/>
              </a:tblGrid>
              <a:tr h="623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Positivisme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Interpretif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Fenomenologis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Kritikal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Obyektif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luar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individu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Dipersepsi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melalui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indera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Dipersepsi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seragam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Diatur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hukum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universal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Terintegrasi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baik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sesuai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tujuan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hidup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Subyektif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Diciptakan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manusia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ditemukan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atau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telah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Diinterpretasi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Di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antara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subyek-tivitas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obyektivitas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Sangat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kompleks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Diciptakan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manusia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Dalam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ketegangan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kontradiksi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Opresi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eksploi-tasi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terhadap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pihak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yang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lemah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Content Placeholder 4"/>
          <p:cNvSpPr txBox="1">
            <a:spLocks/>
          </p:cNvSpPr>
          <p:nvPr/>
        </p:nvSpPr>
        <p:spPr>
          <a:xfrm>
            <a:off x="714348" y="5429264"/>
            <a:ext cx="7610476" cy="82866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Positivistik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mendasari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metodologi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kuantitatif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Fenomenologis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/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interpretif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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mendasari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metodologi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kualitatif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00166" y="285728"/>
            <a:ext cx="357190" cy="61436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4" name="Rectangle 3"/>
          <p:cNvSpPr/>
          <p:nvPr/>
        </p:nvSpPr>
        <p:spPr>
          <a:xfrm>
            <a:off x="6643702" y="285728"/>
            <a:ext cx="357190" cy="61436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5" name="Rounded Rectangle 4"/>
          <p:cNvSpPr/>
          <p:nvPr/>
        </p:nvSpPr>
        <p:spPr>
          <a:xfrm>
            <a:off x="571472" y="476672"/>
            <a:ext cx="7786742" cy="1143008"/>
          </a:xfrm>
          <a:prstGeom prst="roundRect">
            <a:avLst>
              <a:gd name="adj" fmla="val 7524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Arial Rounded MT Bold" pitchFamily="34" charset="0"/>
              </a:rPr>
              <a:t>PENGERTIAN </a:t>
            </a:r>
            <a:r>
              <a:rPr lang="en-US" sz="2800" dirty="0" smtClean="0">
                <a:latin typeface="Arial Rounded MT Bold" pitchFamily="34" charset="0"/>
              </a:rPr>
              <a:t>METODE</a:t>
            </a:r>
            <a:r>
              <a:rPr lang="id-ID" sz="2800" dirty="0" smtClean="0">
                <a:latin typeface="Arial Rounded MT Bold" pitchFamily="34" charset="0"/>
              </a:rPr>
              <a:t> KUALITATIF</a:t>
            </a:r>
            <a:endParaRPr lang="id-ID" sz="2800" dirty="0">
              <a:latin typeface="Arial Rounded MT Bold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9552" y="1772816"/>
            <a:ext cx="7713594" cy="4145684"/>
          </a:xfrm>
          <a:prstGeom prst="roundRect">
            <a:avLst>
              <a:gd name="adj" fmla="val 4964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2913" indent="-442913">
              <a:defRPr/>
            </a:pPr>
            <a:r>
              <a:rPr lang="en-GB" sz="2800" dirty="0">
                <a:latin typeface="Arial Rounded MT Bold" pitchFamily="34" charset="0"/>
              </a:rPr>
              <a:t>	</a:t>
            </a:r>
            <a:r>
              <a:rPr lang="en-US" sz="2000" b="1" dirty="0" err="1" smtClean="0">
                <a:latin typeface="Aharoni" pitchFamily="2" charset="-79"/>
                <a:cs typeface="Aharoni" pitchFamily="2" charset="-79"/>
              </a:rPr>
              <a:t>Metode</a:t>
            </a:r>
            <a:r>
              <a:rPr lang="en-US" sz="2000" b="1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penelitian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kualitatif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adalah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metode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penelitian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yang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berlandaskan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pada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filsafat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postpositivisme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digunakan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untuk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meneliti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pada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kondisi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obyek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yang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alamiah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, (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sebagai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lawannya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adalah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eksperimen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)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dimana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peneliti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adalah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sebagai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instrumen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kunci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pengambilan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sampel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sumber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data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dilakukan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secara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i="1" dirty="0">
                <a:latin typeface="Aharoni" pitchFamily="2" charset="-79"/>
                <a:cs typeface="Aharoni" pitchFamily="2" charset="-79"/>
              </a:rPr>
              <a:t>purposive </a:t>
            </a:r>
            <a:r>
              <a:rPr lang="en-US" sz="2000" b="1" i="1" dirty="0" err="1">
                <a:latin typeface="Aharoni" pitchFamily="2" charset="-79"/>
                <a:cs typeface="Aharoni" pitchFamily="2" charset="-79"/>
              </a:rPr>
              <a:t>dan</a:t>
            </a:r>
            <a:r>
              <a:rPr lang="en-US" sz="2000" b="1" i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i="1" dirty="0" err="1">
                <a:latin typeface="Aharoni" pitchFamily="2" charset="-79"/>
                <a:cs typeface="Aharoni" pitchFamily="2" charset="-79"/>
              </a:rPr>
              <a:t>snowbaal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teknik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pengumpulan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dengan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trianggulasi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(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gabungan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), 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analisis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data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bersifat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induktif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/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kualitatif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hasil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penelitian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kualitatif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lebih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menekankan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i="1" dirty="0" err="1">
                <a:latin typeface="Aharoni" pitchFamily="2" charset="-79"/>
                <a:cs typeface="Aharoni" pitchFamily="2" charset="-79"/>
              </a:rPr>
              <a:t>makna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dari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000" b="1" dirty="0" err="1">
                <a:latin typeface="Aharoni" pitchFamily="2" charset="-79"/>
                <a:cs typeface="Aharoni" pitchFamily="2" charset="-79"/>
              </a:rPr>
              <a:t>pada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  </a:t>
            </a:r>
            <a:r>
              <a:rPr lang="en-US" sz="2000" b="1" i="1" dirty="0" err="1">
                <a:latin typeface="Aharoni" pitchFamily="2" charset="-79"/>
                <a:cs typeface="Aharoni" pitchFamily="2" charset="-79"/>
              </a:rPr>
              <a:t>generalisasi</a:t>
            </a:r>
            <a:r>
              <a:rPr lang="en-US" sz="2000" b="1" dirty="0">
                <a:latin typeface="Aharoni" pitchFamily="2" charset="-79"/>
                <a:cs typeface="Aharoni" pitchFamily="2" charset="-79"/>
              </a:rPr>
              <a:t>.</a:t>
            </a:r>
            <a:endParaRPr lang="id-ID" sz="2000" dirty="0">
              <a:latin typeface="Aharoni" pitchFamily="2" charset="-79"/>
              <a:cs typeface="Aharoni" pitchFamily="2" charset="-79"/>
            </a:endParaRPr>
          </a:p>
          <a:p>
            <a:pPr marL="1431925" indent="-1431925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3188" y="6429375"/>
            <a:ext cx="57150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6530975" y="6429375"/>
            <a:ext cx="57150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50822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714356"/>
            <a:ext cx="7681914" cy="703282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en-US" sz="3200" dirty="0" smtClean="0">
                <a:latin typeface="Arial Rounded MT Bold" pitchFamily="34" charset="0"/>
              </a:rPr>
              <a:t>DEFINISI PENELITIAN KUALITATIF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600200"/>
            <a:ext cx="7253286" cy="432913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latin typeface="Arial Rounded MT Bold" pitchFamily="34" charset="0"/>
              </a:rPr>
              <a:t>Suatu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proses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penelitian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ilmiah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untuk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memahami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masalah-masalah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manusia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dalam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konteks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sosial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dengan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menciptakan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gambaran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menyeluruh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kompleks</a:t>
            </a:r>
            <a:r>
              <a:rPr lang="en-US" dirty="0" smtClean="0">
                <a:latin typeface="Arial Rounded MT Bold" pitchFamily="34" charset="0"/>
              </a:rPr>
              <a:t> yang </a:t>
            </a:r>
            <a:r>
              <a:rPr lang="en-US" dirty="0" err="1" smtClean="0">
                <a:latin typeface="Arial Rounded MT Bold" pitchFamily="34" charset="0"/>
              </a:rPr>
              <a:t>dilakukan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dalam</a:t>
            </a:r>
            <a:r>
              <a:rPr lang="en-US" dirty="0" smtClean="0">
                <a:latin typeface="Arial Rounded MT Bold" pitchFamily="34" charset="0"/>
              </a:rPr>
              <a:t> setting </a:t>
            </a:r>
            <a:r>
              <a:rPr lang="en-US" dirty="0" err="1" smtClean="0">
                <a:latin typeface="Arial Rounded MT Bold" pitchFamily="34" charset="0"/>
              </a:rPr>
              <a:t>alamiah</a:t>
            </a:r>
            <a:r>
              <a:rPr lang="en-US" dirty="0" smtClean="0">
                <a:latin typeface="Arial Rounded MT Bold" pitchFamily="34" charset="0"/>
              </a:rPr>
              <a:t> (Creswell, 1998)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latin typeface="Arial Rounded MT Bold" pitchFamily="34" charset="0"/>
              </a:rPr>
              <a:t>Metode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untuk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menangkap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mengeksplorasi</a:t>
            </a:r>
            <a:r>
              <a:rPr lang="en-US" dirty="0" smtClean="0">
                <a:latin typeface="Arial Rounded MT Bold" pitchFamily="34" charset="0"/>
              </a:rPr>
              <a:t>, </a:t>
            </a:r>
            <a:r>
              <a:rPr lang="en-US" dirty="0" err="1" smtClean="0">
                <a:latin typeface="Arial Rounded MT Bold" pitchFamily="34" charset="0"/>
              </a:rPr>
              <a:t>dan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memberikan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penjelasan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terhadap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suatu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fenomena</a:t>
            </a:r>
            <a:r>
              <a:rPr lang="en-US" dirty="0" smtClean="0">
                <a:latin typeface="Arial Rounded MT Bold" pitchFamily="34" charset="0"/>
              </a:rPr>
              <a:t> (Banister et al, 1994)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latin typeface="Arial Rounded MT Bold" pitchFamily="34" charset="0"/>
              </a:rPr>
              <a:t>Penelitian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ilmiah</a:t>
            </a:r>
            <a:r>
              <a:rPr lang="en-US" dirty="0" smtClean="0">
                <a:latin typeface="Arial Rounded MT Bold" pitchFamily="34" charset="0"/>
              </a:rPr>
              <a:t> yang </a:t>
            </a:r>
            <a:r>
              <a:rPr lang="en-US" dirty="0" err="1" smtClean="0">
                <a:latin typeface="Arial Rounded MT Bold" pitchFamily="34" charset="0"/>
              </a:rPr>
              <a:t>bertujuan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untuk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memahami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suatu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fenomena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dalam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konteks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sosial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secara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alamiah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dengan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mengedepankan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proses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interaksi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komunikasi</a:t>
            </a:r>
            <a:r>
              <a:rPr lang="en-US" dirty="0" smtClean="0">
                <a:latin typeface="Arial Rounded MT Bold" pitchFamily="34" charset="0"/>
              </a:rPr>
              <a:t> yang </a:t>
            </a:r>
            <a:r>
              <a:rPr lang="en-US" dirty="0" err="1" smtClean="0">
                <a:latin typeface="Arial Rounded MT Bold" pitchFamily="34" charset="0"/>
              </a:rPr>
              <a:t>mendalam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antara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peneliti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dengan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err="1" smtClean="0">
                <a:latin typeface="Arial Rounded MT Bold" pitchFamily="34" charset="0"/>
              </a:rPr>
              <a:t>fenomena</a:t>
            </a:r>
            <a:r>
              <a:rPr lang="en-US" dirty="0" smtClean="0">
                <a:latin typeface="Arial Rounded MT Bold" pitchFamily="34" charset="0"/>
              </a:rPr>
              <a:t> yang </a:t>
            </a:r>
            <a:r>
              <a:rPr lang="en-US" dirty="0" err="1" smtClean="0">
                <a:latin typeface="Arial Rounded MT Bold" pitchFamily="34" charset="0"/>
              </a:rPr>
              <a:t>diteliti</a:t>
            </a:r>
            <a:r>
              <a:rPr lang="en-US" dirty="0" smtClean="0">
                <a:latin typeface="Arial Rounded MT Bold" pitchFamily="34" charset="0"/>
              </a:rPr>
              <a:t> (</a:t>
            </a:r>
            <a:r>
              <a:rPr lang="en-US" dirty="0" err="1" smtClean="0">
                <a:latin typeface="Arial Rounded MT Bold" pitchFamily="34" charset="0"/>
              </a:rPr>
              <a:t>Moleong</a:t>
            </a:r>
            <a:r>
              <a:rPr lang="en-US" dirty="0" smtClean="0">
                <a:latin typeface="Arial Rounded MT Bold" pitchFamily="34" charset="0"/>
              </a:rPr>
              <a:t>, 2005)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id-ID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480"/>
            <a:ext cx="7467600" cy="8461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dirty="0" smtClean="0"/>
              <a:t>PENELITIAN KUALITATIF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307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alamiah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Beriorientasi</a:t>
            </a:r>
            <a:r>
              <a:rPr lang="en-US" dirty="0" smtClean="0"/>
              <a:t> </a:t>
            </a:r>
            <a:r>
              <a:rPr lang="en-US" dirty="0" err="1" smtClean="0"/>
              <a:t>penemuan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pembuktian</a:t>
            </a:r>
            <a:r>
              <a:rPr lang="en-US" dirty="0" smtClean="0"/>
              <a:t> (</a:t>
            </a:r>
            <a:r>
              <a:rPr lang="en-US" dirty="0" err="1" smtClean="0"/>
              <a:t>induktif</a:t>
            </a:r>
            <a:r>
              <a:rPr lang="en-US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Kontak</a:t>
            </a:r>
            <a:r>
              <a:rPr lang="en-US" dirty="0" smtClean="0"/>
              <a:t> personal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Perspektif</a:t>
            </a:r>
            <a:r>
              <a:rPr lang="en-US" dirty="0" smtClean="0"/>
              <a:t> </a:t>
            </a:r>
            <a:r>
              <a:rPr lang="en-US" dirty="0" err="1" smtClean="0"/>
              <a:t>holistik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Perspektif</a:t>
            </a:r>
            <a:r>
              <a:rPr lang="en-US" dirty="0" smtClean="0"/>
              <a:t> </a:t>
            </a:r>
            <a:r>
              <a:rPr lang="en-US" dirty="0" err="1" smtClean="0"/>
              <a:t>dinamis</a:t>
            </a:r>
            <a:r>
              <a:rPr lang="en-US" dirty="0" smtClean="0"/>
              <a:t>, </a:t>
            </a:r>
            <a:r>
              <a:rPr lang="en-US" dirty="0" err="1" smtClean="0"/>
              <a:t>perkembangan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307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Orientasi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unik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“</a:t>
            </a:r>
            <a:r>
              <a:rPr lang="en-US" dirty="0" err="1" smtClean="0"/>
              <a:t>Netral-empatis</a:t>
            </a:r>
            <a:r>
              <a:rPr lang="en-US" dirty="0" smtClean="0"/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Fleksibilitas</a:t>
            </a:r>
            <a:r>
              <a:rPr lang="en-US" dirty="0" smtClean="0"/>
              <a:t> </a:t>
            </a:r>
            <a:r>
              <a:rPr lang="en-US" dirty="0" err="1" smtClean="0"/>
              <a:t>desain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Mendasarkan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narasi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Sirkuler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Peneliti</a:t>
            </a:r>
            <a:r>
              <a:rPr lang="en-US" dirty="0" smtClean="0"/>
              <a:t> </a:t>
            </a:r>
            <a:r>
              <a:rPr lang="en-US" dirty="0" err="1" smtClean="0"/>
              <a:t>instrumen</a:t>
            </a:r>
            <a:r>
              <a:rPr lang="en-US" dirty="0" smtClean="0"/>
              <a:t> </a:t>
            </a:r>
            <a:r>
              <a:rPr lang="en-US" dirty="0" err="1" smtClean="0"/>
              <a:t>kunci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id-ID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b="1" smtClean="0"/>
              <a:t>Studi dalam situasi alamiah</a:t>
            </a:r>
            <a:r>
              <a:rPr lang="en-US" sz="28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   * Tidak memanipulasi setting penelitian, 	fenomena diteliti pada 	konteks 	alamiahnya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*	Berorientasi pada penemuan, amat 	berbeda dengan studi eksperimental.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*	Penekanan pada dinamika &amp; proses dari fenomena  yang kompleks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*	Fokus lebih pada variasi pengalaman 	individu atau kelompok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5769"/>
            <a:ext cx="8229600" cy="4702189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id-ID" sz="2800" dirty="0" smtClean="0"/>
              <a:t>2. </a:t>
            </a:r>
            <a:r>
              <a:rPr lang="en-US" sz="2800" dirty="0" err="1" smtClean="0"/>
              <a:t>Analisis</a:t>
            </a:r>
            <a:r>
              <a:rPr lang="en-US" sz="2800" dirty="0" smtClean="0"/>
              <a:t> </a:t>
            </a:r>
            <a:r>
              <a:rPr lang="en-US" sz="2800" dirty="0" err="1" smtClean="0"/>
              <a:t>induktif</a:t>
            </a:r>
            <a:endParaRPr lang="id-ID" sz="2800" dirty="0" smtClean="0"/>
          </a:p>
          <a:p>
            <a:pPr lvl="1">
              <a:lnSpc>
                <a:spcPct val="90000"/>
              </a:lnSpc>
            </a:pPr>
            <a:r>
              <a:rPr lang="en-US" sz="2500" dirty="0" err="1" smtClean="0"/>
              <a:t>Peneliti</a:t>
            </a:r>
            <a:r>
              <a:rPr lang="en-US" sz="2500" dirty="0" smtClean="0"/>
              <a:t> </a:t>
            </a:r>
            <a:r>
              <a:rPr lang="en-US" sz="2500" dirty="0" err="1" smtClean="0"/>
              <a:t>tidak</a:t>
            </a:r>
            <a:r>
              <a:rPr lang="en-US" sz="2500" dirty="0" smtClean="0"/>
              <a:t> </a:t>
            </a:r>
            <a:r>
              <a:rPr lang="en-US" sz="2500" dirty="0" err="1" smtClean="0"/>
              <a:t>membatasi</a:t>
            </a:r>
            <a:r>
              <a:rPr lang="en-US" sz="2500" dirty="0" smtClean="0"/>
              <a:t> </a:t>
            </a:r>
            <a:r>
              <a:rPr lang="en-US" sz="2500" dirty="0" err="1" smtClean="0"/>
              <a:t>penelitian</a:t>
            </a:r>
            <a:r>
              <a:rPr lang="en-US" sz="2500" dirty="0" smtClean="0"/>
              <a:t> </a:t>
            </a:r>
            <a:r>
              <a:rPr lang="en-US" sz="2500" dirty="0" err="1" smtClean="0"/>
              <a:t>pada</a:t>
            </a:r>
            <a:r>
              <a:rPr lang="en-US" sz="2500" dirty="0" smtClean="0"/>
              <a:t> </a:t>
            </a:r>
            <a:r>
              <a:rPr lang="en-US" sz="2500" dirty="0" err="1" smtClean="0"/>
              <a:t>upaya</a:t>
            </a:r>
            <a:r>
              <a:rPr lang="en-US" sz="2500" dirty="0" smtClean="0"/>
              <a:t> </a:t>
            </a:r>
            <a:r>
              <a:rPr lang="en-US" sz="2500" dirty="0" err="1" smtClean="0"/>
              <a:t>menerima</a:t>
            </a:r>
            <a:r>
              <a:rPr lang="en-US" sz="2500" dirty="0" smtClean="0"/>
              <a:t>/</a:t>
            </a:r>
            <a:r>
              <a:rPr lang="en-US" sz="2500" dirty="0" err="1" smtClean="0"/>
              <a:t>menolak</a:t>
            </a:r>
            <a:r>
              <a:rPr lang="en-US" sz="2500" dirty="0" smtClean="0"/>
              <a:t> </a:t>
            </a:r>
            <a:r>
              <a:rPr lang="en-US" sz="2500" dirty="0" err="1" smtClean="0"/>
              <a:t>hipotesis</a:t>
            </a:r>
            <a:endParaRPr lang="en-US" sz="2500" dirty="0" smtClean="0"/>
          </a:p>
          <a:p>
            <a:pPr lvl="1">
              <a:lnSpc>
                <a:spcPct val="90000"/>
              </a:lnSpc>
            </a:pPr>
            <a:r>
              <a:rPr lang="en-US" sz="2500" dirty="0" err="1" smtClean="0"/>
              <a:t>Wawancara</a:t>
            </a:r>
            <a:r>
              <a:rPr lang="en-US" sz="2500" dirty="0" smtClean="0"/>
              <a:t> </a:t>
            </a:r>
            <a:r>
              <a:rPr lang="en-US" sz="2500" dirty="0" err="1" smtClean="0"/>
              <a:t>terbuka</a:t>
            </a:r>
            <a:r>
              <a:rPr lang="en-US" sz="2500" dirty="0" smtClean="0"/>
              <a:t> (</a:t>
            </a:r>
            <a:r>
              <a:rPr lang="en-US" sz="2500" dirty="0" err="1" smtClean="0"/>
              <a:t>induktif</a:t>
            </a:r>
            <a:r>
              <a:rPr lang="en-US" sz="25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500" dirty="0" err="1" smtClean="0"/>
              <a:t>Pemahaman</a:t>
            </a:r>
            <a:r>
              <a:rPr lang="en-US" sz="2500" dirty="0" smtClean="0"/>
              <a:t> </a:t>
            </a:r>
            <a:r>
              <a:rPr lang="en-US" sz="2500" dirty="0" err="1" smtClean="0"/>
              <a:t>mendalam</a:t>
            </a:r>
            <a:r>
              <a:rPr lang="en-US" sz="2500" dirty="0" smtClean="0"/>
              <a:t> </a:t>
            </a:r>
            <a:r>
              <a:rPr lang="en-US" sz="2500" dirty="0" err="1" smtClean="0"/>
              <a:t>tentang</a:t>
            </a:r>
            <a:r>
              <a:rPr lang="en-US" sz="2500" dirty="0" smtClean="0"/>
              <a:t> </a:t>
            </a:r>
            <a:r>
              <a:rPr lang="en-US" sz="2500" dirty="0" err="1" smtClean="0"/>
              <a:t>fenomena</a:t>
            </a:r>
            <a:endParaRPr lang="en-US" sz="2500" dirty="0" smtClean="0"/>
          </a:p>
          <a:p>
            <a:pPr lvl="1">
              <a:lnSpc>
                <a:spcPct val="90000"/>
              </a:lnSpc>
            </a:pPr>
            <a:r>
              <a:rPr lang="en-US" sz="2500" dirty="0" smtClean="0"/>
              <a:t>Dari </a:t>
            </a:r>
            <a:r>
              <a:rPr lang="en-US" sz="2500" dirty="0" err="1" smtClean="0"/>
              <a:t>kekhususan</a:t>
            </a:r>
            <a:r>
              <a:rPr lang="en-US" sz="2500" dirty="0" smtClean="0"/>
              <a:t>/</a:t>
            </a:r>
            <a:r>
              <a:rPr lang="en-US" sz="2500" dirty="0" err="1" smtClean="0"/>
              <a:t>keunikan-keunikan</a:t>
            </a:r>
            <a:r>
              <a:rPr lang="en-US" sz="2500" dirty="0" smtClean="0"/>
              <a:t> yang </a:t>
            </a:r>
            <a:r>
              <a:rPr lang="en-US" sz="2500" dirty="0" err="1" smtClean="0"/>
              <a:t>ditemukan</a:t>
            </a:r>
            <a:r>
              <a:rPr lang="en-US" sz="2500" dirty="0" smtClean="0"/>
              <a:t> </a:t>
            </a:r>
            <a:r>
              <a:rPr lang="en-US" sz="2500" dirty="0" err="1" smtClean="0"/>
              <a:t>membangun</a:t>
            </a:r>
            <a:r>
              <a:rPr lang="en-US" sz="2500" dirty="0" smtClean="0"/>
              <a:t> </a:t>
            </a:r>
            <a:r>
              <a:rPr lang="en-US" sz="2500" dirty="0" err="1" smtClean="0"/>
              <a:t>suatu</a:t>
            </a:r>
            <a:r>
              <a:rPr lang="en-US" sz="2500" dirty="0" smtClean="0"/>
              <a:t> </a:t>
            </a:r>
            <a:r>
              <a:rPr lang="en-US" sz="2500" dirty="0" err="1" smtClean="0"/>
              <a:t>konsep</a:t>
            </a:r>
            <a:r>
              <a:rPr lang="en-US" sz="2500" dirty="0" smtClean="0"/>
              <a:t> </a:t>
            </a:r>
            <a:r>
              <a:rPr lang="en-US" sz="2500" dirty="0" err="1" smtClean="0"/>
              <a:t>umum</a:t>
            </a:r>
            <a:endParaRPr lang="en-US" sz="25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85786" y="500042"/>
            <a:ext cx="7139014" cy="9175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KARAKTERISTIK</a:t>
            </a:r>
            <a:br>
              <a:rPr kumimoji="0" lang="en-US" sz="2800" b="0" i="0" u="none" strike="noStrike" kern="1200" cap="small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0" u="none" strike="noStrike" kern="1200" cap="small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PENELITIAN KUALITATIF</a:t>
            </a:r>
            <a:endParaRPr kumimoji="0" lang="en-US" sz="2800" b="0" i="0" u="none" strike="noStrike" kern="1200" cap="small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3. </a:t>
            </a:r>
            <a:r>
              <a:rPr lang="en-US" sz="2800" dirty="0" err="1" smtClean="0"/>
              <a:t>Kontak</a:t>
            </a:r>
            <a:r>
              <a:rPr lang="en-US" sz="2800" dirty="0" smtClean="0"/>
              <a:t> personal</a:t>
            </a:r>
            <a:endParaRPr lang="id-ID" sz="2800" dirty="0" smtClean="0"/>
          </a:p>
          <a:p>
            <a:pPr lvl="1">
              <a:lnSpc>
                <a:spcPct val="90000"/>
              </a:lnSpc>
            </a:pPr>
            <a:r>
              <a:rPr lang="en-US" sz="3000" dirty="0" err="1" smtClean="0"/>
              <a:t>Hubungan</a:t>
            </a:r>
            <a:r>
              <a:rPr lang="en-US" sz="3000" dirty="0" smtClean="0"/>
              <a:t> personal </a:t>
            </a:r>
            <a:r>
              <a:rPr lang="en-US" sz="3000" dirty="0" err="1" smtClean="0"/>
              <a:t>langsung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subyek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memahami</a:t>
            </a:r>
            <a:r>
              <a:rPr lang="en-US" sz="3000" dirty="0" smtClean="0"/>
              <a:t> </a:t>
            </a:r>
            <a:r>
              <a:rPr lang="en-US" sz="3000" dirty="0" err="1" smtClean="0"/>
              <a:t>realitas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kehidupan</a:t>
            </a:r>
            <a:r>
              <a:rPr lang="en-US" sz="3000" dirty="0" smtClean="0"/>
              <a:t> </a:t>
            </a:r>
            <a:r>
              <a:rPr lang="en-US" sz="3000" dirty="0" err="1" smtClean="0"/>
              <a:t>sehari-harinya</a:t>
            </a:r>
            <a:r>
              <a:rPr lang="en-US" sz="3000" dirty="0" smtClean="0"/>
              <a:t> (participant observation)</a:t>
            </a:r>
          </a:p>
          <a:p>
            <a:pPr lvl="1">
              <a:lnSpc>
                <a:spcPct val="90000"/>
              </a:lnSpc>
            </a:pPr>
            <a:r>
              <a:rPr lang="en-US" sz="3000" dirty="0" err="1" smtClean="0"/>
              <a:t>Keterlibatan</a:t>
            </a:r>
            <a:r>
              <a:rPr lang="en-US" sz="3000" dirty="0" smtClean="0"/>
              <a:t> </a:t>
            </a:r>
            <a:r>
              <a:rPr lang="en-US" sz="3000" dirty="0" err="1" smtClean="0"/>
              <a:t>mendalam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subyek</a:t>
            </a:r>
            <a:endParaRPr lang="en-US" sz="3000" dirty="0" smtClean="0"/>
          </a:p>
          <a:p>
            <a:pPr lvl="1">
              <a:lnSpc>
                <a:spcPct val="90000"/>
              </a:lnSpc>
            </a:pPr>
            <a:r>
              <a:rPr lang="en-US" sz="3000" dirty="0" err="1" smtClean="0"/>
              <a:t>Peneliti</a:t>
            </a:r>
            <a:r>
              <a:rPr lang="en-US" sz="3000" dirty="0" smtClean="0"/>
              <a:t> </a:t>
            </a:r>
            <a:r>
              <a:rPr lang="en-US" sz="3000" dirty="0" err="1" smtClean="0"/>
              <a:t>adalah</a:t>
            </a:r>
            <a:r>
              <a:rPr lang="en-US" sz="3000" dirty="0" smtClean="0"/>
              <a:t> </a:t>
            </a:r>
            <a:r>
              <a:rPr lang="en-US" sz="3000" dirty="0" err="1" smtClean="0"/>
              <a:t>instrumen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dirty="0" smtClean="0"/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id-ID" sz="2200" u="sng" dirty="0" smtClean="0"/>
              <a:t>“</a:t>
            </a:r>
            <a:r>
              <a:rPr lang="en-US" sz="2200" u="sng" dirty="0" err="1" smtClean="0"/>
              <a:t>Pada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Penelitian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kuantitatif</a:t>
            </a:r>
            <a:r>
              <a:rPr lang="en-US" sz="2200" u="sng" dirty="0" smtClean="0"/>
              <a:t> , </a:t>
            </a:r>
            <a:r>
              <a:rPr lang="en-US" sz="2200" u="sng" dirty="0" err="1" smtClean="0"/>
              <a:t>peneliti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tidak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konsisten</a:t>
            </a:r>
            <a:r>
              <a:rPr lang="en-US" sz="2200" u="sng" dirty="0" smtClean="0"/>
              <a:t>: </a:t>
            </a:r>
            <a:r>
              <a:rPr lang="en-US" sz="2200" u="sng" dirty="0" err="1" smtClean="0"/>
              <a:t>ingin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memahami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hal</a:t>
            </a:r>
            <a:r>
              <a:rPr lang="en-US" sz="2200" u="sng" dirty="0" smtClean="0"/>
              <a:t> yang </a:t>
            </a:r>
            <a:r>
              <a:rPr lang="en-US" sz="2200" u="sng" dirty="0" err="1" smtClean="0"/>
              <a:t>diteliti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tetapi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mengambil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jarak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dan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menggunakan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angka</a:t>
            </a:r>
            <a:r>
              <a:rPr lang="id-ID" sz="2200" u="sng" dirty="0" smtClean="0"/>
              <a:t>”</a:t>
            </a:r>
            <a:endParaRPr lang="en-US" sz="2200" u="sng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4. </a:t>
            </a:r>
            <a:r>
              <a:rPr lang="en-US" sz="2800" dirty="0" err="1" smtClean="0"/>
              <a:t>Perspektif</a:t>
            </a:r>
            <a:r>
              <a:rPr lang="en-US" sz="2800" dirty="0" smtClean="0"/>
              <a:t> </a:t>
            </a:r>
            <a:r>
              <a:rPr lang="en-US" sz="2800" dirty="0" err="1" smtClean="0"/>
              <a:t>holistik</a:t>
            </a:r>
            <a:endParaRPr lang="id-ID" sz="2800" dirty="0" smtClean="0"/>
          </a:p>
          <a:p>
            <a:pPr lvl="1"/>
            <a:r>
              <a:rPr lang="en-US" sz="2400" dirty="0" err="1" smtClean="0"/>
              <a:t>Pemahaman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menyeluruh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utuh</a:t>
            </a:r>
            <a:r>
              <a:rPr lang="en-US" sz="2400" dirty="0" smtClean="0"/>
              <a:t> </a:t>
            </a:r>
            <a:r>
              <a:rPr lang="en-US" sz="2400" dirty="0" err="1" smtClean="0"/>
              <a:t>tentang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 err="1" smtClean="0"/>
              <a:t>fenomena</a:t>
            </a:r>
            <a:r>
              <a:rPr lang="en-US" sz="2400" dirty="0" smtClean="0"/>
              <a:t>,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en-US" sz="2400" dirty="0" err="1" smtClean="0"/>
              <a:t>dilihat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hubungannya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konteks</a:t>
            </a:r>
            <a:r>
              <a:rPr lang="en-US" sz="2400" dirty="0" smtClean="0"/>
              <a:t> yang </a:t>
            </a:r>
            <a:r>
              <a:rPr lang="en-US" sz="2400" dirty="0" err="1" smtClean="0"/>
              <a:t>ada</a:t>
            </a:r>
            <a:endParaRPr lang="en-US" sz="2400" dirty="0" smtClean="0"/>
          </a:p>
          <a:p>
            <a:pPr lvl="1"/>
            <a:r>
              <a:rPr lang="en-US" sz="2400" dirty="0" err="1" smtClean="0"/>
              <a:t>Manusia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realitas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dilepaskan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konteks</a:t>
            </a:r>
            <a:endParaRPr lang="en-US" sz="24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/>
              <a:t>KARAKTERISTIK</a:t>
            </a:r>
            <a:br>
              <a:rPr lang="en-US" sz="2800" dirty="0" smtClean="0"/>
            </a:br>
            <a:r>
              <a:rPr lang="en-US" sz="2800" dirty="0" smtClean="0"/>
              <a:t>PENELITIAN KUALITATIF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961927-1CC2-4B79-A36C-93BDD2E8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919</Words>
  <Application>Microsoft Office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METODE KUALITATIF: Sebuah Pengantar  </vt:lpstr>
      <vt:lpstr>REALITAS</vt:lpstr>
      <vt:lpstr>Slide 3</vt:lpstr>
      <vt:lpstr>DEFINISI PENELITIAN KUALITATIF</vt:lpstr>
      <vt:lpstr>PENELITIAN KUALITATIF</vt:lpstr>
      <vt:lpstr>KARAKTERISTIK PENELITIAN KUALITATIF</vt:lpstr>
      <vt:lpstr>Slide 7</vt:lpstr>
      <vt:lpstr>KARAKTERISTIK PENELITIAN KUALITATIF</vt:lpstr>
      <vt:lpstr>KARAKTERISTIK PENELITIAN KUALITATIF</vt:lpstr>
      <vt:lpstr>KARAKTERISTIK PENELITIAN KUALITATIF</vt:lpstr>
      <vt:lpstr>KARAKTERISTIK PENELITIAN KUALITATIF</vt:lpstr>
      <vt:lpstr>KARAKTERISTIK PENELITIAN KUALITATIF</vt:lpstr>
      <vt:lpstr>KARAKTERISTIK PENELITIAN KUALITATIF</vt:lpstr>
      <vt:lpstr>KARAKTERISTIK PENELITIAN KUALITATIF</vt:lpstr>
      <vt:lpstr>Penelitian Kualitatif</vt:lpstr>
      <vt:lpstr>Strategi Penelitian Kualitatif</vt:lpstr>
      <vt:lpstr>Lanjutan…</vt:lpstr>
      <vt:lpstr>Lanjutan…</vt:lpstr>
      <vt:lpstr>TRIANGULASI (Triangulation)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Fredy Herlambang</dc:creator>
  <cp:lastModifiedBy>Speiz</cp:lastModifiedBy>
  <cp:revision>19</cp:revision>
  <cp:lastPrinted>2013-06-22T03:40:40Z</cp:lastPrinted>
  <dcterms:created xsi:type="dcterms:W3CDTF">2013-06-22T02:38:42Z</dcterms:created>
  <dcterms:modified xsi:type="dcterms:W3CDTF">2019-02-16T08:13:21Z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TC019192539991</vt:lpwstr>
  </property>
</Properties>
</file>