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sldIdLst>
    <p:sldId id="256" r:id="rId2"/>
    <p:sldId id="300" r:id="rId3"/>
    <p:sldId id="269" r:id="rId4"/>
    <p:sldId id="321" r:id="rId5"/>
    <p:sldId id="322" r:id="rId6"/>
    <p:sldId id="268" r:id="rId7"/>
    <p:sldId id="305" r:id="rId8"/>
    <p:sldId id="263" r:id="rId9"/>
    <p:sldId id="329" r:id="rId10"/>
    <p:sldId id="330" r:id="rId11"/>
    <p:sldId id="331" r:id="rId12"/>
    <p:sldId id="264" r:id="rId13"/>
    <p:sldId id="258" r:id="rId14"/>
    <p:sldId id="324" r:id="rId15"/>
    <p:sldId id="261" r:id="rId16"/>
    <p:sldId id="325" r:id="rId17"/>
    <p:sldId id="327" r:id="rId18"/>
    <p:sldId id="260" r:id="rId19"/>
    <p:sldId id="32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PUSKESHAJI%203\Downloads\saiku-export%20(8)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5680538300503544"/>
          <c:y val="0.1889107315310195"/>
          <c:w val="0.84308129057317405"/>
          <c:h val="0.80878500796881292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0-F3BA-4767-88B2-6F939BB826A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F3BA-4767-88B2-6F939BB826A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2-F3BA-4767-88B2-6F939BB826A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3BA-4767-88B2-6F939BB826A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4-F3BA-4767-88B2-6F939BB826A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3BA-4767-88B2-6F939BB826A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6-F3BA-4767-88B2-6F939BB826A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F3BA-4767-88B2-6F939BB826A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8-F3BA-4767-88B2-6F939BB826A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F3BA-4767-88B2-6F939BB826A4}"/>
              </c:ext>
            </c:extLst>
          </c:dPt>
          <c:dLbls>
            <c:dLbl>
              <c:idx val="6"/>
              <c:layout>
                <c:manualLayout>
                  <c:x val="-0.10348049861961552"/>
                  <c:y val="-4.655478625373571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F3BA-4767-88B2-6F939BB826A4}"/>
                </c:ext>
              </c:extLst>
            </c:dLbl>
            <c:dLbl>
              <c:idx val="7"/>
              <c:layout>
                <c:manualLayout>
                  <c:x val="7.7189775787638124E-2"/>
                  <c:y val="-6.5095951959859982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BA-4767-88B2-6F939BB826A4}"/>
                </c:ext>
              </c:extLst>
            </c:dLbl>
            <c:dLbl>
              <c:idx val="8"/>
              <c:layout>
                <c:manualLayout>
                  <c:x val="0.21708022378625091"/>
                  <c:y val="-3.401324488532077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F3BA-4767-88B2-6F939BB826A4}"/>
                </c:ext>
              </c:extLst>
            </c:dLbl>
            <c:dLbl>
              <c:idx val="9"/>
              <c:layout>
                <c:manualLayout>
                  <c:x val="0.32217563370760977"/>
                  <c:y val="-5.573507997701397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BA-4767-88B2-6F939BB826A4}"/>
                </c:ext>
              </c:extLst>
            </c:dLbl>
            <c:spPr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'[saiku-export (8).xlsx]10 penyakit terbnyk'!$M$6:$M$15</c:f>
              <c:strCache>
                <c:ptCount val="10"/>
                <c:pt idx="0">
                  <c:v>Essential (primary) hypertension</c:v>
                </c:pt>
                <c:pt idx="1">
                  <c:v>Senility</c:v>
                </c:pt>
                <c:pt idx="2">
                  <c:v>Disorders of lipoprotein metabolism and other lipidaemias</c:v>
                </c:pt>
                <c:pt idx="3">
                  <c:v>Non-insulin-dependent diabetes mellitus</c:v>
                </c:pt>
                <c:pt idx="4">
                  <c:v>Obesity</c:v>
                </c:pt>
                <c:pt idx="5">
                  <c:v>Cardiomegaly</c:v>
                </c:pt>
                <c:pt idx="6">
                  <c:v>Pure hypercholesterolaemia</c:v>
                </c:pt>
                <c:pt idx="7">
                  <c:v>Hyperlipidaemia, unspecified</c:v>
                </c:pt>
                <c:pt idx="8">
                  <c:v>Gastritis and duodenitis</c:v>
                </c:pt>
                <c:pt idx="9">
                  <c:v>Dyspepsia</c:v>
                </c:pt>
              </c:strCache>
            </c:strRef>
          </c:cat>
          <c:val>
            <c:numRef>
              <c:f>'[saiku-export (8).xlsx]10 penyakit terbnyk'!$N$6:$N$15</c:f>
              <c:numCache>
                <c:formatCode>General</c:formatCode>
                <c:ptCount val="10"/>
                <c:pt idx="0">
                  <c:v>13407</c:v>
                </c:pt>
                <c:pt idx="1">
                  <c:v>25472</c:v>
                </c:pt>
                <c:pt idx="2">
                  <c:v>4793</c:v>
                </c:pt>
                <c:pt idx="3">
                  <c:v>4022</c:v>
                </c:pt>
                <c:pt idx="4">
                  <c:v>1843</c:v>
                </c:pt>
                <c:pt idx="5">
                  <c:v>1934</c:v>
                </c:pt>
                <c:pt idx="6">
                  <c:v>2432</c:v>
                </c:pt>
                <c:pt idx="7">
                  <c:v>2822</c:v>
                </c:pt>
                <c:pt idx="8">
                  <c:v>1149</c:v>
                </c:pt>
                <c:pt idx="9">
                  <c:v>1457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3BA-4767-88B2-6F939BB826A4}"/>
            </c:ext>
          </c:extLst>
        </c:ser>
        <c:dLbls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4">
  <dgm:title val=""/>
  <dgm:desc val=""/>
  <dgm:catLst>
    <dgm:cat type="accent5" pri="11400"/>
  </dgm:catLst>
  <dgm:styleLbl name="node0">
    <dgm:fillClrLst meth="cycle">
      <a:schemeClr val="accent5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5">
        <a:shade val="50000"/>
      </a:schemeClr>
      <a:schemeClr val="accent5">
        <a:tint val="55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5">
        <a:shade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5">
        <a:shade val="80000"/>
        <a:alpha val="50000"/>
      </a:schemeClr>
      <a:schemeClr val="accent5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5">
        <a:shade val="90000"/>
      </a:schemeClr>
      <a:schemeClr val="accent5">
        <a:tint val="50000"/>
      </a:schemeClr>
    </dgm:fillClrLst>
    <dgm:linClrLst meth="cycle"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5">
        <a:shade val="50000"/>
      </a:schemeClr>
      <a:schemeClr val="accent5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55000"/>
      </a:schemeClr>
    </dgm:fillClrLst>
    <dgm:linClrLst meth="repeat">
      <a:schemeClr val="accent5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55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627D33-0B87-42D5-9D79-FAB245F6B06C}" type="doc">
      <dgm:prSet loTypeId="urn:microsoft.com/office/officeart/2005/8/layout/hProcess9" loCatId="process" qsTypeId="urn:microsoft.com/office/officeart/2005/8/quickstyle/simple3" qsCatId="simple" csTypeId="urn:microsoft.com/office/officeart/2005/8/colors/accent5_4" csCatId="accent5" phldr="1"/>
      <dgm:spPr/>
      <dgm:t>
        <a:bodyPr/>
        <a:lstStyle/>
        <a:p>
          <a:endParaRPr lang="en-US"/>
        </a:p>
      </dgm:t>
    </dgm:pt>
    <dgm:pt modelId="{C5724935-F9FC-47C0-9948-E6C3E23BBF2B}">
      <dgm:prSet phldrT="[Text]"/>
      <dgm:spPr/>
      <dgm:t>
        <a:bodyPr/>
        <a:lstStyle/>
        <a:p>
          <a:r>
            <a:rPr lang="en-US" dirty="0"/>
            <a:t>HEALTH PROMOTION</a:t>
          </a:r>
        </a:p>
      </dgm:t>
    </dgm:pt>
    <dgm:pt modelId="{55573977-553D-426D-968F-385C3DC42D7C}" type="parTrans" cxnId="{E910B2FA-3D04-4B6A-B7D1-AF1C51E7D909}">
      <dgm:prSet/>
      <dgm:spPr/>
      <dgm:t>
        <a:bodyPr/>
        <a:lstStyle/>
        <a:p>
          <a:endParaRPr lang="en-US"/>
        </a:p>
      </dgm:t>
    </dgm:pt>
    <dgm:pt modelId="{A9BF590A-E6B0-40C1-9AD5-8CD2D2241C31}" type="sibTrans" cxnId="{E910B2FA-3D04-4B6A-B7D1-AF1C51E7D909}">
      <dgm:prSet/>
      <dgm:spPr/>
      <dgm:t>
        <a:bodyPr/>
        <a:lstStyle/>
        <a:p>
          <a:endParaRPr lang="en-US"/>
        </a:p>
      </dgm:t>
    </dgm:pt>
    <dgm:pt modelId="{7B4EECB0-9FDC-4158-BBB7-78C889FEC298}">
      <dgm:prSet phldrT="[Text]"/>
      <dgm:spPr/>
      <dgm:t>
        <a:bodyPr/>
        <a:lstStyle/>
        <a:p>
          <a:r>
            <a:rPr lang="en-US" dirty="0" err="1"/>
            <a:t>Edukasi</a:t>
          </a:r>
          <a:r>
            <a:rPr lang="en-US" dirty="0"/>
            <a:t> </a:t>
          </a:r>
        </a:p>
      </dgm:t>
    </dgm:pt>
    <dgm:pt modelId="{FACC979A-7697-435A-9EF5-0DC42EA16564}" type="parTrans" cxnId="{3DFB49E7-3F02-4A1F-B4D4-48170D450782}">
      <dgm:prSet/>
      <dgm:spPr/>
      <dgm:t>
        <a:bodyPr/>
        <a:lstStyle/>
        <a:p>
          <a:endParaRPr lang="en-US"/>
        </a:p>
      </dgm:t>
    </dgm:pt>
    <dgm:pt modelId="{1524EEAF-8B7B-44B6-B8BA-8B3FB3D60300}" type="sibTrans" cxnId="{3DFB49E7-3F02-4A1F-B4D4-48170D450782}">
      <dgm:prSet/>
      <dgm:spPr/>
      <dgm:t>
        <a:bodyPr/>
        <a:lstStyle/>
        <a:p>
          <a:endParaRPr lang="en-US"/>
        </a:p>
      </dgm:t>
    </dgm:pt>
    <dgm:pt modelId="{BBAAC2E4-8427-4162-BE2D-3EF0CB31452D}">
      <dgm:prSet phldrT="[Text]"/>
      <dgm:spPr/>
      <dgm:t>
        <a:bodyPr/>
        <a:lstStyle/>
        <a:p>
          <a:r>
            <a:rPr lang="en-US" dirty="0"/>
            <a:t>SPECIFIC PROTECTION</a:t>
          </a:r>
        </a:p>
      </dgm:t>
    </dgm:pt>
    <dgm:pt modelId="{78330511-4921-4C26-9659-EFABF524CE1F}" type="parTrans" cxnId="{F452D021-CFC4-4EB6-BACD-1942B4C7835F}">
      <dgm:prSet/>
      <dgm:spPr/>
      <dgm:t>
        <a:bodyPr/>
        <a:lstStyle/>
        <a:p>
          <a:endParaRPr lang="en-US"/>
        </a:p>
      </dgm:t>
    </dgm:pt>
    <dgm:pt modelId="{5294789E-4B2C-43AE-A783-3ABB19BE7D94}" type="sibTrans" cxnId="{F452D021-CFC4-4EB6-BACD-1942B4C7835F}">
      <dgm:prSet/>
      <dgm:spPr/>
      <dgm:t>
        <a:bodyPr/>
        <a:lstStyle/>
        <a:p>
          <a:endParaRPr lang="en-US"/>
        </a:p>
      </dgm:t>
    </dgm:pt>
    <dgm:pt modelId="{D44B1748-EE30-497E-B581-50A6F80BB8AE}">
      <dgm:prSet phldrT="[Text]"/>
      <dgm:spPr/>
      <dgm:t>
        <a:bodyPr/>
        <a:lstStyle/>
        <a:p>
          <a:r>
            <a:rPr lang="en-US" dirty="0" err="1"/>
            <a:t>Vaksinasi</a:t>
          </a:r>
          <a:r>
            <a:rPr lang="en-US" dirty="0"/>
            <a:t> </a:t>
          </a:r>
        </a:p>
      </dgm:t>
    </dgm:pt>
    <dgm:pt modelId="{8E1E65C5-6DA1-4E77-A352-215DEF0DC787}" type="parTrans" cxnId="{131F836F-21F1-407E-8A1C-B71B19C941B3}">
      <dgm:prSet/>
      <dgm:spPr/>
      <dgm:t>
        <a:bodyPr/>
        <a:lstStyle/>
        <a:p>
          <a:endParaRPr lang="en-US"/>
        </a:p>
      </dgm:t>
    </dgm:pt>
    <dgm:pt modelId="{D69393A3-A07D-499F-9DC3-9D8CCC1D91A4}" type="sibTrans" cxnId="{131F836F-21F1-407E-8A1C-B71B19C941B3}">
      <dgm:prSet/>
      <dgm:spPr/>
      <dgm:t>
        <a:bodyPr/>
        <a:lstStyle/>
        <a:p>
          <a:endParaRPr lang="en-US"/>
        </a:p>
      </dgm:t>
    </dgm:pt>
    <dgm:pt modelId="{92B660D9-DA8E-46A4-8D62-449443AD7481}">
      <dgm:prSet phldrT="[Text]"/>
      <dgm:spPr/>
      <dgm:t>
        <a:bodyPr/>
        <a:lstStyle/>
        <a:p>
          <a:r>
            <a:rPr lang="en-US" dirty="0"/>
            <a:t>EARLY DETECTION AND PROMPT TREATMENT</a:t>
          </a:r>
        </a:p>
      </dgm:t>
    </dgm:pt>
    <dgm:pt modelId="{AC1C9D37-559B-4D5F-9085-F845868DE40A}" type="parTrans" cxnId="{9B920790-1A3A-4D2B-A9BC-450E0AA4F444}">
      <dgm:prSet/>
      <dgm:spPr/>
      <dgm:t>
        <a:bodyPr/>
        <a:lstStyle/>
        <a:p>
          <a:endParaRPr lang="en-US"/>
        </a:p>
      </dgm:t>
    </dgm:pt>
    <dgm:pt modelId="{8D3400DC-9064-450A-A022-B26C33A3EE11}" type="sibTrans" cxnId="{9B920790-1A3A-4D2B-A9BC-450E0AA4F444}">
      <dgm:prSet/>
      <dgm:spPr/>
      <dgm:t>
        <a:bodyPr/>
        <a:lstStyle/>
        <a:p>
          <a:endParaRPr lang="en-US"/>
        </a:p>
      </dgm:t>
    </dgm:pt>
    <dgm:pt modelId="{4DB5BDB9-1372-4972-9095-680DD252D5DF}">
      <dgm:prSet phldrT="[Text]"/>
      <dgm:spPr/>
      <dgm:t>
        <a:bodyPr/>
        <a:lstStyle/>
        <a:p>
          <a:r>
            <a:rPr lang="en-US" dirty="0"/>
            <a:t>Active screening </a:t>
          </a:r>
        </a:p>
      </dgm:t>
    </dgm:pt>
    <dgm:pt modelId="{8AD9D8B0-4743-43A5-8607-57B79DDBC37A}" type="parTrans" cxnId="{D14B3531-7F7F-43E0-9C43-A8B80BC31C26}">
      <dgm:prSet/>
      <dgm:spPr/>
      <dgm:t>
        <a:bodyPr/>
        <a:lstStyle/>
        <a:p>
          <a:endParaRPr lang="en-US"/>
        </a:p>
      </dgm:t>
    </dgm:pt>
    <dgm:pt modelId="{1D09C09E-CB1B-4892-B2C0-92F31325C041}" type="sibTrans" cxnId="{D14B3531-7F7F-43E0-9C43-A8B80BC31C26}">
      <dgm:prSet/>
      <dgm:spPr/>
      <dgm:t>
        <a:bodyPr/>
        <a:lstStyle/>
        <a:p>
          <a:endParaRPr lang="en-US"/>
        </a:p>
      </dgm:t>
    </dgm:pt>
    <dgm:pt modelId="{F08D38AE-16A3-4C72-91FB-247D6C4BDA0D}">
      <dgm:prSet phldrT="[Text]"/>
      <dgm:spPr/>
      <dgm:t>
        <a:bodyPr/>
        <a:lstStyle/>
        <a:p>
          <a:r>
            <a:rPr lang="en-US" dirty="0"/>
            <a:t>DISABILITY LIMITATION</a:t>
          </a:r>
        </a:p>
      </dgm:t>
    </dgm:pt>
    <dgm:pt modelId="{A429E2F8-9C9E-4C32-8E25-3E3DBD5ECC73}" type="parTrans" cxnId="{527FFFEA-9A4F-4548-BF5D-291A6C78C3B2}">
      <dgm:prSet/>
      <dgm:spPr/>
      <dgm:t>
        <a:bodyPr/>
        <a:lstStyle/>
        <a:p>
          <a:endParaRPr lang="en-US"/>
        </a:p>
      </dgm:t>
    </dgm:pt>
    <dgm:pt modelId="{C4D67521-F1B0-48EC-BC54-51EFA8314A46}" type="sibTrans" cxnId="{527FFFEA-9A4F-4548-BF5D-291A6C78C3B2}">
      <dgm:prSet/>
      <dgm:spPr/>
      <dgm:t>
        <a:bodyPr/>
        <a:lstStyle/>
        <a:p>
          <a:endParaRPr lang="en-US"/>
        </a:p>
      </dgm:t>
    </dgm:pt>
    <dgm:pt modelId="{E42788C3-06FC-4E3B-9BA2-D3501DBBF28E}">
      <dgm:prSet phldrT="[Text]"/>
      <dgm:spPr/>
      <dgm:t>
        <a:bodyPr/>
        <a:lstStyle/>
        <a:p>
          <a:r>
            <a:rPr lang="en-US" dirty="0"/>
            <a:t>REHABILITATION</a:t>
          </a:r>
        </a:p>
      </dgm:t>
    </dgm:pt>
    <dgm:pt modelId="{87151A2C-1C77-4C34-9D3E-46D2384EE250}" type="parTrans" cxnId="{939FDA7E-E26B-4272-89BA-CAF867BE8CE1}">
      <dgm:prSet/>
      <dgm:spPr/>
      <dgm:t>
        <a:bodyPr/>
        <a:lstStyle/>
        <a:p>
          <a:endParaRPr lang="en-US"/>
        </a:p>
      </dgm:t>
    </dgm:pt>
    <dgm:pt modelId="{961C7C80-9A11-4CCC-9D59-D3156B5812EE}" type="sibTrans" cxnId="{939FDA7E-E26B-4272-89BA-CAF867BE8CE1}">
      <dgm:prSet/>
      <dgm:spPr/>
      <dgm:t>
        <a:bodyPr/>
        <a:lstStyle/>
        <a:p>
          <a:endParaRPr lang="en-US"/>
        </a:p>
      </dgm:t>
    </dgm:pt>
    <dgm:pt modelId="{A24CF811-EDA3-4490-B9EF-2064C4718C21}">
      <dgm:prSet phldrT="[Text]"/>
      <dgm:spPr/>
      <dgm:t>
        <a:bodyPr/>
        <a:lstStyle/>
        <a:p>
          <a:r>
            <a:rPr lang="en-US" dirty="0" err="1"/>
            <a:t>Mencegah</a:t>
          </a:r>
          <a:r>
            <a:rPr lang="en-US" dirty="0"/>
            <a:t> </a:t>
          </a:r>
          <a:r>
            <a:rPr lang="en-US" dirty="0" err="1"/>
            <a:t>komplikasi</a:t>
          </a:r>
          <a:endParaRPr lang="en-US" dirty="0"/>
        </a:p>
      </dgm:t>
    </dgm:pt>
    <dgm:pt modelId="{AFADA1EA-A811-498E-914E-ECF133DCA65E}" type="parTrans" cxnId="{52EF415F-C817-421E-8EA3-871C09D9F4A2}">
      <dgm:prSet/>
      <dgm:spPr/>
      <dgm:t>
        <a:bodyPr/>
        <a:lstStyle/>
        <a:p>
          <a:endParaRPr lang="en-US"/>
        </a:p>
      </dgm:t>
    </dgm:pt>
    <dgm:pt modelId="{1215B7FF-A77B-4DC2-A13D-93FB68947518}" type="sibTrans" cxnId="{52EF415F-C817-421E-8EA3-871C09D9F4A2}">
      <dgm:prSet/>
      <dgm:spPr/>
      <dgm:t>
        <a:bodyPr/>
        <a:lstStyle/>
        <a:p>
          <a:endParaRPr lang="en-US"/>
        </a:p>
      </dgm:t>
    </dgm:pt>
    <dgm:pt modelId="{03FCD938-4699-4459-B7C6-7AD7C8274EA9}">
      <dgm:prSet phldrT="[Text]"/>
      <dgm:spPr/>
      <dgm:t>
        <a:bodyPr/>
        <a:lstStyle/>
        <a:p>
          <a:r>
            <a:rPr lang="en-US" dirty="0" err="1"/>
            <a:t>Meningkatkan</a:t>
          </a:r>
          <a:r>
            <a:rPr lang="en-US" dirty="0"/>
            <a:t> </a:t>
          </a:r>
          <a:r>
            <a:rPr lang="en-US" dirty="0" err="1"/>
            <a:t>kualitas</a:t>
          </a:r>
          <a:r>
            <a:rPr lang="en-US" dirty="0"/>
            <a:t> </a:t>
          </a:r>
          <a:r>
            <a:rPr lang="en-US" dirty="0" err="1"/>
            <a:t>hidup</a:t>
          </a:r>
          <a:endParaRPr lang="en-US" dirty="0"/>
        </a:p>
      </dgm:t>
    </dgm:pt>
    <dgm:pt modelId="{8F3E7071-F4A1-4A47-B6A1-8670E42814AA}" type="parTrans" cxnId="{8B7C8C9A-E25E-4F7E-A2B3-90C5FCEAB1D4}">
      <dgm:prSet/>
      <dgm:spPr/>
      <dgm:t>
        <a:bodyPr/>
        <a:lstStyle/>
        <a:p>
          <a:endParaRPr lang="en-US"/>
        </a:p>
      </dgm:t>
    </dgm:pt>
    <dgm:pt modelId="{8D5D899C-67C6-4FE6-8818-24D40F2174CE}" type="sibTrans" cxnId="{8B7C8C9A-E25E-4F7E-A2B3-90C5FCEAB1D4}">
      <dgm:prSet/>
      <dgm:spPr/>
      <dgm:t>
        <a:bodyPr/>
        <a:lstStyle/>
        <a:p>
          <a:endParaRPr lang="en-US"/>
        </a:p>
      </dgm:t>
    </dgm:pt>
    <dgm:pt modelId="{745D6CAC-E5AB-4A79-BB80-8846898B9964}">
      <dgm:prSet phldrT="[Text]"/>
      <dgm:spPr/>
      <dgm:t>
        <a:bodyPr/>
        <a:lstStyle/>
        <a:p>
          <a:r>
            <a:rPr lang="en-US"/>
            <a:t>Lifestyle mod</a:t>
          </a:r>
          <a:endParaRPr lang="en-US" dirty="0"/>
        </a:p>
      </dgm:t>
    </dgm:pt>
    <dgm:pt modelId="{69193178-9304-42E2-B9A5-BE4031B6371A}" type="parTrans" cxnId="{B90BCB98-4DA9-4883-86DC-AC6FF51794C2}">
      <dgm:prSet/>
      <dgm:spPr/>
      <dgm:t>
        <a:bodyPr/>
        <a:lstStyle/>
        <a:p>
          <a:endParaRPr lang="en-US"/>
        </a:p>
      </dgm:t>
    </dgm:pt>
    <dgm:pt modelId="{64AA2799-CA04-42F3-B49F-59EE83A834E4}" type="sibTrans" cxnId="{B90BCB98-4DA9-4883-86DC-AC6FF51794C2}">
      <dgm:prSet/>
      <dgm:spPr/>
      <dgm:t>
        <a:bodyPr/>
        <a:lstStyle/>
        <a:p>
          <a:endParaRPr lang="en-US"/>
        </a:p>
      </dgm:t>
    </dgm:pt>
    <dgm:pt modelId="{E5C4C102-DB01-4196-BFFA-7E7E39D7C9DD}" type="pres">
      <dgm:prSet presAssocID="{88627D33-0B87-42D5-9D79-FAB245F6B06C}" presName="CompostProcess" presStyleCnt="0">
        <dgm:presLayoutVars>
          <dgm:dir/>
          <dgm:resizeHandles val="exact"/>
        </dgm:presLayoutVars>
      </dgm:prSet>
      <dgm:spPr/>
    </dgm:pt>
    <dgm:pt modelId="{27B050E9-1BE4-4A54-94F1-C7A2998325E2}" type="pres">
      <dgm:prSet presAssocID="{88627D33-0B87-42D5-9D79-FAB245F6B06C}" presName="arrow" presStyleLbl="bgShp" presStyleIdx="0" presStyleCnt="1"/>
      <dgm:spPr/>
    </dgm:pt>
    <dgm:pt modelId="{64C1E63C-58E5-46CF-A8C7-A4595CA16686}" type="pres">
      <dgm:prSet presAssocID="{88627D33-0B87-42D5-9D79-FAB245F6B06C}" presName="linearProcess" presStyleCnt="0"/>
      <dgm:spPr/>
    </dgm:pt>
    <dgm:pt modelId="{38CEF7DC-6425-484B-A36E-A878ACF42828}" type="pres">
      <dgm:prSet presAssocID="{C5724935-F9FC-47C0-9948-E6C3E23BBF2B}" presName="textNode" presStyleLbl="node1" presStyleIdx="0" presStyleCnt="5">
        <dgm:presLayoutVars>
          <dgm:bulletEnabled val="1"/>
        </dgm:presLayoutVars>
      </dgm:prSet>
      <dgm:spPr/>
    </dgm:pt>
    <dgm:pt modelId="{B59EAEA5-955D-4177-AE86-91A24D4663F7}" type="pres">
      <dgm:prSet presAssocID="{A9BF590A-E6B0-40C1-9AD5-8CD2D2241C31}" presName="sibTrans" presStyleCnt="0"/>
      <dgm:spPr/>
    </dgm:pt>
    <dgm:pt modelId="{F3E63DD8-F13A-4DF9-AE81-58245C4E1FD0}" type="pres">
      <dgm:prSet presAssocID="{BBAAC2E4-8427-4162-BE2D-3EF0CB31452D}" presName="textNode" presStyleLbl="node1" presStyleIdx="1" presStyleCnt="5">
        <dgm:presLayoutVars>
          <dgm:bulletEnabled val="1"/>
        </dgm:presLayoutVars>
      </dgm:prSet>
      <dgm:spPr/>
    </dgm:pt>
    <dgm:pt modelId="{83702349-8F48-4C71-B0B9-C908F717C8D7}" type="pres">
      <dgm:prSet presAssocID="{5294789E-4B2C-43AE-A783-3ABB19BE7D94}" presName="sibTrans" presStyleCnt="0"/>
      <dgm:spPr/>
    </dgm:pt>
    <dgm:pt modelId="{73041BF6-3A81-48C6-A2E5-EB1877C589CF}" type="pres">
      <dgm:prSet presAssocID="{92B660D9-DA8E-46A4-8D62-449443AD7481}" presName="textNode" presStyleLbl="node1" presStyleIdx="2" presStyleCnt="5">
        <dgm:presLayoutVars>
          <dgm:bulletEnabled val="1"/>
        </dgm:presLayoutVars>
      </dgm:prSet>
      <dgm:spPr/>
    </dgm:pt>
    <dgm:pt modelId="{5B2F7B45-58AA-4705-A43C-4BD874DD107E}" type="pres">
      <dgm:prSet presAssocID="{8D3400DC-9064-450A-A022-B26C33A3EE11}" presName="sibTrans" presStyleCnt="0"/>
      <dgm:spPr/>
    </dgm:pt>
    <dgm:pt modelId="{DE5E2E8E-7FAF-4D6A-8C2D-BF1D143E42CF}" type="pres">
      <dgm:prSet presAssocID="{F08D38AE-16A3-4C72-91FB-247D6C4BDA0D}" presName="textNode" presStyleLbl="node1" presStyleIdx="3" presStyleCnt="5">
        <dgm:presLayoutVars>
          <dgm:bulletEnabled val="1"/>
        </dgm:presLayoutVars>
      </dgm:prSet>
      <dgm:spPr/>
    </dgm:pt>
    <dgm:pt modelId="{AF4D0B87-7045-45BA-866F-848E3012D1B0}" type="pres">
      <dgm:prSet presAssocID="{C4D67521-F1B0-48EC-BC54-51EFA8314A46}" presName="sibTrans" presStyleCnt="0"/>
      <dgm:spPr/>
    </dgm:pt>
    <dgm:pt modelId="{518E8A95-9805-4B71-8032-BABCD532983D}" type="pres">
      <dgm:prSet presAssocID="{E42788C3-06FC-4E3B-9BA2-D3501DBBF28E}" presName="textNode" presStyleLbl="node1" presStyleIdx="4" presStyleCnt="5">
        <dgm:presLayoutVars>
          <dgm:bulletEnabled val="1"/>
        </dgm:presLayoutVars>
      </dgm:prSet>
      <dgm:spPr/>
    </dgm:pt>
  </dgm:ptLst>
  <dgm:cxnLst>
    <dgm:cxn modelId="{DE2D6D0E-60D1-4297-B3F2-CE50ACFC1B84}" type="presOf" srcId="{7B4EECB0-9FDC-4158-BBB7-78C889FEC298}" destId="{38CEF7DC-6425-484B-A36E-A878ACF42828}" srcOrd="0" destOrd="1" presId="urn:microsoft.com/office/officeart/2005/8/layout/hProcess9"/>
    <dgm:cxn modelId="{8AFF001C-137B-485D-9AAD-07C5ED641E26}" type="presOf" srcId="{D44B1748-EE30-497E-B581-50A6F80BB8AE}" destId="{F3E63DD8-F13A-4DF9-AE81-58245C4E1FD0}" srcOrd="0" destOrd="1" presId="urn:microsoft.com/office/officeart/2005/8/layout/hProcess9"/>
    <dgm:cxn modelId="{42CD7E1E-A33C-43DC-B7DF-3380A34BA67D}" type="presOf" srcId="{03FCD938-4699-4459-B7C6-7AD7C8274EA9}" destId="{518E8A95-9805-4B71-8032-BABCD532983D}" srcOrd="0" destOrd="1" presId="urn:microsoft.com/office/officeart/2005/8/layout/hProcess9"/>
    <dgm:cxn modelId="{F452D021-CFC4-4EB6-BACD-1942B4C7835F}" srcId="{88627D33-0B87-42D5-9D79-FAB245F6B06C}" destId="{BBAAC2E4-8427-4162-BE2D-3EF0CB31452D}" srcOrd="1" destOrd="0" parTransId="{78330511-4921-4C26-9659-EFABF524CE1F}" sibTransId="{5294789E-4B2C-43AE-A783-3ABB19BE7D94}"/>
    <dgm:cxn modelId="{1CFFD925-65C9-4362-9936-4EBCF18D0153}" type="presOf" srcId="{92B660D9-DA8E-46A4-8D62-449443AD7481}" destId="{73041BF6-3A81-48C6-A2E5-EB1877C589CF}" srcOrd="0" destOrd="0" presId="urn:microsoft.com/office/officeart/2005/8/layout/hProcess9"/>
    <dgm:cxn modelId="{D14B3531-7F7F-43E0-9C43-A8B80BC31C26}" srcId="{92B660D9-DA8E-46A4-8D62-449443AD7481}" destId="{4DB5BDB9-1372-4972-9095-680DD252D5DF}" srcOrd="0" destOrd="0" parTransId="{8AD9D8B0-4743-43A5-8607-57B79DDBC37A}" sibTransId="{1D09C09E-CB1B-4892-B2C0-92F31325C041}"/>
    <dgm:cxn modelId="{BE970D5B-889D-4EB5-8D7B-EEF9441DC7B8}" type="presOf" srcId="{E42788C3-06FC-4E3B-9BA2-D3501DBBF28E}" destId="{518E8A95-9805-4B71-8032-BABCD532983D}" srcOrd="0" destOrd="0" presId="urn:microsoft.com/office/officeart/2005/8/layout/hProcess9"/>
    <dgm:cxn modelId="{52EF415F-C817-421E-8EA3-871C09D9F4A2}" srcId="{F08D38AE-16A3-4C72-91FB-247D6C4BDA0D}" destId="{A24CF811-EDA3-4490-B9EF-2064C4718C21}" srcOrd="0" destOrd="0" parTransId="{AFADA1EA-A811-498E-914E-ECF133DCA65E}" sibTransId="{1215B7FF-A77B-4DC2-A13D-93FB68947518}"/>
    <dgm:cxn modelId="{E1741548-3F67-4C63-961D-0ED3AF11A0C7}" type="presOf" srcId="{4DB5BDB9-1372-4972-9095-680DD252D5DF}" destId="{73041BF6-3A81-48C6-A2E5-EB1877C589CF}" srcOrd="0" destOrd="1" presId="urn:microsoft.com/office/officeart/2005/8/layout/hProcess9"/>
    <dgm:cxn modelId="{131F836F-21F1-407E-8A1C-B71B19C941B3}" srcId="{BBAAC2E4-8427-4162-BE2D-3EF0CB31452D}" destId="{D44B1748-EE30-497E-B581-50A6F80BB8AE}" srcOrd="0" destOrd="0" parTransId="{8E1E65C5-6DA1-4E77-A352-215DEF0DC787}" sibTransId="{D69393A3-A07D-499F-9DC3-9D8CCC1D91A4}"/>
    <dgm:cxn modelId="{46C03052-6916-4ABF-9993-CCB7D2B30773}" type="presOf" srcId="{88627D33-0B87-42D5-9D79-FAB245F6B06C}" destId="{E5C4C102-DB01-4196-BFFA-7E7E39D7C9DD}" srcOrd="0" destOrd="0" presId="urn:microsoft.com/office/officeart/2005/8/layout/hProcess9"/>
    <dgm:cxn modelId="{F8AEFE76-018A-4404-99CA-E193886F74AD}" type="presOf" srcId="{F08D38AE-16A3-4C72-91FB-247D6C4BDA0D}" destId="{DE5E2E8E-7FAF-4D6A-8C2D-BF1D143E42CF}" srcOrd="0" destOrd="0" presId="urn:microsoft.com/office/officeart/2005/8/layout/hProcess9"/>
    <dgm:cxn modelId="{939FDA7E-E26B-4272-89BA-CAF867BE8CE1}" srcId="{88627D33-0B87-42D5-9D79-FAB245F6B06C}" destId="{E42788C3-06FC-4E3B-9BA2-D3501DBBF28E}" srcOrd="4" destOrd="0" parTransId="{87151A2C-1C77-4C34-9D3E-46D2384EE250}" sibTransId="{961C7C80-9A11-4CCC-9D59-D3156B5812EE}"/>
    <dgm:cxn modelId="{9B920790-1A3A-4D2B-A9BC-450E0AA4F444}" srcId="{88627D33-0B87-42D5-9D79-FAB245F6B06C}" destId="{92B660D9-DA8E-46A4-8D62-449443AD7481}" srcOrd="2" destOrd="0" parTransId="{AC1C9D37-559B-4D5F-9085-F845868DE40A}" sibTransId="{8D3400DC-9064-450A-A022-B26C33A3EE11}"/>
    <dgm:cxn modelId="{B90BCB98-4DA9-4883-86DC-AC6FF51794C2}" srcId="{C5724935-F9FC-47C0-9948-E6C3E23BBF2B}" destId="{745D6CAC-E5AB-4A79-BB80-8846898B9964}" srcOrd="1" destOrd="0" parTransId="{69193178-9304-42E2-B9A5-BE4031B6371A}" sibTransId="{64AA2799-CA04-42F3-B49F-59EE83A834E4}"/>
    <dgm:cxn modelId="{8B7C8C9A-E25E-4F7E-A2B3-90C5FCEAB1D4}" srcId="{E42788C3-06FC-4E3B-9BA2-D3501DBBF28E}" destId="{03FCD938-4699-4459-B7C6-7AD7C8274EA9}" srcOrd="0" destOrd="0" parTransId="{8F3E7071-F4A1-4A47-B6A1-8670E42814AA}" sibTransId="{8D5D899C-67C6-4FE6-8818-24D40F2174CE}"/>
    <dgm:cxn modelId="{2956CEB3-FE8E-4054-BA68-0AD43B3E47C9}" type="presOf" srcId="{745D6CAC-E5AB-4A79-BB80-8846898B9964}" destId="{38CEF7DC-6425-484B-A36E-A878ACF42828}" srcOrd="0" destOrd="2" presId="urn:microsoft.com/office/officeart/2005/8/layout/hProcess9"/>
    <dgm:cxn modelId="{4BC937B5-2656-4540-B389-5AFE292C337B}" type="presOf" srcId="{A24CF811-EDA3-4490-B9EF-2064C4718C21}" destId="{DE5E2E8E-7FAF-4D6A-8C2D-BF1D143E42CF}" srcOrd="0" destOrd="1" presId="urn:microsoft.com/office/officeart/2005/8/layout/hProcess9"/>
    <dgm:cxn modelId="{6F0B71D8-CC2A-42CC-9782-EF35E4C3666C}" type="presOf" srcId="{BBAAC2E4-8427-4162-BE2D-3EF0CB31452D}" destId="{F3E63DD8-F13A-4DF9-AE81-58245C4E1FD0}" srcOrd="0" destOrd="0" presId="urn:microsoft.com/office/officeart/2005/8/layout/hProcess9"/>
    <dgm:cxn modelId="{3DFB49E7-3F02-4A1F-B4D4-48170D450782}" srcId="{C5724935-F9FC-47C0-9948-E6C3E23BBF2B}" destId="{7B4EECB0-9FDC-4158-BBB7-78C889FEC298}" srcOrd="0" destOrd="0" parTransId="{FACC979A-7697-435A-9EF5-0DC42EA16564}" sibTransId="{1524EEAF-8B7B-44B6-B8BA-8B3FB3D60300}"/>
    <dgm:cxn modelId="{527FFFEA-9A4F-4548-BF5D-291A6C78C3B2}" srcId="{88627D33-0B87-42D5-9D79-FAB245F6B06C}" destId="{F08D38AE-16A3-4C72-91FB-247D6C4BDA0D}" srcOrd="3" destOrd="0" parTransId="{A429E2F8-9C9E-4C32-8E25-3E3DBD5ECC73}" sibTransId="{C4D67521-F1B0-48EC-BC54-51EFA8314A46}"/>
    <dgm:cxn modelId="{6C07CCF4-2B47-4C5E-94A7-73D7C5A5E320}" type="presOf" srcId="{C5724935-F9FC-47C0-9948-E6C3E23BBF2B}" destId="{38CEF7DC-6425-484B-A36E-A878ACF42828}" srcOrd="0" destOrd="0" presId="urn:microsoft.com/office/officeart/2005/8/layout/hProcess9"/>
    <dgm:cxn modelId="{E910B2FA-3D04-4B6A-B7D1-AF1C51E7D909}" srcId="{88627D33-0B87-42D5-9D79-FAB245F6B06C}" destId="{C5724935-F9FC-47C0-9948-E6C3E23BBF2B}" srcOrd="0" destOrd="0" parTransId="{55573977-553D-426D-968F-385C3DC42D7C}" sibTransId="{A9BF590A-E6B0-40C1-9AD5-8CD2D2241C31}"/>
    <dgm:cxn modelId="{675784B5-CFA9-419A-977B-1EF7065221D0}" type="presParOf" srcId="{E5C4C102-DB01-4196-BFFA-7E7E39D7C9DD}" destId="{27B050E9-1BE4-4A54-94F1-C7A2998325E2}" srcOrd="0" destOrd="0" presId="urn:microsoft.com/office/officeart/2005/8/layout/hProcess9"/>
    <dgm:cxn modelId="{1FE1F7B1-6B7B-454F-BABA-7C66F6778E5A}" type="presParOf" srcId="{E5C4C102-DB01-4196-BFFA-7E7E39D7C9DD}" destId="{64C1E63C-58E5-46CF-A8C7-A4595CA16686}" srcOrd="1" destOrd="0" presId="urn:microsoft.com/office/officeart/2005/8/layout/hProcess9"/>
    <dgm:cxn modelId="{D5A05754-CC17-4CB6-81D2-8FAA32F61B5F}" type="presParOf" srcId="{64C1E63C-58E5-46CF-A8C7-A4595CA16686}" destId="{38CEF7DC-6425-484B-A36E-A878ACF42828}" srcOrd="0" destOrd="0" presId="urn:microsoft.com/office/officeart/2005/8/layout/hProcess9"/>
    <dgm:cxn modelId="{FD28BA66-AA04-43D7-9D02-D2D834ED1DCA}" type="presParOf" srcId="{64C1E63C-58E5-46CF-A8C7-A4595CA16686}" destId="{B59EAEA5-955D-4177-AE86-91A24D4663F7}" srcOrd="1" destOrd="0" presId="urn:microsoft.com/office/officeart/2005/8/layout/hProcess9"/>
    <dgm:cxn modelId="{4AB2C47F-47B7-4108-A3EA-ED687470B7EA}" type="presParOf" srcId="{64C1E63C-58E5-46CF-A8C7-A4595CA16686}" destId="{F3E63DD8-F13A-4DF9-AE81-58245C4E1FD0}" srcOrd="2" destOrd="0" presId="urn:microsoft.com/office/officeart/2005/8/layout/hProcess9"/>
    <dgm:cxn modelId="{BAE6CAD1-4F96-4FE8-A51A-2310CB046CE1}" type="presParOf" srcId="{64C1E63C-58E5-46CF-A8C7-A4595CA16686}" destId="{83702349-8F48-4C71-B0B9-C908F717C8D7}" srcOrd="3" destOrd="0" presId="urn:microsoft.com/office/officeart/2005/8/layout/hProcess9"/>
    <dgm:cxn modelId="{263DA350-9912-4330-8A81-0FEF6912D3AB}" type="presParOf" srcId="{64C1E63C-58E5-46CF-A8C7-A4595CA16686}" destId="{73041BF6-3A81-48C6-A2E5-EB1877C589CF}" srcOrd="4" destOrd="0" presId="urn:microsoft.com/office/officeart/2005/8/layout/hProcess9"/>
    <dgm:cxn modelId="{21214778-1A9F-48F8-AE8B-F87655C18F44}" type="presParOf" srcId="{64C1E63C-58E5-46CF-A8C7-A4595CA16686}" destId="{5B2F7B45-58AA-4705-A43C-4BD874DD107E}" srcOrd="5" destOrd="0" presId="urn:microsoft.com/office/officeart/2005/8/layout/hProcess9"/>
    <dgm:cxn modelId="{23E4D460-93C3-4588-83CC-5ED7733BDB81}" type="presParOf" srcId="{64C1E63C-58E5-46CF-A8C7-A4595CA16686}" destId="{DE5E2E8E-7FAF-4D6A-8C2D-BF1D143E42CF}" srcOrd="6" destOrd="0" presId="urn:microsoft.com/office/officeart/2005/8/layout/hProcess9"/>
    <dgm:cxn modelId="{A6DF8956-8D13-4B51-8FB9-3C6F81A8DA22}" type="presParOf" srcId="{64C1E63C-58E5-46CF-A8C7-A4595CA16686}" destId="{AF4D0B87-7045-45BA-866F-848E3012D1B0}" srcOrd="7" destOrd="0" presId="urn:microsoft.com/office/officeart/2005/8/layout/hProcess9"/>
    <dgm:cxn modelId="{A4684728-1202-450C-9C6F-F0140A35E370}" type="presParOf" srcId="{64C1E63C-58E5-46CF-A8C7-A4595CA16686}" destId="{518E8A95-9805-4B71-8032-BABCD532983D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B050E9-1BE4-4A54-94F1-C7A2998325E2}">
      <dsp:nvSpPr>
        <dsp:cNvPr id="0" name=""/>
        <dsp:cNvSpPr/>
      </dsp:nvSpPr>
      <dsp:spPr>
        <a:xfrm>
          <a:off x="858740" y="0"/>
          <a:ext cx="9732396" cy="4347403"/>
        </a:xfrm>
        <a:prstGeom prst="rightArrow">
          <a:avLst/>
        </a:prstGeom>
        <a:solidFill>
          <a:schemeClr val="accent5">
            <a:tint val="5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38CEF7DC-6425-484B-A36E-A878ACF42828}">
      <dsp:nvSpPr>
        <dsp:cNvPr id="0" name=""/>
        <dsp:cNvSpPr/>
      </dsp:nvSpPr>
      <dsp:spPr>
        <a:xfrm>
          <a:off x="2341" y="1304220"/>
          <a:ext cx="2164253" cy="1738961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0"/>
                <a:satOff val="0"/>
                <a:lumOff val="0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shade val="50000"/>
                <a:hueOff val="0"/>
                <a:satOff val="0"/>
                <a:lumOff val="0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HEALTH PROMOTION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Edukasi</a:t>
          </a:r>
          <a:r>
            <a:rPr lang="en-US" sz="1600" kern="1200" dirty="0"/>
            <a:t>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/>
            <a:t>Lifestyle mod</a:t>
          </a:r>
          <a:endParaRPr lang="en-US" sz="1600" kern="1200" dirty="0"/>
        </a:p>
      </dsp:txBody>
      <dsp:txXfrm>
        <a:off x="87230" y="1389109"/>
        <a:ext cx="1994475" cy="1569183"/>
      </dsp:txXfrm>
    </dsp:sp>
    <dsp:sp modelId="{F3E63DD8-F13A-4DF9-AE81-58245C4E1FD0}">
      <dsp:nvSpPr>
        <dsp:cNvPr id="0" name=""/>
        <dsp:cNvSpPr/>
      </dsp:nvSpPr>
      <dsp:spPr>
        <a:xfrm>
          <a:off x="2322576" y="1304220"/>
          <a:ext cx="2164253" cy="1738961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-115937"/>
                <a:satOff val="-10044"/>
                <a:lumOff val="19092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shade val="50000"/>
                <a:hueOff val="-115937"/>
                <a:satOff val="-10044"/>
                <a:lumOff val="19092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SPECIFIC PROTECTION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Vaksinasi</a:t>
          </a:r>
          <a:r>
            <a:rPr lang="en-US" sz="1600" kern="1200" dirty="0"/>
            <a:t> </a:t>
          </a:r>
        </a:p>
      </dsp:txBody>
      <dsp:txXfrm>
        <a:off x="2407465" y="1389109"/>
        <a:ext cx="1994475" cy="1569183"/>
      </dsp:txXfrm>
    </dsp:sp>
    <dsp:sp modelId="{73041BF6-3A81-48C6-A2E5-EB1877C589CF}">
      <dsp:nvSpPr>
        <dsp:cNvPr id="0" name=""/>
        <dsp:cNvSpPr/>
      </dsp:nvSpPr>
      <dsp:spPr>
        <a:xfrm>
          <a:off x="4642812" y="1304220"/>
          <a:ext cx="2164253" cy="1738961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-231875"/>
                <a:satOff val="-20087"/>
                <a:lumOff val="3818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shade val="50000"/>
                <a:hueOff val="-231875"/>
                <a:satOff val="-20087"/>
                <a:lumOff val="3818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EARLY DETECTION AND PROMPT TREATMENT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Active screening </a:t>
          </a:r>
        </a:p>
      </dsp:txBody>
      <dsp:txXfrm>
        <a:off x="4727701" y="1389109"/>
        <a:ext cx="1994475" cy="1569183"/>
      </dsp:txXfrm>
    </dsp:sp>
    <dsp:sp modelId="{DE5E2E8E-7FAF-4D6A-8C2D-BF1D143E42CF}">
      <dsp:nvSpPr>
        <dsp:cNvPr id="0" name=""/>
        <dsp:cNvSpPr/>
      </dsp:nvSpPr>
      <dsp:spPr>
        <a:xfrm>
          <a:off x="6963047" y="1304220"/>
          <a:ext cx="2164253" cy="1738961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-231875"/>
                <a:satOff val="-20087"/>
                <a:lumOff val="38183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shade val="50000"/>
                <a:hueOff val="-231875"/>
                <a:satOff val="-20087"/>
                <a:lumOff val="38183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DISABILITY LIMITATION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Mencegah</a:t>
          </a:r>
          <a:r>
            <a:rPr lang="en-US" sz="1600" kern="1200" dirty="0"/>
            <a:t> </a:t>
          </a:r>
          <a:r>
            <a:rPr lang="en-US" sz="1600" kern="1200" dirty="0" err="1"/>
            <a:t>komplikasi</a:t>
          </a:r>
          <a:endParaRPr lang="en-US" sz="1600" kern="1200" dirty="0"/>
        </a:p>
      </dsp:txBody>
      <dsp:txXfrm>
        <a:off x="7047936" y="1389109"/>
        <a:ext cx="1994475" cy="1569183"/>
      </dsp:txXfrm>
    </dsp:sp>
    <dsp:sp modelId="{518E8A95-9805-4B71-8032-BABCD532983D}">
      <dsp:nvSpPr>
        <dsp:cNvPr id="0" name=""/>
        <dsp:cNvSpPr/>
      </dsp:nvSpPr>
      <dsp:spPr>
        <a:xfrm>
          <a:off x="9283283" y="1304220"/>
          <a:ext cx="2164253" cy="1738961"/>
        </a:xfrm>
        <a:prstGeom prst="roundRect">
          <a:avLst/>
        </a:prstGeom>
        <a:gradFill rotWithShape="0">
          <a:gsLst>
            <a:gs pos="0">
              <a:schemeClr val="accent5">
                <a:shade val="50000"/>
                <a:hueOff val="-115937"/>
                <a:satOff val="-10044"/>
                <a:lumOff val="19092"/>
                <a:alphaOff val="0"/>
                <a:tint val="83000"/>
                <a:satMod val="100000"/>
                <a:lumMod val="100000"/>
              </a:schemeClr>
            </a:gs>
            <a:gs pos="100000">
              <a:schemeClr val="accent5">
                <a:shade val="50000"/>
                <a:hueOff val="-115937"/>
                <a:satOff val="-10044"/>
                <a:lumOff val="19092"/>
                <a:alphaOff val="0"/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010" tIns="80010" rIns="80010" bIns="80010" numCol="1" spcCol="1270" anchor="t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REHABILITATION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 err="1"/>
            <a:t>Meningkatkan</a:t>
          </a:r>
          <a:r>
            <a:rPr lang="en-US" sz="1600" kern="1200" dirty="0"/>
            <a:t> </a:t>
          </a:r>
          <a:r>
            <a:rPr lang="en-US" sz="1600" kern="1200" dirty="0" err="1"/>
            <a:t>kualitas</a:t>
          </a:r>
          <a:r>
            <a:rPr lang="en-US" sz="1600" kern="1200" dirty="0"/>
            <a:t> </a:t>
          </a:r>
          <a:r>
            <a:rPr lang="en-US" sz="1600" kern="1200" dirty="0" err="1"/>
            <a:t>hidup</a:t>
          </a:r>
          <a:endParaRPr lang="en-US" sz="1600" kern="1200" dirty="0"/>
        </a:p>
      </dsp:txBody>
      <dsp:txXfrm>
        <a:off x="9368172" y="1389109"/>
        <a:ext cx="1994475" cy="15691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AEA3F-8352-4AE5-A383-6699FAFBB2E9}" type="datetimeFigureOut">
              <a:rPr lang="en-US" smtClean="0"/>
              <a:t>12/8/2018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A8BF8F-6166-4FF3-A73A-346F7C697B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49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d-ID" dirty="0"/>
              <a:t>Bedasarkan hasil pemeriksaan jemaah haji pada tahun 2016 sd tanggal 8 mei diperoleh data 10 penyakit terbesar :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id-ID" dirty="0"/>
              <a:t>Senility 43% atau penyakit ketuaan.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id-ID" dirty="0"/>
              <a:t>Penyakit Hipertensi 23%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id-ID" dirty="0"/>
              <a:t>Penyakit Metabolis (8%)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id-ID" dirty="0"/>
              <a:t>Penyakit Diabetes Melitus (7%)</a:t>
            </a:r>
          </a:p>
          <a:p>
            <a:pPr marL="342900" indent="-342900" eaLnBrk="1" hangingPunct="1">
              <a:buFontTx/>
              <a:buAutoNum type="arabicPeriod"/>
              <a:defRPr/>
            </a:pPr>
            <a:r>
              <a:rPr lang="id-ID" dirty="0"/>
              <a:t>Penyakit Hiperlipidemia (5%)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7370E1D1-8F20-470D-825F-A20052A633E4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729312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12/8/2018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12/8/2018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lancet.com/journals/lancet/issue/vol387no10021/PIIS0140-6736(16)X0010-4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F5597-B647-41C3-BFF7-66A9A1F6BB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menuju</a:t>
            </a:r>
            <a:r>
              <a:rPr lang="en-US" dirty="0"/>
              <a:t> </a:t>
            </a:r>
            <a:r>
              <a:rPr lang="en-US" dirty="0" err="1"/>
              <a:t>jamaah</a:t>
            </a:r>
            <a:r>
              <a:rPr lang="en-US" dirty="0"/>
              <a:t> haji yang </a:t>
            </a:r>
            <a:r>
              <a:rPr lang="en-US" dirty="0" err="1"/>
              <a:t>sehat</a:t>
            </a:r>
            <a:r>
              <a:rPr lang="en-US" dirty="0"/>
              <a:t>: </a:t>
            </a:r>
            <a:r>
              <a:rPr lang="en-US" dirty="0" err="1"/>
              <a:t>pemetaan</a:t>
            </a:r>
            <a:r>
              <a:rPr lang="en-US" dirty="0"/>
              <a:t> </a:t>
            </a:r>
            <a:r>
              <a:rPr lang="en-US" dirty="0" err="1"/>
              <a:t>bahaya</a:t>
            </a:r>
            <a:r>
              <a:rPr lang="en-US" dirty="0"/>
              <a:t> dan </a:t>
            </a:r>
            <a:r>
              <a:rPr lang="en-US" dirty="0" err="1"/>
              <a:t>pengendalian</a:t>
            </a:r>
            <a:r>
              <a:rPr lang="en-US" dirty="0"/>
              <a:t> </a:t>
            </a:r>
            <a:r>
              <a:rPr lang="en-US" dirty="0" err="1"/>
              <a:t>penyakit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4AB19-A3A9-42FF-9D03-809DC514F23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WORKHSOP ANNUAL SCIENTIFIC FORUM MKEP</a:t>
            </a:r>
          </a:p>
          <a:p>
            <a:endParaRPr lang="en-US" dirty="0"/>
          </a:p>
          <a:p>
            <a:r>
              <a:rPr lang="en-US" dirty="0"/>
              <a:t>8 DESEMBER 2018</a:t>
            </a:r>
          </a:p>
        </p:txBody>
      </p:sp>
    </p:spTree>
    <p:extLst>
      <p:ext uri="{BB962C8B-B14F-4D97-AF65-F5344CB8AC3E}">
        <p14:creationId xmlns:p14="http://schemas.microsoft.com/office/powerpoint/2010/main" val="2328492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95CAB-52EC-4A47-B369-FC9606BA2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Pengelolaan</a:t>
            </a:r>
            <a:r>
              <a:rPr lang="en-US" dirty="0"/>
              <a:t> </a:t>
            </a:r>
            <a:r>
              <a:rPr lang="en-US" dirty="0" err="1"/>
              <a:t>kesehatan</a:t>
            </a:r>
            <a:r>
              <a:rPr lang="en-US" dirty="0"/>
              <a:t> </a:t>
            </a:r>
            <a:r>
              <a:rPr lang="en-US" dirty="0" err="1"/>
              <a:t>jamaah</a:t>
            </a:r>
            <a:r>
              <a:rPr lang="en-US" dirty="0"/>
              <a:t> haji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84F2B2-2F16-49D4-B4E8-B8470C1D67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2800" b="1" dirty="0"/>
              <a:t>PEMETAAN FAKTOR BAHAYA</a:t>
            </a:r>
          </a:p>
          <a:p>
            <a:pPr algn="ctr"/>
            <a:r>
              <a:rPr lang="en-US" sz="2800" b="1" dirty="0"/>
              <a:t>PENCEGAHAN DAN PENGENDALIAN PENYAKIT</a:t>
            </a:r>
          </a:p>
        </p:txBody>
      </p:sp>
    </p:spTree>
    <p:extLst>
      <p:ext uri="{BB962C8B-B14F-4D97-AF65-F5344CB8AC3E}">
        <p14:creationId xmlns:p14="http://schemas.microsoft.com/office/powerpoint/2010/main" val="1846079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51C4C-07B9-4C90-8BF5-BC571CEF9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64F26-B3CC-4E90-A854-3290EDDFB4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77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A0F9A9-7113-4936-8643-EF742410C1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Pemetaan</a:t>
            </a:r>
            <a:r>
              <a:rPr lang="en-US" dirty="0"/>
              <a:t> factor BAHAYA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F5308-7FF5-443B-8ACD-D387DAEE34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FAKTOR BAHAYA</a:t>
            </a:r>
          </a:p>
          <a:p>
            <a:pPr lvl="1"/>
            <a:r>
              <a:rPr lang="en-US" sz="2400" dirty="0" err="1"/>
              <a:t>Semua</a:t>
            </a:r>
            <a:r>
              <a:rPr lang="en-US" sz="2400" dirty="0"/>
              <a:t> </a:t>
            </a:r>
            <a:r>
              <a:rPr lang="en-US" sz="2400" dirty="0" err="1"/>
              <a:t>hal</a:t>
            </a:r>
            <a:r>
              <a:rPr lang="en-US" sz="2400" dirty="0"/>
              <a:t> yang </a:t>
            </a:r>
            <a:r>
              <a:rPr lang="en-US" sz="2400" dirty="0" err="1"/>
              <a:t>bisa</a:t>
            </a:r>
            <a:r>
              <a:rPr lang="en-US" sz="2400" dirty="0"/>
              <a:t> </a:t>
            </a:r>
            <a:r>
              <a:rPr lang="en-US" sz="2400" dirty="0" err="1"/>
              <a:t>menyebabkan</a:t>
            </a:r>
            <a:r>
              <a:rPr lang="en-US" sz="2400" dirty="0"/>
              <a:t>/</a:t>
            </a:r>
            <a:r>
              <a:rPr lang="en-US" sz="2400" dirty="0" err="1"/>
              <a:t>mempengaruhi</a:t>
            </a:r>
            <a:r>
              <a:rPr lang="en-US" sz="2400" dirty="0"/>
              <a:t> </a:t>
            </a:r>
            <a:r>
              <a:rPr lang="en-US" sz="2400" dirty="0" err="1"/>
              <a:t>penurunan</a:t>
            </a:r>
            <a:r>
              <a:rPr lang="en-US" sz="2400" dirty="0"/>
              <a:t> </a:t>
            </a:r>
            <a:r>
              <a:rPr lang="en-US" sz="2400" dirty="0" err="1"/>
              <a:t>kualitas</a:t>
            </a:r>
            <a:r>
              <a:rPr lang="en-US" sz="2400" dirty="0"/>
              <a:t> </a:t>
            </a:r>
            <a:r>
              <a:rPr lang="en-US" sz="2400" dirty="0" err="1"/>
              <a:t>hidup</a:t>
            </a:r>
            <a:r>
              <a:rPr lang="en-US" sz="2400" dirty="0"/>
              <a:t> </a:t>
            </a:r>
            <a:r>
              <a:rPr lang="en-US" sz="2400" dirty="0" err="1"/>
              <a:t>seseorang</a:t>
            </a:r>
            <a:endParaRPr lang="en-US" sz="2400" dirty="0"/>
          </a:p>
          <a:p>
            <a:pPr lvl="1"/>
            <a:r>
              <a:rPr lang="en-US" sz="2400" dirty="0"/>
              <a:t>5 factor:</a:t>
            </a:r>
          </a:p>
          <a:p>
            <a:pPr lvl="2"/>
            <a:r>
              <a:rPr lang="en-US" sz="2000" dirty="0"/>
              <a:t>FISIK</a:t>
            </a:r>
          </a:p>
          <a:p>
            <a:pPr lvl="2"/>
            <a:r>
              <a:rPr lang="en-US" sz="2000" dirty="0"/>
              <a:t>KIMIA</a:t>
            </a:r>
          </a:p>
          <a:p>
            <a:pPr lvl="2"/>
            <a:r>
              <a:rPr lang="en-US" sz="2000" dirty="0"/>
              <a:t>BIOLOGI</a:t>
            </a:r>
          </a:p>
          <a:p>
            <a:pPr lvl="2"/>
            <a:r>
              <a:rPr lang="en-US" sz="2000" dirty="0"/>
              <a:t>ERGONOMI</a:t>
            </a:r>
          </a:p>
          <a:p>
            <a:pPr lvl="2"/>
            <a:r>
              <a:rPr lang="en-US" sz="2000" dirty="0"/>
              <a:t>PSIKO-SOSIAL</a:t>
            </a:r>
          </a:p>
        </p:txBody>
      </p:sp>
    </p:spTree>
    <p:extLst>
      <p:ext uri="{BB962C8B-B14F-4D97-AF65-F5344CB8AC3E}">
        <p14:creationId xmlns:p14="http://schemas.microsoft.com/office/powerpoint/2010/main" val="15651297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9D027-68A9-46A5-94A5-ADE0F7A047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fisik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4A97A-48FB-4710-B77F-8D5E7D47B7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/>
              <a:t>SUHU YANG EKSTRIM</a:t>
            </a:r>
          </a:p>
          <a:p>
            <a:pPr algn="ctr"/>
            <a:r>
              <a:rPr lang="en-US" sz="4000" b="1" dirty="0"/>
              <a:t>GETARAN</a:t>
            </a:r>
          </a:p>
          <a:p>
            <a:pPr algn="ctr"/>
            <a:r>
              <a:rPr lang="en-US" sz="4000" b="1" dirty="0"/>
              <a:t>RADIASI</a:t>
            </a:r>
          </a:p>
          <a:p>
            <a:pPr algn="ctr"/>
            <a:r>
              <a:rPr lang="en-US" sz="4000" b="1" dirty="0"/>
              <a:t>KEBISINGAN </a:t>
            </a:r>
          </a:p>
        </p:txBody>
      </p:sp>
    </p:spTree>
    <p:extLst>
      <p:ext uri="{BB962C8B-B14F-4D97-AF65-F5344CB8AC3E}">
        <p14:creationId xmlns:p14="http://schemas.microsoft.com/office/powerpoint/2010/main" val="243701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CA3BD-35ED-4D66-A12C-0349DA062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Biologi</a:t>
            </a:r>
            <a:r>
              <a:rPr lang="en-US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7FCFE-0325-406E-943D-8805E2D611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/>
              <a:t>VIRUS</a:t>
            </a:r>
          </a:p>
          <a:p>
            <a:pPr algn="ctr"/>
            <a:r>
              <a:rPr lang="en-US" sz="4000" b="1" dirty="0"/>
              <a:t>BAKTERI</a:t>
            </a:r>
          </a:p>
          <a:p>
            <a:pPr algn="ctr"/>
            <a:r>
              <a:rPr lang="en-US" sz="4000" b="1" dirty="0"/>
              <a:t>PARASIT</a:t>
            </a:r>
          </a:p>
          <a:p>
            <a:pPr algn="ctr"/>
            <a:r>
              <a:rPr lang="en-US" sz="4000" b="1" dirty="0"/>
              <a:t>JAMUR</a:t>
            </a:r>
          </a:p>
        </p:txBody>
      </p:sp>
    </p:spTree>
    <p:extLst>
      <p:ext uri="{BB962C8B-B14F-4D97-AF65-F5344CB8AC3E}">
        <p14:creationId xmlns:p14="http://schemas.microsoft.com/office/powerpoint/2010/main" val="39275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513F6-B3D6-4FA6-8C15-21B52D2C8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ERGONOMI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57C7B7-D98E-4A6A-B9F5-27AED0A8C5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000" b="1" dirty="0"/>
              <a:t>JAM KERJA</a:t>
            </a:r>
          </a:p>
          <a:p>
            <a:pPr algn="ctr"/>
            <a:r>
              <a:rPr lang="en-US" sz="4000" b="1" dirty="0"/>
              <a:t>SUHU RUANGAN</a:t>
            </a:r>
          </a:p>
          <a:p>
            <a:pPr algn="ctr"/>
            <a:r>
              <a:rPr lang="en-US" sz="4000" b="1" dirty="0"/>
              <a:t>POSISI KERJA</a:t>
            </a:r>
          </a:p>
          <a:p>
            <a:pPr algn="ctr"/>
            <a:r>
              <a:rPr lang="en-US" sz="4000" b="1" dirty="0"/>
              <a:t>PENCAHAYAAN</a:t>
            </a:r>
          </a:p>
          <a:p>
            <a:pPr algn="ctr"/>
            <a:r>
              <a:rPr lang="en-US" sz="4000" b="1" dirty="0"/>
              <a:t>VENTILASI</a:t>
            </a:r>
          </a:p>
        </p:txBody>
      </p:sp>
    </p:spTree>
    <p:extLst>
      <p:ext uri="{BB962C8B-B14F-4D97-AF65-F5344CB8AC3E}">
        <p14:creationId xmlns:p14="http://schemas.microsoft.com/office/powerpoint/2010/main" val="13589327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0DD7-CDBF-4968-8A62-42F978B6D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PSIKO-SOSIAL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A37BAD-F2C8-4B13-9145-3C9D7BA535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b="1" dirty="0"/>
              <a:t>INTERPERSONAL RELATIONSHIP</a:t>
            </a:r>
          </a:p>
          <a:p>
            <a:pPr marL="0" indent="0" algn="ctr">
              <a:buNone/>
            </a:pPr>
            <a:r>
              <a:rPr lang="en-US" sz="4000" b="1" dirty="0"/>
              <a:t>MENGHADAPI TEKANAN</a:t>
            </a:r>
          </a:p>
        </p:txBody>
      </p:sp>
    </p:spTree>
    <p:extLst>
      <p:ext uri="{BB962C8B-B14F-4D97-AF65-F5344CB8AC3E}">
        <p14:creationId xmlns:p14="http://schemas.microsoft.com/office/powerpoint/2010/main" val="13162372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40F87-51CA-437E-BEA7-B5FAF43B85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PENGENDALIAN DAN PENCEGAHAN SAKIT: 5 LEVEL OF PREVENTION 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756F848-9363-4DD5-ADEC-1C1C34D4B21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3288586"/>
              </p:ext>
            </p:extLst>
          </p:nvPr>
        </p:nvGraphicFramePr>
        <p:xfrm>
          <a:off x="318052" y="1961322"/>
          <a:ext cx="11449878" cy="43474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6139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16611-E348-4048-978C-B743A5FD5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PEMETAAN FAKTOR BAHAYA</a:t>
            </a: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8C7AFE6-0C57-4036-8C1F-1C4719DA95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861504"/>
              </p:ext>
            </p:extLst>
          </p:nvPr>
        </p:nvGraphicFramePr>
        <p:xfrm>
          <a:off x="1023938" y="2286000"/>
          <a:ext cx="9720264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0066">
                  <a:extLst>
                    <a:ext uri="{9D8B030D-6E8A-4147-A177-3AD203B41FA5}">
                      <a16:colId xmlns:a16="http://schemas.microsoft.com/office/drawing/2014/main" val="3779956524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541215680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4080197522"/>
                    </a:ext>
                  </a:extLst>
                </a:gridCol>
                <a:gridCol w="2430066">
                  <a:extLst>
                    <a:ext uri="{9D8B030D-6E8A-4147-A177-3AD203B41FA5}">
                      <a16:colId xmlns:a16="http://schemas.microsoft.com/office/drawing/2014/main" val="29008756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FISIK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BIOLOGI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ERGONOMI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PSIKO-SOSIAL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878143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687519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6532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066864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3466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454738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9464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2291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42023-7CD2-4AB0-9ABF-C8DF22A0B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Pengendalian</a:t>
            </a:r>
            <a:r>
              <a:rPr lang="en-US" dirty="0"/>
              <a:t> dan </a:t>
            </a:r>
            <a:r>
              <a:rPr lang="en-US" dirty="0" err="1"/>
              <a:t>pencegahan</a:t>
            </a:r>
            <a:r>
              <a:rPr lang="en-US" dirty="0"/>
              <a:t> </a:t>
            </a:r>
            <a:r>
              <a:rPr lang="en-US" dirty="0" err="1"/>
              <a:t>penyakit</a:t>
            </a:r>
            <a:r>
              <a:rPr lang="en-US" dirty="0"/>
              <a:t>: 5 level of prevention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BFE4433-C73C-4BBB-96BE-A823DFD01A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2572089"/>
              </p:ext>
            </p:extLst>
          </p:nvPr>
        </p:nvGraphicFramePr>
        <p:xfrm>
          <a:off x="1235870" y="2392017"/>
          <a:ext cx="972026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052">
                  <a:extLst>
                    <a:ext uri="{9D8B030D-6E8A-4147-A177-3AD203B41FA5}">
                      <a16:colId xmlns:a16="http://schemas.microsoft.com/office/drawing/2014/main" val="619347417"/>
                    </a:ext>
                  </a:extLst>
                </a:gridCol>
                <a:gridCol w="1944052">
                  <a:extLst>
                    <a:ext uri="{9D8B030D-6E8A-4147-A177-3AD203B41FA5}">
                      <a16:colId xmlns:a16="http://schemas.microsoft.com/office/drawing/2014/main" val="441152007"/>
                    </a:ext>
                  </a:extLst>
                </a:gridCol>
                <a:gridCol w="1944052">
                  <a:extLst>
                    <a:ext uri="{9D8B030D-6E8A-4147-A177-3AD203B41FA5}">
                      <a16:colId xmlns:a16="http://schemas.microsoft.com/office/drawing/2014/main" val="2480503612"/>
                    </a:ext>
                  </a:extLst>
                </a:gridCol>
                <a:gridCol w="1944052">
                  <a:extLst>
                    <a:ext uri="{9D8B030D-6E8A-4147-A177-3AD203B41FA5}">
                      <a16:colId xmlns:a16="http://schemas.microsoft.com/office/drawing/2014/main" val="1421551663"/>
                    </a:ext>
                  </a:extLst>
                </a:gridCol>
                <a:gridCol w="1944052">
                  <a:extLst>
                    <a:ext uri="{9D8B030D-6E8A-4147-A177-3AD203B41FA5}">
                      <a16:colId xmlns:a16="http://schemas.microsoft.com/office/drawing/2014/main" val="29458378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HEALTH PROMOTION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SPECIFIC 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EARLY DIAGNOSIS AND PROMPT TREATMENT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DISABILITY LIMITATION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REHABILITATION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662542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6760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640601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032761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907247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27852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9473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-27384"/>
            <a:ext cx="8229600" cy="1143000"/>
          </a:xfrm>
        </p:spPr>
        <p:txBody>
          <a:bodyPr/>
          <a:lstStyle/>
          <a:p>
            <a:pPr algn="r"/>
            <a:r>
              <a:rPr lang="id-ID" dirty="0"/>
              <a:t>KPHI : Berita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7411" name="Picture 3" descr="C:\Users\TOSHIBA\AppData\Local\Temp\WPDNSE\{019D0113-0188-018C-7A01-6F01F700F500}\20141001_2006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404664"/>
            <a:ext cx="4283968" cy="3212976"/>
          </a:xfrm>
          <a:prstGeom prst="rect">
            <a:avLst/>
          </a:prstGeom>
          <a:noFill/>
        </p:spPr>
      </p:pic>
      <p:pic>
        <p:nvPicPr>
          <p:cNvPr id="7170" name="Picture 2" descr="C:\Users\TOSHIBA\AppData\Local\Temp\WPDNSE\{014A00F1-0172-0180-8701-770185011701}\20141007_0256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753036"/>
            <a:ext cx="4139952" cy="3104964"/>
          </a:xfrm>
          <a:prstGeom prst="rect">
            <a:avLst/>
          </a:prstGeom>
          <a:noFill/>
        </p:spPr>
      </p:pic>
      <p:pic>
        <p:nvPicPr>
          <p:cNvPr id="7171" name="Picture 3" descr="C:\Users\TOSHIBA\AppData\Local\Temp\WPDNSE\{014A00F1-0172-0180-8701-770185011701}\20141007_0248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488" y="836712"/>
            <a:ext cx="3995936" cy="2996952"/>
          </a:xfrm>
          <a:prstGeom prst="rect">
            <a:avLst/>
          </a:prstGeom>
          <a:noFill/>
        </p:spPr>
      </p:pic>
      <p:pic>
        <p:nvPicPr>
          <p:cNvPr id="7172" name="Picture 4" descr="C:\Users\TOSHIBA\AppData\Local\Temp\WPDNSE\{014A00F1-0172-0180-8701-770185011701}\20141007_0241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28048" y="3789040"/>
            <a:ext cx="3995936" cy="29969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83255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59EA16-7935-43CB-A4CA-A1508DC6F0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7A10EAC-D708-4831-A556-500E7D0823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1003" y="619238"/>
            <a:ext cx="10408221" cy="5988856"/>
          </a:xfr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7A87C33F-962A-4B8D-AF22-81E74DF8A0C4}"/>
              </a:ext>
            </a:extLst>
          </p:cNvPr>
          <p:cNvSpPr/>
          <p:nvPr/>
        </p:nvSpPr>
        <p:spPr>
          <a:xfrm>
            <a:off x="6140060" y="4248256"/>
            <a:ext cx="2251880" cy="41953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35E0DBC-10AF-433F-B23F-03851D5C58D2}"/>
              </a:ext>
            </a:extLst>
          </p:cNvPr>
          <p:cNvSpPr/>
          <p:nvPr/>
        </p:nvSpPr>
        <p:spPr>
          <a:xfrm>
            <a:off x="9088173" y="4229312"/>
            <a:ext cx="1381836" cy="41953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99842BF-EBF8-4916-8295-9D1AD083974A}"/>
              </a:ext>
            </a:extLst>
          </p:cNvPr>
          <p:cNvSpPr/>
          <p:nvPr/>
        </p:nvSpPr>
        <p:spPr>
          <a:xfrm>
            <a:off x="5565113" y="4731900"/>
            <a:ext cx="1381836" cy="419533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287C704-2CAE-4EDA-8421-0911CEE30920}"/>
              </a:ext>
            </a:extLst>
          </p:cNvPr>
          <p:cNvSpPr/>
          <p:nvPr/>
        </p:nvSpPr>
        <p:spPr>
          <a:xfrm>
            <a:off x="4306247" y="822818"/>
            <a:ext cx="5673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cap="all" dirty="0">
                <a:latin typeface="Source Sans Pro" panose="020B0503030403020204" pitchFamily="34" charset="0"/>
                <a:hlinkClick r:id="rId3"/>
              </a:rPr>
              <a:t>VOLUME 387, ISSUE 10021</a:t>
            </a:r>
            <a:r>
              <a:rPr lang="en-US" cap="all" dirty="0">
                <a:latin typeface="Source Sans Pro" panose="020B0503030403020204" pitchFamily="34" charset="0"/>
              </a:rPr>
              <a:t>, P845-846, FEBRUARY 27,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34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8D2B6-8B82-497D-8B29-B97BC7328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Tingkat </a:t>
            </a:r>
            <a:r>
              <a:rPr lang="en-US" dirty="0" err="1"/>
              <a:t>morbiditas</a:t>
            </a:r>
            <a:r>
              <a:rPr lang="en-US" dirty="0"/>
              <a:t> </a:t>
            </a:r>
            <a:r>
              <a:rPr lang="en-US" dirty="0" err="1"/>
              <a:t>jamaah</a:t>
            </a:r>
            <a:r>
              <a:rPr lang="en-US" dirty="0"/>
              <a:t> haji </a:t>
            </a:r>
            <a:r>
              <a:rPr lang="en-US" dirty="0" err="1"/>
              <a:t>indonesia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3672C-22CF-4E29-BEA8-7D21C7240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8D77D8-FA25-467D-A087-AFD5DAF8DE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013" y="1943431"/>
            <a:ext cx="10208301" cy="4329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60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DFBC9-C901-4CF4-8CE3-305842CC1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A15C44-7811-448B-A5FB-0A0EEB2F3C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5B5ACC-F57A-4F67-8521-7A9F50E7E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445" y="1802567"/>
            <a:ext cx="10693109" cy="450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446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Mortalitas</a:t>
            </a:r>
            <a:r>
              <a:rPr lang="en-US" dirty="0"/>
              <a:t> </a:t>
            </a:r>
            <a:r>
              <a:rPr lang="en-US" dirty="0" err="1"/>
              <a:t>jamaah</a:t>
            </a:r>
            <a:r>
              <a:rPr lang="en-US" dirty="0"/>
              <a:t> haji Indonesia*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/>
          </p:nvPr>
        </p:nvGraphicFramePr>
        <p:xfrm>
          <a:off x="2598205" y="1910361"/>
          <a:ext cx="7056549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04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56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Rate</a:t>
                      </a:r>
                      <a:r>
                        <a:rPr lang="en-US" baseline="0" dirty="0"/>
                        <a:t> per 100,000 </a:t>
                      </a:r>
                      <a:r>
                        <a:rPr lang="en-US" baseline="0" dirty="0" err="1"/>
                        <a:t>jamaah</a:t>
                      </a:r>
                      <a:r>
                        <a:rPr lang="en-US" baseline="0" dirty="0"/>
                        <a:t> haji (95% CI)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Kelompok</a:t>
                      </a:r>
                      <a:r>
                        <a:rPr lang="en-US" b="1" dirty="0"/>
                        <a:t> </a:t>
                      </a:r>
                      <a:r>
                        <a:rPr lang="en-US" b="1" dirty="0" err="1"/>
                        <a:t>Umur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18-40 </a:t>
                      </a:r>
                      <a:r>
                        <a:rPr lang="en-US" dirty="0" err="1"/>
                        <a:t>tahun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 (0,2</a:t>
                      </a:r>
                      <a:r>
                        <a:rPr lang="en-US" baseline="0" dirty="0"/>
                        <a:t> – 20)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41-49 </a:t>
                      </a:r>
                      <a:r>
                        <a:rPr lang="en-US" dirty="0" err="1"/>
                        <a:t>tahun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41 (25</a:t>
                      </a:r>
                      <a:r>
                        <a:rPr lang="en-US" baseline="0" dirty="0"/>
                        <a:t> – 58)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50-59 </a:t>
                      </a:r>
                      <a:r>
                        <a:rPr lang="en-US" dirty="0" err="1"/>
                        <a:t>tahun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146 (115 - 176)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/>
                        <a:t>&gt;</a:t>
                      </a:r>
                      <a:r>
                        <a:rPr lang="en-US" dirty="0"/>
                        <a:t>60 </a:t>
                      </a:r>
                      <a:r>
                        <a:rPr lang="en-US" dirty="0" err="1"/>
                        <a:t>tahun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722 (644 – 800)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Laki-laki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296 (261 – 331)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Perempuan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 (127 -172)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706118" y="6426558"/>
            <a:ext cx="3013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Pane et al. PLOS One. 2013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199" y="5550794"/>
            <a:ext cx="7056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dirty="0" err="1"/>
              <a:t>Mortalitas</a:t>
            </a:r>
            <a:r>
              <a:rPr lang="en-US" dirty="0"/>
              <a:t> : 1968/100000 </a:t>
            </a:r>
            <a:r>
              <a:rPr lang="en-US" dirty="0" err="1"/>
              <a:t>jamaah</a:t>
            </a:r>
            <a:r>
              <a:rPr lang="en-US" dirty="0"/>
              <a:t> haji </a:t>
            </a:r>
            <a:r>
              <a:rPr lang="en-US" dirty="0" err="1"/>
              <a:t>tahun</a:t>
            </a:r>
            <a:r>
              <a:rPr lang="en-US" dirty="0"/>
              <a:t> (</a:t>
            </a:r>
            <a:r>
              <a:rPr lang="en-US" dirty="0" err="1"/>
              <a:t>pilgrimyears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061872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5563656" y="1480754"/>
          <a:ext cx="5507330" cy="49100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363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78388" indent="-260918"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043673" indent="-208735"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461143" indent="-208735"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878612" indent="-208735"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296081" indent="-208735" defTabSz="900169" eaLnBrk="0" fontAlgn="base" hangingPunct="0">
              <a:spcBef>
                <a:spcPct val="0"/>
              </a:spcBef>
              <a:spcAft>
                <a:spcPct val="0"/>
              </a:spcAft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713551" indent="-208735" defTabSz="900169" eaLnBrk="0" fontAlgn="base" hangingPunct="0">
              <a:spcBef>
                <a:spcPct val="0"/>
              </a:spcBef>
              <a:spcAft>
                <a:spcPct val="0"/>
              </a:spcAft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131020" indent="-208735" defTabSz="900169" eaLnBrk="0" fontAlgn="base" hangingPunct="0">
              <a:spcBef>
                <a:spcPct val="0"/>
              </a:spcBef>
              <a:spcAft>
                <a:spcPct val="0"/>
              </a:spcAft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548489" indent="-208735" defTabSz="900169" eaLnBrk="0" fontAlgn="base" hangingPunct="0">
              <a:spcBef>
                <a:spcPct val="0"/>
              </a:spcBef>
              <a:spcAft>
                <a:spcPct val="0"/>
              </a:spcAft>
              <a:defRPr sz="1735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F0F353C3-BE3B-41C6-BBB0-2DC938182DD8}" type="slidenum">
              <a:rPr lang="en-US" altLang="en-US" sz="1187">
                <a:solidFill>
                  <a:srgbClr val="898989"/>
                </a:solidFill>
              </a:rPr>
              <a:pPr/>
              <a:t>7</a:t>
            </a:fld>
            <a:endParaRPr lang="en-US" altLang="en-US" sz="1187">
              <a:solidFill>
                <a:srgbClr val="898989"/>
              </a:solidFill>
            </a:endParaRPr>
          </a:p>
        </p:txBody>
      </p:sp>
      <p:pic>
        <p:nvPicPr>
          <p:cNvPr id="15364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33"/>
          <a:stretch>
            <a:fillRect/>
          </a:stretch>
        </p:blipFill>
        <p:spPr bwMode="auto">
          <a:xfrm>
            <a:off x="1086225" y="1480030"/>
            <a:ext cx="4477777" cy="5046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294965" y="1266941"/>
            <a:ext cx="2457276" cy="332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01400">
              <a:defRPr/>
            </a:pPr>
            <a:r>
              <a:rPr lang="id-ID" altLang="id-ID" sz="1561" b="1" dirty="0">
                <a:latin typeface="Arial" panose="020B0604020202020204" pitchFamily="34" charset="0"/>
                <a:cs typeface="Arial" panose="020B0604020202020204" pitchFamily="34" charset="0"/>
              </a:rPr>
              <a:t>TAHUN 1436 H / 2015 M </a:t>
            </a:r>
          </a:p>
        </p:txBody>
      </p:sp>
      <p:sp>
        <p:nvSpPr>
          <p:cNvPr id="8" name="Rectangle 7"/>
          <p:cNvSpPr/>
          <p:nvPr/>
        </p:nvSpPr>
        <p:spPr>
          <a:xfrm>
            <a:off x="7348444" y="1104587"/>
            <a:ext cx="2457276" cy="332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01400">
              <a:defRPr/>
            </a:pPr>
            <a:r>
              <a:rPr lang="id-ID" altLang="id-ID" sz="1561" b="1" dirty="0">
                <a:latin typeface="Arial" panose="020B0604020202020204" pitchFamily="34" charset="0"/>
                <a:cs typeface="Arial" panose="020B0604020202020204" pitchFamily="34" charset="0"/>
              </a:rPr>
              <a:t>TAHUN 1437 H / 2016 M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86225" y="227586"/>
            <a:ext cx="10019551" cy="5475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01400">
              <a:defRPr/>
            </a:pPr>
            <a:r>
              <a:rPr lang="id-ID" sz="2958" b="1" dirty="0"/>
              <a:t>10 PENYAKIT RISTI TERBANYAK PADA JEMAAH HAJI INDONESIA</a:t>
            </a:r>
          </a:p>
        </p:txBody>
      </p:sp>
      <p:sp>
        <p:nvSpPr>
          <p:cNvPr id="15368" name="TextBox 9"/>
          <p:cNvSpPr txBox="1">
            <a:spLocks noChangeArrowheads="1"/>
          </p:cNvSpPr>
          <p:nvPr/>
        </p:nvSpPr>
        <p:spPr bwMode="auto">
          <a:xfrm>
            <a:off x="1419630" y="6526045"/>
            <a:ext cx="4354562" cy="288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9858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id-ID" sz="1278"/>
              <a:t>SUMBER DATA : SISKOHATKES</a:t>
            </a:r>
          </a:p>
        </p:txBody>
      </p:sp>
    </p:spTree>
    <p:extLst>
      <p:ext uri="{BB962C8B-B14F-4D97-AF65-F5344CB8AC3E}">
        <p14:creationId xmlns:p14="http://schemas.microsoft.com/office/powerpoint/2010/main" val="1849207560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038CB10-1F5C-4D54-9DF7-12586DE5B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7546" y="4572000"/>
            <a:ext cx="7058307" cy="1964266"/>
          </a:xfrm>
          <a:prstGeom prst="rect">
            <a:avLst/>
          </a:prstGeom>
          <a:solidFill>
            <a:srgbClr val="586A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B04027-6061-4F6D-B718-9E82843D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256" y="4767072"/>
            <a:ext cx="6594189" cy="1625210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rgbClr val="FFFFFF"/>
                </a:solidFill>
              </a:rPr>
              <a:t>Aspek haji</a:t>
            </a:r>
          </a:p>
        </p:txBody>
      </p:sp>
      <p:pic>
        <p:nvPicPr>
          <p:cNvPr id="4" name="Picture 3" descr="Hasil gambar untuk siap berhaji">
            <a:extLst>
              <a:ext uri="{FF2B5EF4-FFF2-40B4-BE49-F238E27FC236}">
                <a16:creationId xmlns:a16="http://schemas.microsoft.com/office/drawing/2014/main" id="{AB8854C1-1168-44E7-AD22-E97CB460FC7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25" r="30002" b="1"/>
          <a:stretch/>
        </p:blipFill>
        <p:spPr bwMode="auto">
          <a:xfrm>
            <a:off x="327547" y="321733"/>
            <a:ext cx="3448718" cy="4107392"/>
          </a:xfrm>
          <a:prstGeom prst="rect">
            <a:avLst/>
          </a:prstGeom>
          <a:noFill/>
        </p:spPr>
      </p:pic>
      <p:pic>
        <p:nvPicPr>
          <p:cNvPr id="5" name="Picture 4" descr="Hasil gambar untuk siap berhaji">
            <a:extLst>
              <a:ext uri="{FF2B5EF4-FFF2-40B4-BE49-F238E27FC236}">
                <a16:creationId xmlns:a16="http://schemas.microsoft.com/office/drawing/2014/main" id="{8B44F71E-CE93-421A-B079-BA37FD23523B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86" r="29476" b="-1"/>
          <a:stretch/>
        </p:blipFill>
        <p:spPr bwMode="auto">
          <a:xfrm>
            <a:off x="3925067" y="321732"/>
            <a:ext cx="3448718" cy="4106284"/>
          </a:xfrm>
          <a:prstGeom prst="rect">
            <a:avLst/>
          </a:prstGeom>
          <a:noFill/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3ED6512-6858-4552-B699-9A97FE9A4EA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34655" y="321732"/>
            <a:ext cx="4335613" cy="621453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D301E-47A7-4BE4-8DE0-29A348B270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9319" y="917725"/>
            <a:ext cx="3424739" cy="4852362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Ibadah yang komprehensif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Fisik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Mental</a:t>
            </a:r>
          </a:p>
          <a:p>
            <a:pPr lvl="1"/>
            <a:r>
              <a:rPr lang="en-US">
                <a:solidFill>
                  <a:srgbClr val="FFFFFF"/>
                </a:solidFill>
              </a:rPr>
              <a:t>Religio - Spiritual </a:t>
            </a:r>
          </a:p>
          <a:p>
            <a:pPr lvl="1"/>
            <a:endParaRPr lang="en-US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Istitho’ah</a:t>
            </a: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Faktor resiko:</a:t>
            </a: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	usila (usia &gt; 60 tahun)</a:t>
            </a: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	usila dengan penyakit</a:t>
            </a: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	usia &lt; 60 dengan penyakit</a:t>
            </a:r>
          </a:p>
          <a:p>
            <a:pPr marL="128016" lvl="1" indent="0">
              <a:buNone/>
            </a:pPr>
            <a:endParaRPr lang="en-US">
              <a:solidFill>
                <a:srgbClr val="FFFFFF"/>
              </a:solidFill>
            </a:endParaRP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Faktor bahaya: fisik, biologis, ergonomis, </a:t>
            </a:r>
          </a:p>
          <a:p>
            <a:pPr marL="128016" lvl="1" indent="0">
              <a:buNone/>
            </a:pPr>
            <a:r>
              <a:rPr lang="en-US">
                <a:solidFill>
                  <a:srgbClr val="FFFFFF"/>
                </a:solidFill>
              </a:rPr>
              <a:t>psiko-sosial</a:t>
            </a:r>
          </a:p>
        </p:txBody>
      </p:sp>
    </p:spTree>
    <p:extLst>
      <p:ext uri="{BB962C8B-B14F-4D97-AF65-F5344CB8AC3E}">
        <p14:creationId xmlns:p14="http://schemas.microsoft.com/office/powerpoint/2010/main" val="2677985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45EFE-A173-412F-B19E-8BBD903E83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Pelaksanaan</a:t>
            </a:r>
            <a:r>
              <a:rPr lang="en-US" dirty="0"/>
              <a:t> haji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5374C3-7C50-4F7B-BBEB-2C935D52E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4000" b="1" dirty="0" err="1"/>
              <a:t>Persiapan</a:t>
            </a:r>
            <a:endParaRPr lang="en-US" sz="4000" b="1" dirty="0"/>
          </a:p>
          <a:p>
            <a:pPr marL="0" indent="0" algn="ctr">
              <a:buNone/>
            </a:pPr>
            <a:r>
              <a:rPr lang="en-US" sz="4000" b="1" dirty="0" err="1"/>
              <a:t>Perjalanan</a:t>
            </a:r>
            <a:r>
              <a:rPr lang="en-US" sz="4000" b="1" dirty="0"/>
              <a:t>  </a:t>
            </a:r>
          </a:p>
          <a:p>
            <a:pPr marL="0" indent="0" algn="ctr">
              <a:buNone/>
            </a:pPr>
            <a:r>
              <a:rPr lang="en-US" sz="4000" b="1" dirty="0"/>
              <a:t>On location: 40 </a:t>
            </a:r>
            <a:r>
              <a:rPr lang="en-US" sz="4000" b="1" dirty="0" err="1"/>
              <a:t>hari</a:t>
            </a:r>
            <a:endParaRPr lang="en-US" sz="4000" b="1" dirty="0"/>
          </a:p>
          <a:p>
            <a:pPr marL="0" indent="0" algn="ctr">
              <a:buNone/>
            </a:pPr>
            <a:r>
              <a:rPr lang="en-US" sz="4000" b="1" dirty="0" err="1"/>
              <a:t>Paska</a:t>
            </a:r>
            <a:r>
              <a:rPr lang="en-US" sz="40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17829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337</Words>
  <Application>Microsoft Office PowerPoint</Application>
  <PresentationFormat>Widescreen</PresentationFormat>
  <Paragraphs>115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Source Sans Pro</vt:lpstr>
      <vt:lpstr>Tw Cen MT</vt:lpstr>
      <vt:lpstr>Tw Cen MT Condensed</vt:lpstr>
      <vt:lpstr>Wingdings 3</vt:lpstr>
      <vt:lpstr>Integral</vt:lpstr>
      <vt:lpstr>menuju jamaah haji yang sehat: pemetaan bahaya dan pengendalian penyakit</vt:lpstr>
      <vt:lpstr>KPHI : Berita</vt:lpstr>
      <vt:lpstr> </vt:lpstr>
      <vt:lpstr>Tingkat morbiditas jamaah haji indonesia</vt:lpstr>
      <vt:lpstr>PowerPoint Presentation</vt:lpstr>
      <vt:lpstr>Mortalitas jamaah haji Indonesia*</vt:lpstr>
      <vt:lpstr>PowerPoint Presentation</vt:lpstr>
      <vt:lpstr>Aspek haji</vt:lpstr>
      <vt:lpstr>Pelaksanaan haji</vt:lpstr>
      <vt:lpstr>Pengelolaan kesehatan jamaah haji</vt:lpstr>
      <vt:lpstr>PowerPoint Presentation</vt:lpstr>
      <vt:lpstr>Pemetaan factor BAHAYA </vt:lpstr>
      <vt:lpstr>fisik</vt:lpstr>
      <vt:lpstr>Biologi </vt:lpstr>
      <vt:lpstr>ERGONOMI</vt:lpstr>
      <vt:lpstr>PSIKO-SOSIAL</vt:lpstr>
      <vt:lpstr>PENGENDALIAN DAN PENCEGAHAN SAKIT: 5 LEVEL OF PREVENTION </vt:lpstr>
      <vt:lpstr>PEMETAAN FAKTOR BAHAYA</vt:lpstr>
      <vt:lpstr>Pengendalian dan pencegahan penyakit: 5 level of prevention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Untuk menuju jamaah haji yang sehat</dc:title>
  <dc:creator>LENOVO</dc:creator>
  <cp:lastModifiedBy> </cp:lastModifiedBy>
  <cp:revision>9</cp:revision>
  <dcterms:created xsi:type="dcterms:W3CDTF">2018-12-08T04:17:34Z</dcterms:created>
  <dcterms:modified xsi:type="dcterms:W3CDTF">2018-12-08T06:30:35Z</dcterms:modified>
</cp:coreProperties>
</file>