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77" r:id="rId3"/>
    <p:sldId id="267" r:id="rId4"/>
    <p:sldId id="266" r:id="rId5"/>
    <p:sldId id="264" r:id="rId6"/>
    <p:sldId id="265" r:id="rId7"/>
    <p:sldId id="268" r:id="rId8"/>
    <p:sldId id="269" r:id="rId9"/>
    <p:sldId id="270" r:id="rId10"/>
    <p:sldId id="271" r:id="rId11"/>
    <p:sldId id="275" r:id="rId12"/>
    <p:sldId id="262" r:id="rId13"/>
    <p:sldId id="260" r:id="rId14"/>
    <p:sldId id="263" r:id="rId15"/>
    <p:sldId id="276" r:id="rId16"/>
    <p:sldId id="261" r:id="rId17"/>
    <p:sldId id="272" r:id="rId18"/>
    <p:sldId id="273" r:id="rId19"/>
    <p:sldId id="274" r:id="rId20"/>
    <p:sldId id="258" r:id="rId21"/>
    <p:sldId id="257" r:id="rId22"/>
    <p:sldId id="259"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456"/>
  </p:normalViewPr>
  <p:slideViewPr>
    <p:cSldViewPr snapToGrid="0" snapToObjects="1">
      <p:cViewPr varScale="1">
        <p:scale>
          <a:sx n="77" d="100"/>
          <a:sy n="77" d="100"/>
        </p:scale>
        <p:origin x="2104"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I:\Promotif%20Preventif%20Wapres\burden%20of%20disease.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I:\Promotif%20Preventif%20Wapres\burden%20of%20disease.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I:\Promotif%20Preventif%20Wapres\burden%20of%20disease.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file:///I:\Promotif%20Preventif%20Wapres\burden%20of%20diseas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1"/>
            <c:bubble3D val="0"/>
            <c:explosion val="6"/>
          </c:dPt>
          <c:dLbls>
            <c:dLbl>
              <c:idx val="0"/>
              <c:layout/>
              <c:tx>
                <c:rich>
                  <a:bodyPr/>
                  <a:lstStyle/>
                  <a:p>
                    <a:pPr>
                      <a:defRPr sz="1050">
                        <a:solidFill>
                          <a:schemeClr val="tx1"/>
                        </a:solidFill>
                        <a:latin typeface="+mj-lt"/>
                      </a:defRPr>
                    </a:pPr>
                    <a:r>
                      <a:rPr lang="en-US" dirty="0" err="1">
                        <a:solidFill>
                          <a:schemeClr val="tx1"/>
                        </a:solidFill>
                      </a:rPr>
                      <a:t>Cedera</a:t>
                    </a:r>
                    <a:r>
                      <a:rPr lang="en-US" dirty="0">
                        <a:solidFill>
                          <a:schemeClr val="tx1"/>
                        </a:solidFill>
                      </a:rPr>
                      <a:t>
7%</a:t>
                    </a:r>
                  </a:p>
                </c:rich>
              </c:tx>
              <c:spPr>
                <a:solidFill>
                  <a:srgbClr val="FFFFFF"/>
                </a:solidFill>
                <a:ln>
                  <a:noFill/>
                </a:ln>
                <a:effectLst/>
              </c:spPr>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206717957130359"/>
                  <c:y val="0.0195491048693541"/>
                </c:manualLayout>
              </c:layout>
              <c:tx>
                <c:rich>
                  <a:bodyPr/>
                  <a:lstStyle/>
                  <a:p>
                    <a:pPr>
                      <a:defRPr sz="1050">
                        <a:solidFill>
                          <a:schemeClr val="bg1"/>
                        </a:solidFill>
                        <a:latin typeface="+mj-lt"/>
                      </a:defRPr>
                    </a:pPr>
                    <a:r>
                      <a:rPr lang="en-US" sz="1000" dirty="0" err="1">
                        <a:solidFill>
                          <a:schemeClr val="bg1"/>
                        </a:solidFill>
                      </a:rPr>
                      <a:t>Penyakit</a:t>
                    </a:r>
                    <a:r>
                      <a:rPr lang="en-US" sz="1000">
                        <a:solidFill>
                          <a:schemeClr val="bg1"/>
                        </a:solidFill>
                      </a:rPr>
                      <a:t> Tidak Menular</a:t>
                    </a:r>
                    <a:r>
                      <a:rPr lang="en-US">
                        <a:solidFill>
                          <a:schemeClr val="bg1"/>
                        </a:solidFill>
                      </a:rPr>
                      <a:t>
</a:t>
                    </a:r>
                  </a:p>
                  <a:p>
                    <a:pPr>
                      <a:defRPr sz="1050">
                        <a:solidFill>
                          <a:schemeClr val="bg1"/>
                        </a:solidFill>
                        <a:latin typeface="+mj-lt"/>
                      </a:defRPr>
                    </a:pPr>
                    <a:r>
                      <a:rPr lang="en-US">
                        <a:solidFill>
                          <a:schemeClr val="bg1"/>
                        </a:solidFill>
                      </a:rPr>
                      <a:t>37%</a:t>
                    </a:r>
                  </a:p>
                </c:rich>
              </c:tx>
              <c:spPr/>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241372129808277"/>
                  <c:y val="-0.0550291847847377"/>
                </c:manualLayout>
              </c:layout>
              <c:tx>
                <c:rich>
                  <a:bodyPr/>
                  <a:lstStyle/>
                  <a:p>
                    <a:r>
                      <a:rPr lang="en-US" sz="1000"/>
                      <a:t>Penyakit Menular</a:t>
                    </a:r>
                    <a:r>
                      <a:rPr lang="en-US"/>
                      <a:t>
</a:t>
                    </a:r>
                  </a:p>
                  <a:p>
                    <a:r>
                      <a:rPr lang="en-US"/>
                      <a:t>56%</a:t>
                    </a:r>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1050">
                    <a:latin typeface="+mj-lt"/>
                  </a:defRPr>
                </a:pPr>
                <a:endParaRPr lang="en-US"/>
              </a:p>
            </c:txPr>
            <c:showLegendKey val="0"/>
            <c:showVal val="0"/>
            <c:showCatName val="1"/>
            <c:showSerName val="0"/>
            <c:showPercent val="1"/>
            <c:showBubbleSize val="0"/>
            <c:showLeaderLines val="1"/>
            <c:leaderLines>
              <c:spPr>
                <a:ln>
                  <a:solidFill>
                    <a:srgbClr val="FFFF00"/>
                  </a:solidFill>
                </a:ln>
              </c:spPr>
            </c:leaderLines>
            <c:extLst>
              <c:ext xmlns:c15="http://schemas.microsoft.com/office/drawing/2012/chart" uri="{CE6537A1-D6FC-4f65-9D91-7224C49458BB}"/>
            </c:extLst>
          </c:dLbls>
          <c:cat>
            <c:strRef>
              <c:f>Sheet1!$C$13:$C$15</c:f>
              <c:strCache>
                <c:ptCount val="3"/>
                <c:pt idx="0">
                  <c:v>Cedera</c:v>
                </c:pt>
                <c:pt idx="1">
                  <c:v>Penyakit Tidak Menular</c:v>
                </c:pt>
                <c:pt idx="2">
                  <c:v>Penyakit Menular</c:v>
                </c:pt>
              </c:strCache>
            </c:strRef>
          </c:cat>
          <c:val>
            <c:numRef>
              <c:f>Sheet1!$D$13:$D$15</c:f>
              <c:numCache>
                <c:formatCode>0%</c:formatCode>
                <c:ptCount val="3"/>
                <c:pt idx="0">
                  <c:v>0.07</c:v>
                </c:pt>
                <c:pt idx="1">
                  <c:v>0.37</c:v>
                </c:pt>
                <c:pt idx="2">
                  <c:v>0.56</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1"/>
            <c:bubble3D val="0"/>
            <c:explosion val="5"/>
          </c:dPt>
          <c:dLbls>
            <c:dLbl>
              <c:idx val="0"/>
              <c:layout>
                <c:manualLayout>
                  <c:x val="0.0586296184130828"/>
                  <c:y val="0.00127469700351857"/>
                </c:manualLayout>
              </c:layout>
              <c:spPr>
                <a:solidFill>
                  <a:srgbClr val="FFFFFF"/>
                </a:solidFill>
                <a:ln>
                  <a:noFill/>
                </a:ln>
                <a:effectLst/>
              </c:spPr>
              <c:txPr>
                <a:bodyPr/>
                <a:lstStyle/>
                <a:p>
                  <a:pPr>
                    <a:defRPr>
                      <a:solidFill>
                        <a:schemeClr val="tx1"/>
                      </a:solidFill>
                      <a:latin typeface="+mj-lt"/>
                    </a:defRPr>
                  </a:pPr>
                  <a:endParaRPr lang="en-US"/>
                </a:p>
              </c:txPr>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263498048320883"/>
                  <c:y val="-0.168397711888768"/>
                </c:manualLayout>
              </c:layout>
              <c:tx>
                <c:rich>
                  <a:bodyPr/>
                  <a:lstStyle/>
                  <a:p>
                    <a:pPr>
                      <a:defRPr>
                        <a:solidFill>
                          <a:schemeClr val="tx1"/>
                        </a:solidFill>
                        <a:latin typeface="+mj-lt"/>
                      </a:defRPr>
                    </a:pPr>
                    <a:r>
                      <a:rPr lang="en-US" dirty="0" err="1">
                        <a:solidFill>
                          <a:schemeClr val="tx1"/>
                        </a:solidFill>
                      </a:rPr>
                      <a:t>P</a:t>
                    </a:r>
                    <a:r>
                      <a:rPr lang="en-US" dirty="0" err="1">
                        <a:solidFill>
                          <a:schemeClr val="bg1"/>
                        </a:solidFill>
                      </a:rPr>
                      <a:t>enyakit</a:t>
                    </a:r>
                    <a:r>
                      <a:rPr lang="en-US" dirty="0">
                        <a:solidFill>
                          <a:schemeClr val="bg1"/>
                        </a:solidFill>
                      </a:rPr>
                      <a:t> </a:t>
                    </a:r>
                    <a:r>
                      <a:rPr lang="en-US" dirty="0" err="1">
                        <a:solidFill>
                          <a:schemeClr val="bg1"/>
                        </a:solidFill>
                      </a:rPr>
                      <a:t>Tidak</a:t>
                    </a:r>
                    <a:r>
                      <a:rPr lang="en-US" dirty="0">
                        <a:solidFill>
                          <a:schemeClr val="bg1"/>
                        </a:solidFill>
                      </a:rPr>
                      <a:t> </a:t>
                    </a:r>
                    <a:r>
                      <a:rPr lang="en-US" dirty="0" err="1">
                        <a:solidFill>
                          <a:schemeClr val="bg1"/>
                        </a:solidFill>
                      </a:rPr>
                      <a:t>Menular</a:t>
                    </a:r>
                    <a:endParaRPr lang="en-US" dirty="0">
                      <a:solidFill>
                        <a:schemeClr val="bg1"/>
                      </a:solidFill>
                    </a:endParaRPr>
                  </a:p>
                  <a:p>
                    <a:pPr>
                      <a:defRPr>
                        <a:solidFill>
                          <a:schemeClr val="tx1"/>
                        </a:solidFill>
                        <a:latin typeface="+mj-lt"/>
                      </a:defRPr>
                    </a:pPr>
                    <a:r>
                      <a:rPr lang="en-US" dirty="0">
                        <a:solidFill>
                          <a:schemeClr val="bg1"/>
                        </a:solidFill>
                      </a:rPr>
                      <a:t>
</a:t>
                    </a:r>
                    <a:r>
                      <a:rPr lang="en-US" sz="1050" dirty="0">
                        <a:solidFill>
                          <a:schemeClr val="bg1"/>
                        </a:solidFill>
                      </a:rPr>
                      <a:t>49%</a:t>
                    </a:r>
                    <a:endParaRPr lang="en-US" dirty="0">
                      <a:solidFill>
                        <a:schemeClr val="bg1"/>
                      </a:solidFill>
                    </a:endParaRPr>
                  </a:p>
                </c:rich>
              </c:tx>
              <c:spPr/>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a:lstStyle/>
                  <a:p>
                    <a:r>
                      <a:rPr lang="en-US">
                        <a:solidFill>
                          <a:schemeClr val="tx1"/>
                        </a:solidFill>
                      </a:rPr>
                      <a:t>P</a:t>
                    </a:r>
                    <a:r>
                      <a:rPr lang="en-US"/>
                      <a:t>enyakit Menular</a:t>
                    </a:r>
                  </a:p>
                  <a:p>
                    <a:r>
                      <a:rPr lang="en-US"/>
                      <a:t>
</a:t>
                    </a:r>
                    <a:r>
                      <a:rPr lang="en-US" sz="1050"/>
                      <a:t>43%</a:t>
                    </a:r>
                    <a:endParaRPr lang="en-US"/>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a:solidFill>
                      <a:schemeClr val="tx1"/>
                    </a:solidFill>
                    <a:latin typeface="+mj-lt"/>
                  </a:defRPr>
                </a:pPr>
                <a:endParaRPr lang="en-US"/>
              </a:p>
            </c:txPr>
            <c:showLegendKey val="0"/>
            <c:showVal val="0"/>
            <c:showCatName val="1"/>
            <c:showSerName val="0"/>
            <c:showPercent val="1"/>
            <c:showBubbleSize val="0"/>
            <c:showLeaderLines val="1"/>
            <c:leaderLines>
              <c:spPr>
                <a:ln>
                  <a:solidFill>
                    <a:srgbClr val="FFFF00"/>
                  </a:solidFill>
                </a:ln>
              </c:spPr>
            </c:leaderLines>
            <c:extLst>
              <c:ext xmlns:c15="http://schemas.microsoft.com/office/drawing/2012/chart" uri="{CE6537A1-D6FC-4f65-9D91-7224C49458BB}"/>
            </c:extLst>
          </c:dLbls>
          <c:cat>
            <c:strRef>
              <c:f>Sheet1!$C$24:$C$26</c:f>
              <c:strCache>
                <c:ptCount val="3"/>
                <c:pt idx="0">
                  <c:v>Cedera</c:v>
                </c:pt>
                <c:pt idx="1">
                  <c:v>Penyakit Tidak Menular</c:v>
                </c:pt>
                <c:pt idx="2">
                  <c:v>Penyakit Menular</c:v>
                </c:pt>
              </c:strCache>
            </c:strRef>
          </c:cat>
          <c:val>
            <c:numRef>
              <c:f>Sheet1!$D$24:$D$26</c:f>
              <c:numCache>
                <c:formatCode>0%</c:formatCode>
                <c:ptCount val="3"/>
                <c:pt idx="0">
                  <c:v>0.08</c:v>
                </c:pt>
                <c:pt idx="1">
                  <c:v>0.49</c:v>
                </c:pt>
                <c:pt idx="2">
                  <c:v>0.43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noFill/>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1"/>
            <c:bubble3D val="0"/>
            <c:explosion val="5"/>
          </c:dPt>
          <c:dLbls>
            <c:dLbl>
              <c:idx val="0"/>
              <c:layout>
                <c:manualLayout>
                  <c:x val="0.077935088211061"/>
                  <c:y val="0.0121212095503678"/>
                </c:manualLayout>
              </c:layout>
              <c:spPr>
                <a:solidFill>
                  <a:srgbClr val="FFFFFF"/>
                </a:solidFill>
                <a:ln>
                  <a:noFill/>
                </a:ln>
                <a:effectLst/>
              </c:spPr>
              <c:txPr>
                <a:bodyPr/>
                <a:lstStyle/>
                <a:p>
                  <a:pPr>
                    <a:defRPr>
                      <a:solidFill>
                        <a:schemeClr val="tx1"/>
                      </a:solidFill>
                      <a:latin typeface="+mj-lt"/>
                    </a:defRPr>
                  </a:pPr>
                  <a:endParaRPr lang="en-US"/>
                </a:p>
              </c:txPr>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88586329621419"/>
                  <c:y val="-0.231299826336896"/>
                </c:manualLayout>
              </c:layout>
              <c:tx>
                <c:rich>
                  <a:bodyPr/>
                  <a:lstStyle/>
                  <a:p>
                    <a:pPr>
                      <a:defRPr>
                        <a:solidFill>
                          <a:schemeClr val="tx1"/>
                        </a:solidFill>
                        <a:latin typeface="+mj-lt"/>
                      </a:defRPr>
                    </a:pPr>
                    <a:r>
                      <a:rPr lang="en-US">
                        <a:solidFill>
                          <a:schemeClr val="tx1"/>
                        </a:solidFill>
                      </a:rPr>
                      <a:t>P</a:t>
                    </a:r>
                    <a:r>
                      <a:rPr lang="en-US">
                        <a:solidFill>
                          <a:schemeClr val="bg1"/>
                        </a:solidFill>
                      </a:rPr>
                      <a:t>enyakit Tidak Menular
</a:t>
                    </a:r>
                  </a:p>
                  <a:p>
                    <a:pPr>
                      <a:defRPr>
                        <a:solidFill>
                          <a:schemeClr val="tx1"/>
                        </a:solidFill>
                        <a:latin typeface="+mj-lt"/>
                      </a:defRPr>
                    </a:pPr>
                    <a:r>
                      <a:rPr lang="en-US" sz="1050">
                        <a:solidFill>
                          <a:schemeClr val="bg1"/>
                        </a:solidFill>
                      </a:rPr>
                      <a:t>58%</a:t>
                    </a:r>
                  </a:p>
                </c:rich>
              </c:tx>
              <c:spPr/>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a:lstStyle/>
                  <a:p>
                    <a:r>
                      <a:rPr lang="en-US">
                        <a:solidFill>
                          <a:schemeClr val="tx1"/>
                        </a:solidFill>
                      </a:rPr>
                      <a:t>P</a:t>
                    </a:r>
                    <a:r>
                      <a:rPr lang="en-US"/>
                      <a:t>enyakit Menular
</a:t>
                    </a:r>
                  </a:p>
                  <a:p>
                    <a:r>
                      <a:rPr lang="en-US" sz="1050"/>
                      <a:t>33%</a:t>
                    </a:r>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a:solidFill>
                      <a:schemeClr val="tx1"/>
                    </a:solidFill>
                    <a:latin typeface="+mj-lt"/>
                  </a:defRPr>
                </a:pPr>
                <a:endParaRPr lang="en-US"/>
              </a:p>
            </c:txPr>
            <c:showLegendKey val="0"/>
            <c:showVal val="0"/>
            <c:showCatName val="1"/>
            <c:showSerName val="0"/>
            <c:showPercent val="1"/>
            <c:showBubbleSize val="0"/>
            <c:showLeaderLines val="1"/>
            <c:leaderLines>
              <c:spPr>
                <a:ln>
                  <a:solidFill>
                    <a:srgbClr val="FFFF00"/>
                  </a:solidFill>
                </a:ln>
              </c:spPr>
            </c:leaderLines>
            <c:extLst>
              <c:ext xmlns:c15="http://schemas.microsoft.com/office/drawing/2012/chart" uri="{CE6537A1-D6FC-4f65-9D91-7224C49458BB}"/>
            </c:extLst>
          </c:dLbls>
          <c:cat>
            <c:strRef>
              <c:f>Sheet1!$C$37:$C$39</c:f>
              <c:strCache>
                <c:ptCount val="3"/>
                <c:pt idx="0">
                  <c:v>Cedera</c:v>
                </c:pt>
                <c:pt idx="1">
                  <c:v>Penyakit Tidak Menular</c:v>
                </c:pt>
                <c:pt idx="2">
                  <c:v>Penyakit Menular</c:v>
                </c:pt>
              </c:strCache>
            </c:strRef>
          </c:cat>
          <c:val>
            <c:numRef>
              <c:f>Sheet1!$D$37:$D$39</c:f>
              <c:numCache>
                <c:formatCode>0%</c:formatCode>
                <c:ptCount val="3"/>
                <c:pt idx="0">
                  <c:v>0.09</c:v>
                </c:pt>
                <c:pt idx="1">
                  <c:v>0.58</c:v>
                </c:pt>
                <c:pt idx="2">
                  <c:v>0.330000000000001</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noFill/>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D"/>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1"/>
            <c:bubble3D val="0"/>
            <c:explosion val="4"/>
          </c:dPt>
          <c:dLbls>
            <c:dLbl>
              <c:idx val="0"/>
              <c:layout>
                <c:manualLayout>
                  <c:x val="0.0437251893034138"/>
                  <c:y val="0.00409836065573771"/>
                </c:manualLayout>
              </c:layout>
              <c:tx>
                <c:rich>
                  <a:bodyPr/>
                  <a:lstStyle/>
                  <a:p>
                    <a:pPr>
                      <a:defRPr>
                        <a:latin typeface="+mj-lt"/>
                      </a:defRPr>
                    </a:pPr>
                    <a:r>
                      <a:rPr lang="en-US"/>
                      <a:t>Cedera
</a:t>
                    </a:r>
                    <a:r>
                      <a:rPr lang="en-US" sz="1050"/>
                      <a:t>13%</a:t>
                    </a:r>
                    <a:endParaRPr lang="en-US"/>
                  </a:p>
                </c:rich>
              </c:tx>
              <c:spPr>
                <a:solidFill>
                  <a:srgbClr val="FFFFFF"/>
                </a:solidFill>
                <a:ln>
                  <a:noFill/>
                </a:ln>
                <a:effectLst/>
              </c:spPr>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49358255138236"/>
                  <c:y val="-0.17704918032787"/>
                </c:manualLayout>
              </c:layout>
              <c:tx>
                <c:rich>
                  <a:bodyPr/>
                  <a:lstStyle/>
                  <a:p>
                    <a:pPr>
                      <a:defRPr>
                        <a:solidFill>
                          <a:schemeClr val="bg1"/>
                        </a:solidFill>
                        <a:latin typeface="+mj-lt"/>
                      </a:defRPr>
                    </a:pPr>
                    <a:r>
                      <a:rPr lang="en-US">
                        <a:solidFill>
                          <a:schemeClr val="bg1"/>
                        </a:solidFill>
                      </a:rPr>
                      <a:t>Penyakit Tidak Menular
</a:t>
                    </a:r>
                  </a:p>
                  <a:p>
                    <a:pPr>
                      <a:defRPr>
                        <a:solidFill>
                          <a:schemeClr val="bg1"/>
                        </a:solidFill>
                        <a:latin typeface="+mj-lt"/>
                      </a:defRPr>
                    </a:pPr>
                    <a:r>
                      <a:rPr lang="en-US" sz="1050">
                        <a:solidFill>
                          <a:schemeClr val="bg1"/>
                        </a:solidFill>
                      </a:rPr>
                      <a:t>57%</a:t>
                    </a:r>
                  </a:p>
                </c:rich>
              </c:tx>
              <c:spPr/>
              <c:showLegendKey val="0"/>
              <c:showVal val="0"/>
              <c:showCatName val="1"/>
              <c:showSerName val="0"/>
              <c:showPercent val="1"/>
              <c:showBubbleSize val="0"/>
              <c:extLst>
                <c:ext xmlns:c15="http://schemas.microsoft.com/office/drawing/2012/chart" uri="{CE6537A1-D6FC-4f65-9D91-7224C49458BB}">
                  <c15:layout/>
                </c:ext>
              </c:extLst>
            </c:dLbl>
            <c:dLbl>
              <c:idx val="2"/>
              <c:layout/>
              <c:tx>
                <c:rich>
                  <a:bodyPr/>
                  <a:lstStyle/>
                  <a:p>
                    <a:r>
                      <a:rPr lang="en-US"/>
                      <a:t>Penyakit Menular
</a:t>
                    </a:r>
                  </a:p>
                  <a:p>
                    <a:r>
                      <a:rPr lang="en-US" sz="1050"/>
                      <a:t>30%</a:t>
                    </a:r>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a:latin typeface="+mj-lt"/>
                  </a:defRPr>
                </a:pPr>
                <a:endParaRPr lang="en-US"/>
              </a:p>
            </c:txPr>
            <c:showLegendKey val="0"/>
            <c:showVal val="0"/>
            <c:showCatName val="1"/>
            <c:showSerName val="0"/>
            <c:showPercent val="1"/>
            <c:showBubbleSize val="0"/>
            <c:showLeaderLines val="1"/>
            <c:leaderLines>
              <c:spPr>
                <a:ln>
                  <a:solidFill>
                    <a:srgbClr val="FFFF00"/>
                  </a:solidFill>
                </a:ln>
              </c:spPr>
            </c:leaderLines>
            <c:extLst>
              <c:ext xmlns:c15="http://schemas.microsoft.com/office/drawing/2012/chart" uri="{CE6537A1-D6FC-4f65-9D91-7224C49458BB}"/>
            </c:extLst>
          </c:dLbls>
          <c:cat>
            <c:strRef>
              <c:f>Sheet1!$C$54:$C$56</c:f>
              <c:strCache>
                <c:ptCount val="3"/>
                <c:pt idx="0">
                  <c:v>Cedera</c:v>
                </c:pt>
                <c:pt idx="1">
                  <c:v>Penyakit Tidak Menular</c:v>
                </c:pt>
                <c:pt idx="2">
                  <c:v>Penyakit Menular</c:v>
                </c:pt>
              </c:strCache>
            </c:strRef>
          </c:cat>
          <c:val>
            <c:numRef>
              <c:f>Sheet1!$D$54:$D$56</c:f>
              <c:numCache>
                <c:formatCode>0%</c:formatCode>
                <c:ptCount val="3"/>
                <c:pt idx="0">
                  <c:v>0.126</c:v>
                </c:pt>
                <c:pt idx="1">
                  <c:v>0.571</c:v>
                </c:pt>
                <c:pt idx="2">
                  <c:v>0.303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AB5113-7C10-574B-864C-ED65BD123635}" type="datetimeFigureOut">
              <a:rPr lang="en-US" smtClean="0"/>
              <a:t>8/19/16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04960C-99B4-AB4A-A57A-8E35ADC6DDD9}" type="slidenum">
              <a:rPr lang="en-US" smtClean="0"/>
              <a:t>‹#›</a:t>
            </a:fld>
            <a:endParaRPr lang="en-US"/>
          </a:p>
        </p:txBody>
      </p:sp>
    </p:spTree>
    <p:extLst>
      <p:ext uri="{BB962C8B-B14F-4D97-AF65-F5344CB8AC3E}">
        <p14:creationId xmlns:p14="http://schemas.microsoft.com/office/powerpoint/2010/main" val="116855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id-ID" dirty="0" err="1" smtClean="0"/>
              <a:t>Bila</a:t>
            </a:r>
            <a:r>
              <a:rPr lang="en-US" altLang="id-ID" dirty="0" smtClean="0"/>
              <a:t> </a:t>
            </a:r>
            <a:r>
              <a:rPr lang="en-US" altLang="id-ID" dirty="0" err="1" smtClean="0"/>
              <a:t>kita</a:t>
            </a:r>
            <a:r>
              <a:rPr lang="en-US" altLang="id-ID" dirty="0" smtClean="0"/>
              <a:t> </a:t>
            </a:r>
            <a:r>
              <a:rPr lang="en-US" altLang="id-ID" dirty="0" err="1" smtClean="0"/>
              <a:t>lihat</a:t>
            </a:r>
            <a:r>
              <a:rPr lang="en-US" altLang="id-ID" dirty="0" smtClean="0"/>
              <a:t> </a:t>
            </a:r>
            <a:r>
              <a:rPr lang="en-US" altLang="id-ID" dirty="0" err="1" smtClean="0"/>
              <a:t>adanya</a:t>
            </a:r>
            <a:r>
              <a:rPr lang="en-US" altLang="id-ID" dirty="0" smtClean="0"/>
              <a:t> </a:t>
            </a:r>
            <a:r>
              <a:rPr lang="en-US" altLang="id-ID" dirty="0" err="1" smtClean="0"/>
              <a:t>Transisi</a:t>
            </a:r>
            <a:r>
              <a:rPr lang="en-US" altLang="id-ID" dirty="0" smtClean="0"/>
              <a:t> </a:t>
            </a:r>
            <a:r>
              <a:rPr lang="en-US" altLang="id-ID" dirty="0" err="1" smtClean="0"/>
              <a:t>Epidemiologi</a:t>
            </a:r>
            <a:r>
              <a:rPr lang="en-US" altLang="id-ID" dirty="0" smtClean="0"/>
              <a:t> </a:t>
            </a:r>
            <a:r>
              <a:rPr lang="en-US" altLang="id-ID" dirty="0" err="1" smtClean="0"/>
              <a:t>dari</a:t>
            </a:r>
            <a:r>
              <a:rPr lang="en-US" altLang="id-ID" dirty="0" smtClean="0"/>
              <a:t> </a:t>
            </a:r>
            <a:r>
              <a:rPr lang="en-US" altLang="id-ID" dirty="0" err="1" smtClean="0"/>
              <a:t>tahun</a:t>
            </a:r>
            <a:r>
              <a:rPr lang="en-US" altLang="id-ID" dirty="0" smtClean="0"/>
              <a:t> 1990 </a:t>
            </a:r>
            <a:r>
              <a:rPr lang="en-US" altLang="id-ID" dirty="0" err="1" smtClean="0"/>
              <a:t>sampai</a:t>
            </a:r>
            <a:r>
              <a:rPr lang="en-US" altLang="id-ID" dirty="0" smtClean="0"/>
              <a:t> </a:t>
            </a:r>
            <a:r>
              <a:rPr lang="en-US" altLang="id-ID" dirty="0" err="1" smtClean="0"/>
              <a:t>saat</a:t>
            </a:r>
            <a:r>
              <a:rPr lang="en-US" altLang="id-ID" dirty="0" smtClean="0"/>
              <a:t> </a:t>
            </a:r>
            <a:r>
              <a:rPr lang="en-US" altLang="id-ID" dirty="0" err="1" smtClean="0"/>
              <a:t>ini</a:t>
            </a:r>
            <a:r>
              <a:rPr lang="en-US" altLang="id-ID" dirty="0" smtClean="0"/>
              <a:t>, </a:t>
            </a:r>
            <a:r>
              <a:rPr lang="en-US" altLang="id-ID" dirty="0" err="1" smtClean="0"/>
              <a:t>maka</a:t>
            </a:r>
            <a:r>
              <a:rPr lang="en-US" altLang="id-ID" dirty="0" smtClean="0"/>
              <a:t> </a:t>
            </a:r>
            <a:r>
              <a:rPr lang="en-US" altLang="id-ID" dirty="0" err="1" smtClean="0"/>
              <a:t>perubahan</a:t>
            </a:r>
            <a:r>
              <a:rPr lang="en-US" altLang="id-ID" dirty="0" smtClean="0"/>
              <a:t> </a:t>
            </a:r>
            <a:r>
              <a:rPr lang="en-US" altLang="id-ID" dirty="0" err="1" smtClean="0"/>
              <a:t>pola</a:t>
            </a:r>
            <a:r>
              <a:rPr lang="en-US" altLang="id-ID" dirty="0" smtClean="0"/>
              <a:t> </a:t>
            </a:r>
            <a:r>
              <a:rPr lang="en-US" altLang="id-ID" dirty="0" err="1" smtClean="0"/>
              <a:t>penyakit</a:t>
            </a:r>
            <a:r>
              <a:rPr lang="en-US" altLang="id-ID" dirty="0" smtClean="0"/>
              <a:t> </a:t>
            </a:r>
            <a:r>
              <a:rPr lang="en-US" altLang="id-ID" dirty="0" err="1" smtClean="0"/>
              <a:t>telah</a:t>
            </a:r>
            <a:r>
              <a:rPr lang="en-US" altLang="id-ID" dirty="0" smtClean="0"/>
              <a:t> </a:t>
            </a:r>
            <a:r>
              <a:rPr lang="en-US" altLang="id-ID" dirty="0" err="1" smtClean="0"/>
              <a:t>terjadi</a:t>
            </a:r>
            <a:r>
              <a:rPr lang="en-US" altLang="id-ID" dirty="0" smtClean="0"/>
              <a:t> </a:t>
            </a:r>
            <a:r>
              <a:rPr lang="en-US" altLang="id-ID" dirty="0" err="1" smtClean="0"/>
              <a:t>dari</a:t>
            </a:r>
            <a:r>
              <a:rPr lang="en-US" altLang="id-ID" dirty="0" smtClean="0"/>
              <a:t> </a:t>
            </a:r>
            <a:r>
              <a:rPr lang="en-US" altLang="id-ID" dirty="0" err="1" smtClean="0"/>
              <a:t>penyakit</a:t>
            </a:r>
            <a:r>
              <a:rPr lang="en-US" altLang="id-ID" dirty="0" smtClean="0"/>
              <a:t> </a:t>
            </a:r>
            <a:r>
              <a:rPr lang="en-US" altLang="id-ID" dirty="0" err="1" smtClean="0"/>
              <a:t>menular</a:t>
            </a:r>
            <a:r>
              <a:rPr lang="en-US" altLang="id-ID" dirty="0" smtClean="0"/>
              <a:t> </a:t>
            </a:r>
            <a:r>
              <a:rPr lang="en-US" altLang="id-ID" dirty="0" err="1" smtClean="0"/>
              <a:t>menjadi</a:t>
            </a:r>
            <a:r>
              <a:rPr lang="en-US" altLang="id-ID" dirty="0" smtClean="0"/>
              <a:t> </a:t>
            </a:r>
            <a:r>
              <a:rPr lang="en-US" altLang="id-ID" dirty="0" err="1" smtClean="0"/>
              <a:t>penyakit</a:t>
            </a:r>
            <a:r>
              <a:rPr lang="en-US" altLang="id-ID" dirty="0" smtClean="0"/>
              <a:t> </a:t>
            </a:r>
            <a:r>
              <a:rPr lang="en-US" altLang="id-ID" dirty="0" err="1" smtClean="0"/>
              <a:t>tidak</a:t>
            </a:r>
            <a:r>
              <a:rPr lang="en-US" altLang="id-ID" dirty="0" smtClean="0"/>
              <a:t> </a:t>
            </a:r>
            <a:r>
              <a:rPr lang="en-US" altLang="id-ID" dirty="0" err="1" smtClean="0"/>
              <a:t>menular</a:t>
            </a:r>
            <a:r>
              <a:rPr lang="en-US" altLang="id-ID" dirty="0" smtClean="0"/>
              <a:t> yang </a:t>
            </a:r>
            <a:r>
              <a:rPr lang="en-US" altLang="id-ID" dirty="0" err="1" smtClean="0"/>
              <a:t>sudah</a:t>
            </a:r>
            <a:r>
              <a:rPr lang="en-US" altLang="id-ID" dirty="0" smtClean="0"/>
              <a:t> </a:t>
            </a:r>
            <a:r>
              <a:rPr lang="en-US" altLang="id-ID" dirty="0" err="1" smtClean="0"/>
              <a:t>ada</a:t>
            </a:r>
            <a:r>
              <a:rPr lang="en-US" altLang="id-ID" dirty="0" smtClean="0"/>
              <a:t> </a:t>
            </a:r>
            <a:r>
              <a:rPr lang="en-US" altLang="id-ID" dirty="0" err="1" smtClean="0"/>
              <a:t>pada</a:t>
            </a:r>
            <a:r>
              <a:rPr lang="en-US" altLang="id-ID" dirty="0" smtClean="0"/>
              <a:t> </a:t>
            </a:r>
            <a:r>
              <a:rPr lang="en-US" altLang="id-ID" dirty="0" err="1" smtClean="0"/>
              <a:t>hampir</a:t>
            </a:r>
            <a:r>
              <a:rPr lang="en-US" altLang="id-ID" dirty="0" smtClean="0"/>
              <a:t> 60% </a:t>
            </a:r>
            <a:r>
              <a:rPr lang="en-US" altLang="id-ID" dirty="0" err="1" smtClean="0"/>
              <a:t>dan</a:t>
            </a:r>
            <a:r>
              <a:rPr lang="en-US" altLang="id-ID" dirty="0" smtClean="0"/>
              <a:t> </a:t>
            </a:r>
            <a:r>
              <a:rPr lang="en-US" altLang="id-ID" dirty="0" err="1" smtClean="0"/>
              <a:t>ada</a:t>
            </a:r>
            <a:r>
              <a:rPr lang="en-US" altLang="id-ID" dirty="0" smtClean="0"/>
              <a:t> </a:t>
            </a:r>
            <a:r>
              <a:rPr lang="en-US" altLang="id-ID" dirty="0" err="1" smtClean="0"/>
              <a:t>pada</a:t>
            </a:r>
            <a:r>
              <a:rPr lang="en-US" altLang="id-ID" dirty="0" smtClean="0"/>
              <a:t> </a:t>
            </a:r>
            <a:r>
              <a:rPr lang="en-US" altLang="id-ID" dirty="0" err="1" smtClean="0"/>
              <a:t>usia</a:t>
            </a:r>
            <a:r>
              <a:rPr lang="en-US" altLang="id-ID" dirty="0" smtClean="0"/>
              <a:t> </a:t>
            </a:r>
            <a:r>
              <a:rPr lang="en-US" altLang="id-ID" dirty="0" err="1" smtClean="0"/>
              <a:t>produktif</a:t>
            </a:r>
            <a:r>
              <a:rPr lang="en-US" altLang="id-ID" dirty="0" smtClean="0"/>
              <a:t>. Di </a:t>
            </a:r>
            <a:r>
              <a:rPr lang="en-US" altLang="id-ID" dirty="0" err="1" smtClean="0"/>
              <a:t>sisi</a:t>
            </a:r>
            <a:r>
              <a:rPr lang="en-US" altLang="id-ID" dirty="0" smtClean="0"/>
              <a:t> lain, </a:t>
            </a:r>
            <a:r>
              <a:rPr lang="en-US" altLang="id-ID" dirty="0" err="1" smtClean="0"/>
              <a:t>penyakit</a:t>
            </a:r>
            <a:r>
              <a:rPr lang="en-US" altLang="id-ID" dirty="0" smtClean="0"/>
              <a:t> </a:t>
            </a:r>
            <a:r>
              <a:rPr lang="en-US" altLang="id-ID" dirty="0" err="1" smtClean="0"/>
              <a:t>menular</a:t>
            </a:r>
            <a:r>
              <a:rPr lang="en-US" altLang="id-ID" dirty="0" smtClean="0"/>
              <a:t> </a:t>
            </a:r>
            <a:r>
              <a:rPr lang="en-US" altLang="id-ID" dirty="0" err="1" smtClean="0"/>
              <a:t>cenderung</a:t>
            </a:r>
            <a:r>
              <a:rPr lang="en-US" altLang="id-ID" dirty="0" smtClean="0"/>
              <a:t> </a:t>
            </a:r>
            <a:r>
              <a:rPr lang="en-US" altLang="id-ID" dirty="0" err="1" smtClean="0"/>
              <a:t>semakin</a:t>
            </a:r>
            <a:r>
              <a:rPr lang="en-US" altLang="id-ID" dirty="0" smtClean="0"/>
              <a:t> </a:t>
            </a:r>
            <a:r>
              <a:rPr lang="en-US" altLang="id-ID" dirty="0" err="1" smtClean="0"/>
              <a:t>kompleks</a:t>
            </a:r>
            <a:r>
              <a:rPr lang="en-US" altLang="id-ID" dirty="0" smtClean="0"/>
              <a:t>, </a:t>
            </a:r>
            <a:r>
              <a:rPr lang="en-US" altLang="id-ID" dirty="0" err="1" smtClean="0"/>
              <a:t>ancaman</a:t>
            </a:r>
            <a:r>
              <a:rPr lang="en-US" altLang="id-ID" dirty="0" smtClean="0"/>
              <a:t> </a:t>
            </a:r>
            <a:r>
              <a:rPr lang="en-US" altLang="id-ID" dirty="0" err="1" smtClean="0"/>
              <a:t>penyakit</a:t>
            </a:r>
            <a:r>
              <a:rPr lang="en-US" altLang="id-ID" dirty="0" smtClean="0"/>
              <a:t> global </a:t>
            </a:r>
            <a:r>
              <a:rPr lang="en-US" altLang="id-ID" dirty="0" err="1" smtClean="0"/>
              <a:t>seperti</a:t>
            </a:r>
            <a:r>
              <a:rPr lang="en-US" altLang="id-ID" dirty="0" smtClean="0"/>
              <a:t> </a:t>
            </a:r>
            <a:r>
              <a:rPr lang="en-US" altLang="id-ID" dirty="0" err="1" smtClean="0"/>
              <a:t>MersCoV</a:t>
            </a:r>
            <a:r>
              <a:rPr lang="en-US" altLang="id-ID" dirty="0" smtClean="0"/>
              <a:t> </a:t>
            </a:r>
            <a:r>
              <a:rPr lang="en-US" altLang="id-ID" dirty="0" err="1" smtClean="0"/>
              <a:t>dan</a:t>
            </a:r>
            <a:r>
              <a:rPr lang="en-US" altLang="id-ID" dirty="0" smtClean="0"/>
              <a:t> </a:t>
            </a:r>
            <a:r>
              <a:rPr lang="en-US" altLang="id-ID" dirty="0" err="1" smtClean="0"/>
              <a:t>kasus</a:t>
            </a:r>
            <a:r>
              <a:rPr lang="en-US" altLang="id-ID" dirty="0" smtClean="0"/>
              <a:t> Flu </a:t>
            </a:r>
            <a:r>
              <a:rPr lang="en-US" altLang="id-ID" dirty="0" err="1" smtClean="0"/>
              <a:t>Burung</a:t>
            </a:r>
            <a:r>
              <a:rPr lang="en-US" altLang="id-ID" dirty="0" smtClean="0"/>
              <a:t> yang </a:t>
            </a:r>
            <a:r>
              <a:rPr lang="en-US" altLang="id-ID" dirty="0" err="1" smtClean="0"/>
              <a:t>masih</a:t>
            </a:r>
            <a:r>
              <a:rPr lang="en-US" altLang="id-ID" dirty="0" smtClean="0"/>
              <a:t> </a:t>
            </a:r>
            <a:r>
              <a:rPr lang="en-US" altLang="id-ID" dirty="0" err="1" smtClean="0"/>
              <a:t>terjadi</a:t>
            </a:r>
            <a:r>
              <a:rPr lang="en-US" altLang="id-ID" dirty="0" smtClean="0"/>
              <a:t>. </a:t>
            </a:r>
            <a:r>
              <a:rPr lang="en-US" altLang="id-ID" dirty="0" err="1" smtClean="0"/>
              <a:t>Juga</a:t>
            </a:r>
            <a:r>
              <a:rPr lang="en-US" altLang="id-ID" dirty="0" smtClean="0"/>
              <a:t> </a:t>
            </a:r>
            <a:r>
              <a:rPr lang="en-US" altLang="id-ID" dirty="0" err="1" smtClean="0"/>
              <a:t>angka</a:t>
            </a:r>
            <a:r>
              <a:rPr lang="en-US" altLang="id-ID" dirty="0" smtClean="0"/>
              <a:t> </a:t>
            </a:r>
            <a:r>
              <a:rPr lang="en-US" altLang="id-ID" dirty="0" err="1" smtClean="0"/>
              <a:t>cedera</a:t>
            </a:r>
            <a:r>
              <a:rPr lang="en-US" altLang="id-ID" dirty="0" smtClean="0"/>
              <a:t> </a:t>
            </a:r>
            <a:r>
              <a:rPr lang="en-US" altLang="id-ID" dirty="0" err="1" smtClean="0"/>
              <a:t>oleh</a:t>
            </a:r>
            <a:r>
              <a:rPr lang="en-US" altLang="id-ID" dirty="0" smtClean="0"/>
              <a:t> </a:t>
            </a:r>
            <a:r>
              <a:rPr lang="en-US" altLang="id-ID" dirty="0" err="1" smtClean="0"/>
              <a:t>karena</a:t>
            </a:r>
            <a:r>
              <a:rPr lang="en-US" altLang="id-ID" dirty="0" smtClean="0"/>
              <a:t> </a:t>
            </a:r>
            <a:r>
              <a:rPr lang="en-US" altLang="id-ID" dirty="0" err="1" smtClean="0"/>
              <a:t>kecelakaan</a:t>
            </a:r>
            <a:r>
              <a:rPr lang="en-US" altLang="id-ID" dirty="0" smtClean="0"/>
              <a:t> </a:t>
            </a:r>
            <a:r>
              <a:rPr lang="en-US" altLang="id-ID" dirty="0" err="1" smtClean="0"/>
              <a:t>transportasi</a:t>
            </a:r>
            <a:r>
              <a:rPr lang="en-US" altLang="id-ID" dirty="0" smtClean="0"/>
              <a:t> </a:t>
            </a:r>
            <a:r>
              <a:rPr lang="en-US" altLang="id-ID" dirty="0" err="1" smtClean="0"/>
              <a:t>semakin</a:t>
            </a:r>
            <a:r>
              <a:rPr lang="en-US" altLang="id-ID" dirty="0" smtClean="0"/>
              <a:t> </a:t>
            </a:r>
            <a:r>
              <a:rPr lang="en-US" altLang="id-ID" dirty="0" err="1" smtClean="0"/>
              <a:t>meningkat</a:t>
            </a:r>
            <a:r>
              <a:rPr lang="en-US" altLang="id-ID" dirty="0" smtClean="0"/>
              <a:t> pula, </a:t>
            </a:r>
            <a:r>
              <a:rPr lang="en-US" altLang="id-ID" dirty="0" err="1" smtClean="0"/>
              <a:t>dibarengi</a:t>
            </a:r>
            <a:r>
              <a:rPr lang="en-US" altLang="id-ID" dirty="0" smtClean="0"/>
              <a:t> </a:t>
            </a:r>
            <a:r>
              <a:rPr lang="en-US" altLang="id-ID" dirty="0" err="1" smtClean="0"/>
              <a:t>dengan</a:t>
            </a:r>
            <a:r>
              <a:rPr lang="en-US" altLang="id-ID" dirty="0" smtClean="0"/>
              <a:t> </a:t>
            </a:r>
            <a:r>
              <a:rPr lang="en-US" altLang="id-ID" dirty="0" err="1" smtClean="0"/>
              <a:t>gangguan</a:t>
            </a:r>
            <a:r>
              <a:rPr lang="en-US" altLang="id-ID" dirty="0" smtClean="0"/>
              <a:t> </a:t>
            </a:r>
            <a:r>
              <a:rPr lang="en-US" altLang="id-ID" dirty="0" err="1" smtClean="0"/>
              <a:t>kesehatan</a:t>
            </a:r>
            <a:r>
              <a:rPr lang="en-US" altLang="id-ID" dirty="0" smtClean="0"/>
              <a:t> mental.</a:t>
            </a:r>
            <a:endParaRPr lang="id-ID" altLang="id-ID" dirty="0" smtClean="0"/>
          </a:p>
        </p:txBody>
      </p:sp>
      <p:sp>
        <p:nvSpPr>
          <p:cNvPr id="16388" name="Slide Number Placeholder 3"/>
          <p:cNvSpPr>
            <a:spLocks noGrp="1"/>
          </p:cNvSpPr>
          <p:nvPr>
            <p:ph type="sldNum" sz="quarter" idx="5"/>
          </p:nvPr>
        </p:nvSpPr>
        <p:spPr bwMode="auto">
          <a:noFill/>
          <a:ln>
            <a:miter lim="800000"/>
            <a:headEnd/>
            <a:tailEnd/>
          </a:ln>
        </p:spPr>
        <p:txBody>
          <a:bodyPr/>
          <a:lstStyle/>
          <a:p>
            <a:fld id="{EF33474D-748D-4801-A0E7-E118AB66115E}" type="slidenum">
              <a:rPr lang="id-ID" altLang="id-ID"/>
              <a:pPr/>
              <a:t>2</a:t>
            </a:fld>
            <a:endParaRPr lang="id-ID" altLang="id-ID"/>
          </a:p>
        </p:txBody>
      </p:sp>
    </p:spTree>
    <p:extLst>
      <p:ext uri="{BB962C8B-B14F-4D97-AF65-F5344CB8AC3E}">
        <p14:creationId xmlns:p14="http://schemas.microsoft.com/office/powerpoint/2010/main" val="1201492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27650"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id-ID">
              <a:latin typeface="Calibri" charset="0"/>
            </a:endParaRPr>
          </a:p>
        </p:txBody>
      </p:sp>
      <p:sp>
        <p:nvSpPr>
          <p:cNvPr id="4" name="Slide Number Placeholder 3"/>
          <p:cNvSpPr>
            <a:spLocks noGrp="1"/>
          </p:cNvSpPr>
          <p:nvPr>
            <p:ph type="sldNum" sz="quarter" idx="5"/>
          </p:nvPr>
        </p:nvSpPr>
        <p:spPr/>
        <p:txBody>
          <a:bodyPr/>
          <a:lstStyle/>
          <a:p>
            <a:pPr>
              <a:defRPr/>
            </a:pPr>
            <a:fld id="{C2E6AD3E-75AA-0D4E-B54F-B1ED56DC15D5}" type="slidenum">
              <a:rPr lang="id-ID" smtClean="0"/>
              <a:pPr>
                <a:defRPr/>
              </a:pPr>
              <a:t>15</a:t>
            </a:fld>
            <a:endParaRPr lang="id-ID"/>
          </a:p>
        </p:txBody>
      </p:sp>
    </p:spTree>
    <p:extLst>
      <p:ext uri="{BB962C8B-B14F-4D97-AF65-F5344CB8AC3E}">
        <p14:creationId xmlns:p14="http://schemas.microsoft.com/office/powerpoint/2010/main" val="1610713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16ACA0EF-9A1E-49BF-977B-D0928BB0B23B}" type="slidenum">
              <a:rPr lang="en-US" smtClean="0"/>
              <a:pPr/>
              <a:t>16</a:t>
            </a:fld>
            <a:endParaRPr lang="en-US"/>
          </a:p>
        </p:txBody>
      </p:sp>
    </p:spTree>
    <p:extLst>
      <p:ext uri="{BB962C8B-B14F-4D97-AF65-F5344CB8AC3E}">
        <p14:creationId xmlns:p14="http://schemas.microsoft.com/office/powerpoint/2010/main" val="930152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6866"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id-ID" altLang="en-US">
              <a:ea typeface="MS PGothic" charset="-128"/>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Calibri" charset="0"/>
                <a:ea typeface="MS PGothic" charset="-128"/>
              </a:defRPr>
            </a:lvl1pPr>
            <a:lvl2pPr marL="742950" indent="-285750">
              <a:defRPr sz="2400">
                <a:solidFill>
                  <a:schemeClr val="tx1"/>
                </a:solidFill>
                <a:latin typeface="Calibri" charset="0"/>
                <a:ea typeface="MS PGothic" charset="-128"/>
              </a:defRPr>
            </a:lvl2pPr>
            <a:lvl3pPr marL="1143000" indent="-228600">
              <a:defRPr sz="2400">
                <a:solidFill>
                  <a:schemeClr val="tx1"/>
                </a:solidFill>
                <a:latin typeface="Calibri" charset="0"/>
                <a:ea typeface="MS PGothic" charset="-128"/>
              </a:defRPr>
            </a:lvl3pPr>
            <a:lvl4pPr marL="1600200" indent="-228600">
              <a:defRPr sz="2400">
                <a:solidFill>
                  <a:schemeClr val="tx1"/>
                </a:solidFill>
                <a:latin typeface="Calibri" charset="0"/>
                <a:ea typeface="MS PGothic" charset="-128"/>
              </a:defRPr>
            </a:lvl4pPr>
            <a:lvl5pPr marL="2057400" indent="-228600">
              <a:defRPr sz="2400">
                <a:solidFill>
                  <a:schemeClr val="tx1"/>
                </a:solidFill>
                <a:latin typeface="Calibri" charset="0"/>
                <a:ea typeface="MS PGothic" charset="-128"/>
              </a:defRPr>
            </a:lvl5pPr>
            <a:lvl6pPr marL="2514600" indent="-228600" defTabSz="457200" eaLnBrk="0" fontAlgn="base" hangingPunct="0">
              <a:spcBef>
                <a:spcPct val="0"/>
              </a:spcBef>
              <a:spcAft>
                <a:spcPct val="0"/>
              </a:spcAft>
              <a:defRPr sz="2400">
                <a:solidFill>
                  <a:schemeClr val="tx1"/>
                </a:solidFill>
                <a:latin typeface="Calibri" charset="0"/>
                <a:ea typeface="MS PGothic" charset="-128"/>
              </a:defRPr>
            </a:lvl6pPr>
            <a:lvl7pPr marL="2971800" indent="-228600" defTabSz="457200" eaLnBrk="0" fontAlgn="base" hangingPunct="0">
              <a:spcBef>
                <a:spcPct val="0"/>
              </a:spcBef>
              <a:spcAft>
                <a:spcPct val="0"/>
              </a:spcAft>
              <a:defRPr sz="2400">
                <a:solidFill>
                  <a:schemeClr val="tx1"/>
                </a:solidFill>
                <a:latin typeface="Calibri" charset="0"/>
                <a:ea typeface="MS PGothic" charset="-128"/>
              </a:defRPr>
            </a:lvl7pPr>
            <a:lvl8pPr marL="3429000" indent="-228600" defTabSz="457200" eaLnBrk="0" fontAlgn="base" hangingPunct="0">
              <a:spcBef>
                <a:spcPct val="0"/>
              </a:spcBef>
              <a:spcAft>
                <a:spcPct val="0"/>
              </a:spcAft>
              <a:defRPr sz="2400">
                <a:solidFill>
                  <a:schemeClr val="tx1"/>
                </a:solidFill>
                <a:latin typeface="Calibri" charset="0"/>
                <a:ea typeface="MS PGothic" charset="-128"/>
              </a:defRPr>
            </a:lvl8pPr>
            <a:lvl9pPr marL="3886200" indent="-228600" defTabSz="457200" eaLnBrk="0" fontAlgn="base" hangingPunct="0">
              <a:spcBef>
                <a:spcPct val="0"/>
              </a:spcBef>
              <a:spcAft>
                <a:spcPct val="0"/>
              </a:spcAft>
              <a:defRPr sz="2400">
                <a:solidFill>
                  <a:schemeClr val="tx1"/>
                </a:solidFill>
                <a:latin typeface="Calibri" charset="0"/>
                <a:ea typeface="MS PGothic" charset="-128"/>
              </a:defRPr>
            </a:lvl9pPr>
          </a:lstStyle>
          <a:p>
            <a:fld id="{E65EEAF5-8BD6-CE4A-90AE-02BC8FAAD1C0}" type="slidenum">
              <a:rPr lang="en-US" altLang="en-US" sz="1200">
                <a:ea typeface="ＭＳ Ｐゴシック" charset="-128"/>
              </a:rPr>
              <a:pPr/>
              <a:t>17</a:t>
            </a:fld>
            <a:endParaRPr lang="en-US" altLang="en-US" sz="1200">
              <a:ea typeface="ＭＳ Ｐゴシック" charset="-128"/>
            </a:endParaRPr>
          </a:p>
        </p:txBody>
      </p:sp>
    </p:spTree>
    <p:extLst>
      <p:ext uri="{BB962C8B-B14F-4D97-AF65-F5344CB8AC3E}">
        <p14:creationId xmlns:p14="http://schemas.microsoft.com/office/powerpoint/2010/main" val="188729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pPr>
              <a:defRPr/>
            </a:pPr>
            <a:fld id="{F86ACBAE-EEEB-46E0-9E00-2C6E0D0A6E16}" type="slidenum">
              <a:rPr lang="id-ID" smtClean="0"/>
              <a:pPr>
                <a:defRPr/>
              </a:pPr>
              <a:t>18</a:t>
            </a:fld>
            <a:endParaRPr lang="id-ID"/>
          </a:p>
        </p:txBody>
      </p:sp>
    </p:spTree>
    <p:extLst>
      <p:ext uri="{BB962C8B-B14F-4D97-AF65-F5344CB8AC3E}">
        <p14:creationId xmlns:p14="http://schemas.microsoft.com/office/powerpoint/2010/main" val="56628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pPr>
              <a:defRPr/>
            </a:pPr>
            <a:fld id="{F86ACBAE-EEEB-46E0-9E00-2C6E0D0A6E16}" type="slidenum">
              <a:rPr lang="id-ID" smtClean="0"/>
              <a:pPr>
                <a:defRPr/>
              </a:pPr>
              <a:t>19</a:t>
            </a:fld>
            <a:endParaRPr lang="id-ID"/>
          </a:p>
        </p:txBody>
      </p:sp>
    </p:spTree>
    <p:extLst>
      <p:ext uri="{BB962C8B-B14F-4D97-AF65-F5344CB8AC3E}">
        <p14:creationId xmlns:p14="http://schemas.microsoft.com/office/powerpoint/2010/main" val="412632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BB16B9-21CE-9845-B4EE-666501C5A9C3}" type="datetimeFigureOut">
              <a:rPr lang="en-US" smtClean="0"/>
              <a:t>8/19/16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409961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BB16B9-21CE-9845-B4EE-666501C5A9C3}" type="datetimeFigureOut">
              <a:rPr lang="en-US" smtClean="0"/>
              <a:t>8/19/16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2650765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BB16B9-21CE-9845-B4EE-666501C5A9C3}" type="datetimeFigureOut">
              <a:rPr lang="en-US" smtClean="0"/>
              <a:t>8/19/16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322290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BB16B9-21CE-9845-B4EE-666501C5A9C3}" type="datetimeFigureOut">
              <a:rPr lang="en-US" smtClean="0"/>
              <a:t>8/19/16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1375406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BB16B9-21CE-9845-B4EE-666501C5A9C3}" type="datetimeFigureOut">
              <a:rPr lang="en-US" smtClean="0"/>
              <a:t>8/19/16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412718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BB16B9-21CE-9845-B4EE-666501C5A9C3}" type="datetimeFigureOut">
              <a:rPr lang="en-US" smtClean="0"/>
              <a:t>8/19/16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3430959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BB16B9-21CE-9845-B4EE-666501C5A9C3}" type="datetimeFigureOut">
              <a:rPr lang="en-US" smtClean="0"/>
              <a:t>8/19/16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1383657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BB16B9-21CE-9845-B4EE-666501C5A9C3}" type="datetimeFigureOut">
              <a:rPr lang="en-US" smtClean="0"/>
              <a:t>8/19/16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207511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BB16B9-21CE-9845-B4EE-666501C5A9C3}" type="datetimeFigureOut">
              <a:rPr lang="en-US" smtClean="0"/>
              <a:t>8/19/16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122120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BB16B9-21CE-9845-B4EE-666501C5A9C3}" type="datetimeFigureOut">
              <a:rPr lang="en-US" smtClean="0"/>
              <a:t>8/19/16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1960442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BB16B9-21CE-9845-B4EE-666501C5A9C3}" type="datetimeFigureOut">
              <a:rPr lang="en-US" smtClean="0"/>
              <a:t>8/19/16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A090F-A7F0-804D-8BF4-400CCFC198B7}" type="slidenum">
              <a:rPr lang="en-US" smtClean="0"/>
              <a:t>‹#›</a:t>
            </a:fld>
            <a:endParaRPr lang="en-US"/>
          </a:p>
        </p:txBody>
      </p:sp>
    </p:spTree>
    <p:extLst>
      <p:ext uri="{BB962C8B-B14F-4D97-AF65-F5344CB8AC3E}">
        <p14:creationId xmlns:p14="http://schemas.microsoft.com/office/powerpoint/2010/main" val="33228554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BB16B9-21CE-9845-B4EE-666501C5A9C3}" type="datetimeFigureOut">
              <a:rPr lang="en-US" smtClean="0"/>
              <a:t>8/19/16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9A090F-A7F0-804D-8BF4-400CCFC198B7}" type="slidenum">
              <a:rPr lang="en-US" smtClean="0"/>
              <a:t>‹#›</a:t>
            </a:fld>
            <a:endParaRPr lang="en-US"/>
          </a:p>
        </p:txBody>
      </p:sp>
    </p:spTree>
    <p:extLst>
      <p:ext uri="{BB962C8B-B14F-4D97-AF65-F5344CB8AC3E}">
        <p14:creationId xmlns:p14="http://schemas.microsoft.com/office/powerpoint/2010/main" val="2920630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image" Target="../media/image7.tiff"/><Relationship Id="rId5" Type="http://schemas.openxmlformats.org/officeDocument/2006/relationships/image" Target="../media/image8.tiff"/><Relationship Id="rId6" Type="http://schemas.openxmlformats.org/officeDocument/2006/relationships/image" Target="../media/image9.tiff"/><Relationship Id="rId7" Type="http://schemas.openxmlformats.org/officeDocument/2006/relationships/image" Target="../media/image10.tiff"/><Relationship Id="rId8" Type="http://schemas.openxmlformats.org/officeDocument/2006/relationships/image" Target="../media/image11.tiff"/><Relationship Id="rId9" Type="http://schemas.openxmlformats.org/officeDocument/2006/relationships/image" Target="../media/image12.tiff"/><Relationship Id="rId10"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Inter-professional Collaboration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47054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9907" y="1318847"/>
            <a:ext cx="7051431" cy="2831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ounded Rectangle 2"/>
          <p:cNvSpPr/>
          <p:nvPr/>
        </p:nvSpPr>
        <p:spPr>
          <a:xfrm>
            <a:off x="1811215" y="3130061"/>
            <a:ext cx="1565031" cy="7033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TIM PEMBINA</a:t>
            </a:r>
          </a:p>
          <a:p>
            <a:pPr algn="ctr"/>
            <a:r>
              <a:rPr lang="en-US" sz="1600" b="1" dirty="0" smtClean="0">
                <a:solidFill>
                  <a:schemeClr val="tx1"/>
                </a:solidFill>
              </a:rPr>
              <a:t>KELUARGA</a:t>
            </a:r>
            <a:endParaRPr lang="id-ID" sz="1600" b="1" dirty="0">
              <a:solidFill>
                <a:schemeClr val="tx1"/>
              </a:solidFill>
            </a:endParaRPr>
          </a:p>
        </p:txBody>
      </p:sp>
      <p:sp>
        <p:nvSpPr>
          <p:cNvPr id="4" name="Rounded Rectangle 3"/>
          <p:cNvSpPr/>
          <p:nvPr/>
        </p:nvSpPr>
        <p:spPr>
          <a:xfrm>
            <a:off x="1327637" y="5451230"/>
            <a:ext cx="2734409" cy="70338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KELUARGA</a:t>
            </a:r>
            <a:endParaRPr lang="id-ID" sz="1600" b="1" dirty="0">
              <a:solidFill>
                <a:schemeClr val="bg1"/>
              </a:solidFill>
            </a:endParaRPr>
          </a:p>
        </p:txBody>
      </p:sp>
      <p:cxnSp>
        <p:nvCxnSpPr>
          <p:cNvPr id="6" name="Straight Arrow Connector 5"/>
          <p:cNvCxnSpPr/>
          <p:nvPr/>
        </p:nvCxnSpPr>
        <p:spPr>
          <a:xfrm flipH="1">
            <a:off x="2444261" y="3833445"/>
            <a:ext cx="17585" cy="1617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708030" y="3833445"/>
            <a:ext cx="0" cy="1617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195751" y="1943101"/>
            <a:ext cx="3499339" cy="703384"/>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TENAGA KESEHATAN (PROFESIONAL)</a:t>
            </a:r>
          </a:p>
          <a:p>
            <a:pPr algn="ctr"/>
            <a:r>
              <a:rPr lang="en-US" sz="1600" b="1" dirty="0" smtClean="0">
                <a:solidFill>
                  <a:schemeClr val="bg1"/>
                </a:solidFill>
              </a:rPr>
              <a:t>PUSKESMAS LAIN</a:t>
            </a:r>
            <a:endParaRPr lang="id-ID" sz="1600" b="1" dirty="0">
              <a:solidFill>
                <a:schemeClr val="bg1"/>
              </a:solidFill>
            </a:endParaRPr>
          </a:p>
        </p:txBody>
      </p:sp>
      <p:cxnSp>
        <p:nvCxnSpPr>
          <p:cNvPr id="12" name="Straight Arrow Connector 11"/>
          <p:cNvCxnSpPr/>
          <p:nvPr/>
        </p:nvCxnSpPr>
        <p:spPr>
          <a:xfrm flipV="1">
            <a:off x="2461846" y="2655277"/>
            <a:ext cx="0" cy="4747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1688122" y="2672860"/>
            <a:ext cx="1" cy="27783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780689" y="3130061"/>
            <a:ext cx="1565031" cy="70338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PENGELOLA</a:t>
            </a:r>
          </a:p>
          <a:p>
            <a:pPr algn="ctr"/>
            <a:r>
              <a:rPr lang="en-US" sz="1600" b="1" dirty="0" smtClean="0">
                <a:solidFill>
                  <a:schemeClr val="bg1"/>
                </a:solidFill>
              </a:rPr>
              <a:t>DATA</a:t>
            </a:r>
            <a:endParaRPr lang="id-ID" sz="1600" b="1" dirty="0">
              <a:solidFill>
                <a:schemeClr val="bg1"/>
              </a:solidFill>
            </a:endParaRPr>
          </a:p>
        </p:txBody>
      </p:sp>
      <p:sp>
        <p:nvSpPr>
          <p:cNvPr id="17" name="Rounded Rectangle 16"/>
          <p:cNvSpPr/>
          <p:nvPr/>
        </p:nvSpPr>
        <p:spPr>
          <a:xfrm>
            <a:off x="5785338" y="3116872"/>
            <a:ext cx="1565031" cy="70338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TIM PEMBINA</a:t>
            </a:r>
          </a:p>
          <a:p>
            <a:pPr algn="ctr"/>
            <a:r>
              <a:rPr lang="en-US" sz="1600" b="1" dirty="0" smtClean="0">
                <a:solidFill>
                  <a:schemeClr val="bg1"/>
                </a:solidFill>
              </a:rPr>
              <a:t>WILAYAH</a:t>
            </a:r>
            <a:endParaRPr lang="id-ID" sz="1600" b="1" dirty="0">
              <a:solidFill>
                <a:schemeClr val="bg1"/>
              </a:solidFill>
            </a:endParaRPr>
          </a:p>
        </p:txBody>
      </p:sp>
      <p:sp>
        <p:nvSpPr>
          <p:cNvPr id="18" name="Rounded Rectangle 17"/>
          <p:cNvSpPr/>
          <p:nvPr/>
        </p:nvSpPr>
        <p:spPr>
          <a:xfrm>
            <a:off x="5477606" y="5451230"/>
            <a:ext cx="2136531" cy="70338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DESA/KELURAHAN:</a:t>
            </a:r>
          </a:p>
          <a:p>
            <a:pPr algn="ctr"/>
            <a:r>
              <a:rPr lang="en-US" sz="1600" b="1" dirty="0" smtClean="0">
                <a:solidFill>
                  <a:schemeClr val="bg1"/>
                </a:solidFill>
              </a:rPr>
              <a:t>UKBM DLL</a:t>
            </a:r>
            <a:endParaRPr lang="id-ID" sz="1600" b="1" dirty="0">
              <a:solidFill>
                <a:schemeClr val="bg1"/>
              </a:solidFill>
            </a:endParaRPr>
          </a:p>
        </p:txBody>
      </p:sp>
      <p:cxnSp>
        <p:nvCxnSpPr>
          <p:cNvPr id="19" name="Straight Arrow Connector 18"/>
          <p:cNvCxnSpPr/>
          <p:nvPr/>
        </p:nvCxnSpPr>
        <p:spPr>
          <a:xfrm flipH="1">
            <a:off x="6383214" y="3833445"/>
            <a:ext cx="17585" cy="1617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711460" y="3833444"/>
            <a:ext cx="0" cy="1617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376246" y="3481753"/>
            <a:ext cx="422029" cy="43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17" idx="1"/>
          </p:cNvCxnSpPr>
          <p:nvPr/>
        </p:nvCxnSpPr>
        <p:spPr>
          <a:xfrm flipV="1">
            <a:off x="5337588" y="3468564"/>
            <a:ext cx="447750" cy="131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4897307" y="1932108"/>
            <a:ext cx="1565031" cy="70338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TIM PERENCANAAN</a:t>
            </a:r>
            <a:endParaRPr lang="id-ID" sz="1600" b="1" dirty="0">
              <a:solidFill>
                <a:schemeClr val="bg1"/>
              </a:solidFill>
            </a:endParaRPr>
          </a:p>
        </p:txBody>
      </p:sp>
      <p:sp>
        <p:nvSpPr>
          <p:cNvPr id="26" name="Rounded Rectangle 25"/>
          <p:cNvSpPr/>
          <p:nvPr/>
        </p:nvSpPr>
        <p:spPr>
          <a:xfrm>
            <a:off x="6664556" y="1815614"/>
            <a:ext cx="1125428" cy="97154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RENCANA</a:t>
            </a:r>
          </a:p>
          <a:p>
            <a:pPr algn="ctr"/>
            <a:r>
              <a:rPr lang="en-US" sz="1600" b="1" dirty="0" smtClean="0">
                <a:solidFill>
                  <a:schemeClr val="bg1"/>
                </a:solidFill>
              </a:rPr>
              <a:t>PUSKES MAS</a:t>
            </a:r>
            <a:endParaRPr lang="id-ID" sz="1600" b="1" dirty="0">
              <a:solidFill>
                <a:schemeClr val="bg1"/>
              </a:solidFill>
            </a:endParaRPr>
          </a:p>
        </p:txBody>
      </p:sp>
      <p:cxnSp>
        <p:nvCxnSpPr>
          <p:cNvPr id="27" name="Straight Arrow Connector 26"/>
          <p:cNvCxnSpPr/>
          <p:nvPr/>
        </p:nvCxnSpPr>
        <p:spPr>
          <a:xfrm flipH="1" flipV="1">
            <a:off x="5099533" y="2626657"/>
            <a:ext cx="1" cy="5034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26" idx="1"/>
          </p:cNvCxnSpPr>
          <p:nvPr/>
        </p:nvCxnSpPr>
        <p:spPr>
          <a:xfrm>
            <a:off x="6453540" y="2294793"/>
            <a:ext cx="211016" cy="659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18" idx="1"/>
          </p:cNvCxnSpPr>
          <p:nvPr/>
        </p:nvCxnSpPr>
        <p:spPr>
          <a:xfrm>
            <a:off x="4062046" y="5798527"/>
            <a:ext cx="1415560" cy="4395"/>
          </a:xfrm>
          <a:prstGeom prst="straightConnector1">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1811214" y="4548920"/>
            <a:ext cx="1565031" cy="397851"/>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PROKESGA</a:t>
            </a:r>
          </a:p>
        </p:txBody>
      </p:sp>
      <p:sp>
        <p:nvSpPr>
          <p:cNvPr id="34" name="TextBox 33"/>
          <p:cNvSpPr txBox="1"/>
          <p:nvPr/>
        </p:nvSpPr>
        <p:spPr>
          <a:xfrm>
            <a:off x="1213335" y="523057"/>
            <a:ext cx="6462025" cy="584775"/>
          </a:xfrm>
          <a:prstGeom prst="rect">
            <a:avLst/>
          </a:prstGeom>
          <a:noFill/>
        </p:spPr>
        <p:txBody>
          <a:bodyPr wrap="none" rtlCol="0">
            <a:spAutoFit/>
          </a:bodyPr>
          <a:lstStyle/>
          <a:p>
            <a:r>
              <a:rPr lang="en-US" sz="3200" dirty="0" smtClean="0">
                <a:solidFill>
                  <a:srgbClr val="C00000"/>
                </a:solidFill>
                <a:latin typeface="Berlin Sans FB Demi" panose="020E0802020502020306" pitchFamily="34" charset="0"/>
              </a:rPr>
              <a:t>PERAN TIM PEMBINA KELUARGA</a:t>
            </a:r>
          </a:p>
        </p:txBody>
      </p:sp>
      <p:sp>
        <p:nvSpPr>
          <p:cNvPr id="35" name="TextBox 34"/>
          <p:cNvSpPr txBox="1"/>
          <p:nvPr/>
        </p:nvSpPr>
        <p:spPr>
          <a:xfrm>
            <a:off x="1213335" y="1430919"/>
            <a:ext cx="1544012" cy="400110"/>
          </a:xfrm>
          <a:prstGeom prst="rect">
            <a:avLst/>
          </a:prstGeom>
          <a:noFill/>
        </p:spPr>
        <p:txBody>
          <a:bodyPr wrap="none" rtlCol="0">
            <a:spAutoFit/>
          </a:bodyPr>
          <a:lstStyle/>
          <a:p>
            <a:r>
              <a:rPr lang="en-US" sz="2000" b="1" dirty="0" smtClean="0">
                <a:solidFill>
                  <a:schemeClr val="bg1"/>
                </a:solidFill>
                <a:latin typeface="Berlin Sans FB Demi" panose="020E0802020502020306" pitchFamily="34" charset="0"/>
              </a:rPr>
              <a:t>PUSKESMAS</a:t>
            </a:r>
            <a:endParaRPr lang="id-ID" sz="2000" b="1" dirty="0">
              <a:solidFill>
                <a:schemeClr val="bg1"/>
              </a:solidFill>
              <a:latin typeface="Berlin Sans FB Demi" panose="020E0802020502020306" pitchFamily="34" charset="0"/>
            </a:endParaRPr>
          </a:p>
        </p:txBody>
      </p:sp>
      <p:sp>
        <p:nvSpPr>
          <p:cNvPr id="47" name="Slide Number Placeholder 46"/>
          <p:cNvSpPr>
            <a:spLocks noGrp="1"/>
          </p:cNvSpPr>
          <p:nvPr>
            <p:ph type="sldNum" sz="quarter" idx="12"/>
          </p:nvPr>
        </p:nvSpPr>
        <p:spPr/>
        <p:txBody>
          <a:bodyPr/>
          <a:lstStyle/>
          <a:p>
            <a:fld id="{19312C5E-B976-4BAA-A890-B2AC3C7E7F93}" type="slidenum">
              <a:rPr lang="id-ID" smtClean="0"/>
              <a:pPr/>
              <a:t>10</a:t>
            </a:fld>
            <a:endParaRPr lang="id-ID"/>
          </a:p>
        </p:txBody>
      </p:sp>
    </p:spTree>
    <p:extLst>
      <p:ext uri="{BB962C8B-B14F-4D97-AF65-F5344CB8AC3E}">
        <p14:creationId xmlns:p14="http://schemas.microsoft.com/office/powerpoint/2010/main" val="4237751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857250"/>
            <a:ext cx="9144000" cy="5150358"/>
          </a:xfrm>
          <a:prstGeom prst="rect">
            <a:avLst/>
          </a:prstGeom>
        </p:spPr>
      </p:pic>
      <p:sp>
        <p:nvSpPr>
          <p:cNvPr id="2" name="Title 1"/>
          <p:cNvSpPr>
            <a:spLocks noGrp="1"/>
          </p:cNvSpPr>
          <p:nvPr>
            <p:ph type="title"/>
          </p:nvPr>
        </p:nvSpPr>
        <p:spPr>
          <a:xfrm>
            <a:off x="518922" y="128894"/>
            <a:ext cx="7886700" cy="521208"/>
          </a:xfrm>
        </p:spPr>
        <p:txBody>
          <a:bodyPr>
            <a:normAutofit fontScale="90000"/>
          </a:bodyPr>
          <a:lstStyle/>
          <a:p>
            <a:pPr algn="ctr"/>
            <a:r>
              <a:rPr lang="en-US" b="1" dirty="0" err="1" smtClean="0"/>
              <a:t>Kolaborasi</a:t>
            </a:r>
            <a:r>
              <a:rPr lang="en-US" b="1" dirty="0" smtClean="0"/>
              <a:t> </a:t>
            </a:r>
            <a:r>
              <a:rPr lang="en-US" b="1" dirty="0" err="1" smtClean="0"/>
              <a:t>antar</a:t>
            </a:r>
            <a:r>
              <a:rPr lang="en-US" b="1" dirty="0" smtClean="0"/>
              <a:t> </a:t>
            </a:r>
            <a:r>
              <a:rPr lang="en-US" b="1" dirty="0" err="1" smtClean="0"/>
              <a:t>tenaga</a:t>
            </a:r>
            <a:r>
              <a:rPr lang="en-US" b="1" dirty="0" smtClean="0"/>
              <a:t> </a:t>
            </a:r>
            <a:r>
              <a:rPr lang="en-US" b="1" dirty="0" err="1" smtClean="0"/>
              <a:t>kesehatan</a:t>
            </a:r>
            <a:endParaRPr lang="en-US" b="1" dirty="0"/>
          </a:p>
        </p:txBody>
      </p:sp>
      <p:grpSp>
        <p:nvGrpSpPr>
          <p:cNvPr id="23" name="Group 22"/>
          <p:cNvGrpSpPr/>
          <p:nvPr/>
        </p:nvGrpSpPr>
        <p:grpSpPr>
          <a:xfrm>
            <a:off x="628651" y="1746398"/>
            <a:ext cx="1519928" cy="2907593"/>
            <a:chOff x="838200" y="1185531"/>
            <a:chExt cx="2026571" cy="387679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4007" y="2071308"/>
              <a:ext cx="1310764" cy="2991013"/>
            </a:xfrm>
            <a:prstGeom prst="rect">
              <a:avLst/>
            </a:prstGeom>
          </p:spPr>
        </p:pic>
        <p:sp>
          <p:nvSpPr>
            <p:cNvPr id="6" name="Rounded Rectangle 5"/>
            <p:cNvSpPr/>
            <p:nvPr/>
          </p:nvSpPr>
          <p:spPr>
            <a:xfrm>
              <a:off x="838200" y="1185531"/>
              <a:ext cx="1787590" cy="768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 </a:t>
              </a:r>
              <a:r>
                <a:rPr lang="en-US" dirty="0" err="1" smtClean="0"/>
                <a:t>Dokter</a:t>
              </a:r>
              <a:r>
                <a:rPr lang="en-US" dirty="0" smtClean="0"/>
                <a:t> </a:t>
              </a:r>
              <a:r>
                <a:rPr lang="en-US" dirty="0" err="1" smtClean="0"/>
                <a:t>Umum</a:t>
              </a:r>
              <a:endParaRPr lang="en-US" dirty="0"/>
            </a:p>
          </p:txBody>
        </p:sp>
      </p:grpSp>
      <p:grpSp>
        <p:nvGrpSpPr>
          <p:cNvPr id="24" name="Group 23"/>
          <p:cNvGrpSpPr/>
          <p:nvPr/>
        </p:nvGrpSpPr>
        <p:grpSpPr>
          <a:xfrm>
            <a:off x="3105310" y="1837005"/>
            <a:ext cx="1361912" cy="2876228"/>
            <a:chOff x="4140414" y="1306339"/>
            <a:chExt cx="1815882" cy="3834971"/>
          </a:xfrm>
        </p:grpSpPr>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0414" y="2403947"/>
              <a:ext cx="1815882" cy="2737363"/>
            </a:xfrm>
            <a:prstGeom prst="rect">
              <a:avLst/>
            </a:prstGeom>
          </p:spPr>
        </p:pic>
        <p:sp>
          <p:nvSpPr>
            <p:cNvPr id="8" name="Rounded Rectangle 7"/>
            <p:cNvSpPr/>
            <p:nvPr/>
          </p:nvSpPr>
          <p:spPr>
            <a:xfrm>
              <a:off x="4457406" y="1306339"/>
              <a:ext cx="1492290" cy="68738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 </a:t>
              </a:r>
              <a:r>
                <a:rPr lang="en-US" dirty="0" err="1" smtClean="0"/>
                <a:t>Dokter</a:t>
              </a:r>
              <a:r>
                <a:rPr lang="en-US" dirty="0" smtClean="0"/>
                <a:t> Gigi</a:t>
              </a:r>
              <a:endParaRPr lang="en-US" dirty="0"/>
            </a:p>
          </p:txBody>
        </p:sp>
      </p:grpSp>
      <p:grpSp>
        <p:nvGrpSpPr>
          <p:cNvPr id="29" name="Group 28"/>
          <p:cNvGrpSpPr/>
          <p:nvPr/>
        </p:nvGrpSpPr>
        <p:grpSpPr>
          <a:xfrm>
            <a:off x="2150790" y="1805237"/>
            <a:ext cx="1061680" cy="2966636"/>
            <a:chOff x="2867719" y="1263983"/>
            <a:chExt cx="1415573" cy="3955514"/>
          </a:xfrm>
        </p:grpSpPr>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53981" y="2110537"/>
              <a:ext cx="1329311" cy="3108960"/>
            </a:xfrm>
            <a:prstGeom prst="rect">
              <a:avLst/>
            </a:prstGeom>
          </p:spPr>
        </p:pic>
        <p:sp>
          <p:nvSpPr>
            <p:cNvPr id="25" name="Rounded Rectangle 24"/>
            <p:cNvSpPr/>
            <p:nvPr/>
          </p:nvSpPr>
          <p:spPr>
            <a:xfrm>
              <a:off x="2867719" y="1263983"/>
              <a:ext cx="1415573" cy="65015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 </a:t>
              </a:r>
              <a:r>
                <a:rPr lang="en-US" dirty="0" err="1" smtClean="0"/>
                <a:t>Perawat</a:t>
              </a:r>
              <a:endParaRPr lang="en-US" dirty="0"/>
            </a:p>
          </p:txBody>
        </p:sp>
      </p:grpSp>
      <p:grpSp>
        <p:nvGrpSpPr>
          <p:cNvPr id="30" name="Group 29"/>
          <p:cNvGrpSpPr/>
          <p:nvPr/>
        </p:nvGrpSpPr>
        <p:grpSpPr>
          <a:xfrm>
            <a:off x="4641215" y="1829207"/>
            <a:ext cx="1145195" cy="2803516"/>
            <a:chOff x="6188287" y="1295942"/>
            <a:chExt cx="1526926" cy="3738021"/>
          </a:xfrm>
        </p:grpSpPr>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88287" y="2414015"/>
              <a:ext cx="1526926" cy="2619948"/>
            </a:xfrm>
            <a:prstGeom prst="rect">
              <a:avLst/>
            </a:prstGeom>
          </p:spPr>
        </p:pic>
        <p:sp>
          <p:nvSpPr>
            <p:cNvPr id="26" name="Rounded Rectangle 25"/>
            <p:cNvSpPr/>
            <p:nvPr/>
          </p:nvSpPr>
          <p:spPr>
            <a:xfrm>
              <a:off x="6352596" y="1295942"/>
              <a:ext cx="1198308" cy="7680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 </a:t>
              </a:r>
              <a:r>
                <a:rPr lang="en-US" dirty="0" err="1" smtClean="0"/>
                <a:t>Bidan</a:t>
              </a:r>
              <a:endParaRPr lang="en-US" dirty="0"/>
            </a:p>
          </p:txBody>
        </p:sp>
      </p:grpSp>
      <p:grpSp>
        <p:nvGrpSpPr>
          <p:cNvPr id="31" name="Group 30"/>
          <p:cNvGrpSpPr/>
          <p:nvPr/>
        </p:nvGrpSpPr>
        <p:grpSpPr>
          <a:xfrm>
            <a:off x="5797080" y="1746398"/>
            <a:ext cx="1340693" cy="2886324"/>
            <a:chOff x="7729440" y="1185531"/>
            <a:chExt cx="1787590" cy="3848432"/>
          </a:xfrm>
        </p:grpSpPr>
        <p:grpSp>
          <p:nvGrpSpPr>
            <p:cNvPr id="22" name="Group 21"/>
            <p:cNvGrpSpPr/>
            <p:nvPr/>
          </p:nvGrpSpPr>
          <p:grpSpPr>
            <a:xfrm>
              <a:off x="7922770" y="2403947"/>
              <a:ext cx="1385821" cy="2630016"/>
              <a:chOff x="7922770" y="2403947"/>
              <a:chExt cx="1385821" cy="2630016"/>
            </a:xfrm>
          </p:grpSpPr>
          <p:pic>
            <p:nvPicPr>
              <p:cNvPr id="20" name="Picture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22770" y="2403947"/>
                <a:ext cx="1385821" cy="2630016"/>
              </a:xfrm>
              <a:prstGeom prst="rect">
                <a:avLst/>
              </a:prstGeom>
            </p:spPr>
          </p:pic>
          <p:pic>
            <p:nvPicPr>
              <p:cNvPr id="21" name="Picture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8322799" y="3772628"/>
                <a:ext cx="335380" cy="335380"/>
              </a:xfrm>
              <a:prstGeom prst="rect">
                <a:avLst/>
              </a:prstGeom>
            </p:spPr>
          </p:pic>
        </p:grpSp>
        <p:sp>
          <p:nvSpPr>
            <p:cNvPr id="27" name="Rounded Rectangle 26"/>
            <p:cNvSpPr/>
            <p:nvPr/>
          </p:nvSpPr>
          <p:spPr>
            <a:xfrm>
              <a:off x="7729440" y="1185531"/>
              <a:ext cx="1787590" cy="88577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err="1" smtClean="0"/>
                <a:t>Tenaga</a:t>
              </a:r>
              <a:r>
                <a:rPr lang="en-US" dirty="0" smtClean="0"/>
                <a:t> </a:t>
              </a:r>
              <a:r>
                <a:rPr lang="en-US" dirty="0" err="1" smtClean="0"/>
                <a:t>Kesehatan</a:t>
              </a:r>
              <a:r>
                <a:rPr lang="en-US" dirty="0" smtClean="0"/>
                <a:t> </a:t>
              </a:r>
              <a:r>
                <a:rPr lang="en-US" dirty="0" err="1" smtClean="0"/>
                <a:t>Masyarakat</a:t>
              </a:r>
              <a:endParaRPr lang="en-US" dirty="0"/>
            </a:p>
          </p:txBody>
        </p:sp>
      </p:grpSp>
      <p:grpSp>
        <p:nvGrpSpPr>
          <p:cNvPr id="32" name="Group 31"/>
          <p:cNvGrpSpPr/>
          <p:nvPr/>
        </p:nvGrpSpPr>
        <p:grpSpPr>
          <a:xfrm>
            <a:off x="7200858" y="1776469"/>
            <a:ext cx="1563405" cy="2866781"/>
            <a:chOff x="9601144" y="1225624"/>
            <a:chExt cx="2084540" cy="3822375"/>
          </a:xfrm>
        </p:grpSpPr>
        <p:grpSp>
          <p:nvGrpSpPr>
            <p:cNvPr id="16" name="Group 15"/>
            <p:cNvGrpSpPr/>
            <p:nvPr/>
          </p:nvGrpSpPr>
          <p:grpSpPr>
            <a:xfrm>
              <a:off x="9601144" y="2310636"/>
              <a:ext cx="1064060" cy="2737363"/>
              <a:chOff x="9620209" y="2285999"/>
              <a:chExt cx="1064060" cy="2737363"/>
            </a:xfrm>
          </p:grpSpPr>
          <p:pic>
            <p:nvPicPr>
              <p:cNvPr id="14" name="Picture 1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620209" y="2285999"/>
                <a:ext cx="1064060" cy="2737363"/>
              </a:xfrm>
              <a:prstGeom prst="rect">
                <a:avLst/>
              </a:prstGeom>
            </p:spPr>
          </p:pic>
          <p:pic>
            <p:nvPicPr>
              <p:cNvPr id="15" name="Picture 1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765732" y="3090120"/>
                <a:ext cx="302855" cy="302855"/>
              </a:xfrm>
              <a:prstGeom prst="rect">
                <a:avLst/>
              </a:prstGeom>
            </p:spPr>
          </p:pic>
        </p:grpSp>
        <p:sp>
          <p:nvSpPr>
            <p:cNvPr id="28" name="Rounded Rectangle 27"/>
            <p:cNvSpPr/>
            <p:nvPr/>
          </p:nvSpPr>
          <p:spPr>
            <a:xfrm>
              <a:off x="9898094" y="1225624"/>
              <a:ext cx="1787590" cy="76809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 </a:t>
              </a:r>
              <a:r>
                <a:rPr lang="en-US" dirty="0" err="1" smtClean="0"/>
                <a:t>Pemerhati</a:t>
              </a:r>
              <a:r>
                <a:rPr lang="en-US" dirty="0" smtClean="0"/>
                <a:t> </a:t>
              </a:r>
              <a:r>
                <a:rPr lang="en-US" dirty="0" err="1" smtClean="0"/>
                <a:t>Kesehatan</a:t>
              </a:r>
              <a:endParaRPr lang="en-US" dirty="0"/>
            </a:p>
          </p:txBody>
        </p:sp>
      </p:grpSp>
      <p:sp>
        <p:nvSpPr>
          <p:cNvPr id="33" name="TextBox 32"/>
          <p:cNvSpPr txBox="1"/>
          <p:nvPr/>
        </p:nvSpPr>
        <p:spPr>
          <a:xfrm>
            <a:off x="6770429" y="4771873"/>
            <a:ext cx="2148580" cy="1754326"/>
          </a:xfrm>
          <a:prstGeom prst="rect">
            <a:avLst/>
          </a:prstGeom>
          <a:noFill/>
        </p:spPr>
        <p:txBody>
          <a:bodyPr wrap="square" rtlCol="0">
            <a:spAutoFit/>
          </a:bodyPr>
          <a:lstStyle/>
          <a:p>
            <a:pPr marL="214313" indent="-214313">
              <a:buFontTx/>
              <a:buChar char="-"/>
            </a:pPr>
            <a:r>
              <a:rPr lang="en-US" dirty="0" err="1" smtClean="0"/>
              <a:t>Teknik</a:t>
            </a:r>
            <a:r>
              <a:rPr lang="en-US" dirty="0" smtClean="0"/>
              <a:t> </a:t>
            </a:r>
            <a:r>
              <a:rPr lang="en-US" dirty="0" err="1" smtClean="0"/>
              <a:t>Pertanian</a:t>
            </a:r>
            <a:endParaRPr lang="en-US" dirty="0" smtClean="0"/>
          </a:p>
          <a:p>
            <a:pPr marL="214313" indent="-214313">
              <a:buFontTx/>
              <a:buChar char="-"/>
            </a:pPr>
            <a:r>
              <a:rPr lang="en-US" dirty="0" err="1" smtClean="0"/>
              <a:t>Sosiologi</a:t>
            </a:r>
            <a:r>
              <a:rPr lang="en-US" dirty="0" smtClean="0"/>
              <a:t> </a:t>
            </a:r>
          </a:p>
          <a:p>
            <a:pPr marL="214313" indent="-214313">
              <a:buFontTx/>
              <a:buChar char="-"/>
            </a:pPr>
            <a:r>
              <a:rPr lang="en-US" dirty="0" err="1" smtClean="0"/>
              <a:t>Farmasi</a:t>
            </a:r>
            <a:endParaRPr lang="en-US" dirty="0" smtClean="0"/>
          </a:p>
          <a:p>
            <a:pPr marL="214313" indent="-214313">
              <a:buFontTx/>
              <a:buChar char="-"/>
            </a:pPr>
            <a:r>
              <a:rPr lang="en-US" dirty="0" err="1" smtClean="0"/>
              <a:t>Hubungan</a:t>
            </a:r>
            <a:r>
              <a:rPr lang="en-US" dirty="0" smtClean="0"/>
              <a:t> </a:t>
            </a:r>
            <a:r>
              <a:rPr lang="en-US" dirty="0" err="1" smtClean="0"/>
              <a:t>Internasional</a:t>
            </a:r>
            <a:endParaRPr lang="en-US" dirty="0" smtClean="0"/>
          </a:p>
          <a:p>
            <a:pPr marL="214313" indent="-214313">
              <a:buFontTx/>
              <a:buChar char="-"/>
            </a:pPr>
            <a:r>
              <a:rPr lang="en-US" dirty="0" err="1" smtClean="0"/>
              <a:t>Hukum</a:t>
            </a:r>
            <a:endParaRPr lang="en-US" dirty="0"/>
          </a:p>
        </p:txBody>
      </p:sp>
    </p:spTree>
    <p:extLst>
      <p:ext uri="{BB962C8B-B14F-4D97-AF65-F5344CB8AC3E}">
        <p14:creationId xmlns:p14="http://schemas.microsoft.com/office/powerpoint/2010/main" val="1549056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762000" y="1844675"/>
            <a:ext cx="6400800" cy="34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defRPr/>
            </a:pPr>
            <a:endParaRPr lang="en-US" altLang="en-US" sz="2000" dirty="0" smtClean="0">
              <a:latin typeface="Andalus" panose="02020603050405020304" pitchFamily="18" charset="-78"/>
              <a:cs typeface="Andalus" panose="02020603050405020304" pitchFamily="18" charset="-78"/>
            </a:endParaRP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Dokter umum</a:t>
            </a:r>
          </a:p>
          <a:p>
            <a:pPr eaLnBrk="1" hangingPunct="1">
              <a:buFontTx/>
              <a:buAutoNum type="arabicPeriod"/>
              <a:defRPr/>
            </a:pPr>
            <a:r>
              <a:rPr lang="id-ID" altLang="en-US" sz="2000" dirty="0">
                <a:latin typeface="Andalus" panose="02020603050405020304" pitchFamily="18" charset="-78"/>
                <a:cs typeface="Andalus" panose="02020603050405020304" pitchFamily="18" charset="-78"/>
              </a:rPr>
              <a:t>D</a:t>
            </a:r>
            <a:r>
              <a:rPr lang="id-ID" altLang="en-US" sz="2000" dirty="0" smtClean="0">
                <a:latin typeface="Andalus" panose="02020603050405020304" pitchFamily="18" charset="-78"/>
                <a:cs typeface="Andalus" panose="02020603050405020304" pitchFamily="18" charset="-78"/>
              </a:rPr>
              <a:t>okter gigi</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Perawat </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Bidan</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Tenaga  Gizi </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Tenaga kesehatan lingkungan </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Ahli tehnologi laboratorium medik</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Tenaga  Kefarmasian </a:t>
            </a:r>
          </a:p>
          <a:p>
            <a:pPr eaLnBrk="1" hangingPunct="1">
              <a:buFontTx/>
              <a:buAutoNum type="arabicPeriod"/>
              <a:defRPr/>
            </a:pPr>
            <a:r>
              <a:rPr lang="id-ID" altLang="en-US" sz="2000" dirty="0" smtClean="0">
                <a:latin typeface="Andalus" panose="02020603050405020304" pitchFamily="18" charset="-78"/>
                <a:cs typeface="Andalus" panose="02020603050405020304" pitchFamily="18" charset="-78"/>
              </a:rPr>
              <a:t>Tenaga Kesehatan Masyarakat </a:t>
            </a:r>
            <a:endParaRPr lang="en-US" altLang="en-US" sz="2000" dirty="0" smtClean="0">
              <a:latin typeface="Andalus" panose="02020603050405020304" pitchFamily="18" charset="-78"/>
              <a:cs typeface="Andalus" panose="02020603050405020304" pitchFamily="18" charset="-78"/>
            </a:endParaRPr>
          </a:p>
          <a:p>
            <a:pPr eaLnBrk="1" hangingPunct="1">
              <a:defRPr/>
            </a:pPr>
            <a:r>
              <a:rPr lang="en-US" altLang="en-US" sz="2000" dirty="0" smtClean="0">
                <a:solidFill>
                  <a:srgbClr val="C00000"/>
                </a:solidFill>
                <a:latin typeface="Andalus" panose="02020603050405020304" pitchFamily="18" charset="-78"/>
                <a:cs typeface="Andalus" panose="02020603050405020304" pitchFamily="18" charset="-78"/>
              </a:rPr>
              <a:t>     </a:t>
            </a:r>
            <a:endParaRPr lang="id-ID" altLang="en-US" sz="2000" dirty="0" smtClean="0">
              <a:latin typeface="Andalus" panose="02020603050405020304" pitchFamily="18" charset="-78"/>
              <a:cs typeface="Andalus" panose="02020603050405020304" pitchFamily="18" charset="-78"/>
            </a:endParaRPr>
          </a:p>
        </p:txBody>
      </p:sp>
      <p:sp>
        <p:nvSpPr>
          <p:cNvPr id="7" name="TextBox 6"/>
          <p:cNvSpPr txBox="1"/>
          <p:nvPr/>
        </p:nvSpPr>
        <p:spPr>
          <a:xfrm>
            <a:off x="3048000" y="228600"/>
            <a:ext cx="4679950" cy="523875"/>
          </a:xfrm>
          <a:prstGeom prst="rect">
            <a:avLst/>
          </a:prstGeom>
          <a:solidFill>
            <a:schemeClr val="accent1">
              <a:lumMod val="60000"/>
              <a:lumOff val="40000"/>
            </a:schemeClr>
          </a:solidFill>
        </p:spPr>
        <p:txBody>
          <a:bodyPr>
            <a:spAutoFit/>
          </a:bodyPr>
          <a:lstStyle/>
          <a:p>
            <a:pPr eaLnBrk="1" hangingPunct="1">
              <a:defRPr/>
            </a:pPr>
            <a:r>
              <a:rPr lang="id-ID" sz="2800" dirty="0">
                <a:latin typeface="Andalus" pitchFamily="18" charset="-78"/>
                <a:cs typeface="Andalus" pitchFamily="18" charset="-78"/>
              </a:rPr>
              <a:t>  Jenis Tenaga Kesehatan</a:t>
            </a:r>
          </a:p>
        </p:txBody>
      </p:sp>
      <p:pic>
        <p:nvPicPr>
          <p:cNvPr id="44036"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28575"/>
            <a:ext cx="2324100"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87456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5"/>
          <p:cNvSpPr>
            <a:spLocks noGrp="1"/>
          </p:cNvSpPr>
          <p:nvPr>
            <p:ph type="body" idx="1"/>
          </p:nvPr>
        </p:nvSpPr>
        <p:spPr>
          <a:xfrm>
            <a:off x="0" y="609600"/>
            <a:ext cx="4040188" cy="639763"/>
          </a:xfrm>
        </p:spPr>
        <p:txBody>
          <a:bodyPr rtlCol="0">
            <a:normAutofit/>
          </a:bodyPr>
          <a:lstStyle/>
          <a:p>
            <a:pPr algn="ctr" eaLnBrk="1" fontAlgn="auto" hangingPunct="1">
              <a:spcAft>
                <a:spcPts val="0"/>
              </a:spcAft>
              <a:buFont typeface="Wingdings 3" charset="2"/>
              <a:buNone/>
              <a:defRPr/>
            </a:pPr>
            <a:r>
              <a:rPr lang="en-US" altLang="en-US" dirty="0" err="1" smtClean="0">
                <a:solidFill>
                  <a:schemeClr val="tx1"/>
                </a:solidFill>
              </a:rPr>
              <a:t>Tujuan</a:t>
            </a:r>
            <a:r>
              <a:rPr lang="en-US" altLang="en-US" dirty="0" smtClean="0">
                <a:solidFill>
                  <a:schemeClr val="tx1"/>
                </a:solidFill>
              </a:rPr>
              <a:t> Nusantara </a:t>
            </a:r>
            <a:r>
              <a:rPr lang="en-US" altLang="en-US" dirty="0" err="1" smtClean="0">
                <a:solidFill>
                  <a:schemeClr val="tx1"/>
                </a:solidFill>
              </a:rPr>
              <a:t>Sehat</a:t>
            </a:r>
            <a:endParaRPr lang="en-US" altLang="en-US" dirty="0" smtClean="0">
              <a:solidFill>
                <a:schemeClr val="tx1"/>
              </a:solidFill>
            </a:endParaRPr>
          </a:p>
        </p:txBody>
      </p:sp>
      <p:sp>
        <p:nvSpPr>
          <p:cNvPr id="3" name="Content Placeholder 2"/>
          <p:cNvSpPr>
            <a:spLocks noGrp="1"/>
          </p:cNvSpPr>
          <p:nvPr>
            <p:ph sz="half" idx="2"/>
          </p:nvPr>
        </p:nvSpPr>
        <p:spPr>
          <a:xfrm>
            <a:off x="457200" y="1371600"/>
            <a:ext cx="3505200" cy="4754563"/>
          </a:xfrm>
          <a:solidFill>
            <a:schemeClr val="accent4">
              <a:lumMod val="50000"/>
            </a:schemeClr>
          </a:solidFill>
        </p:spPr>
        <p:txBody>
          <a:bodyPr rtlCol="0">
            <a:normAutofit fontScale="85000" lnSpcReduction="10000"/>
          </a:bodyPr>
          <a:lstStyle/>
          <a:p>
            <a:pPr marL="274320" indent="-274320" eaLnBrk="1" fontAlgn="auto" hangingPunct="1">
              <a:spcAft>
                <a:spcPts val="0"/>
              </a:spcAft>
              <a:buFont typeface="Wingdings 3"/>
              <a:buChar char=""/>
              <a:defRPr/>
            </a:pPr>
            <a:r>
              <a:rPr lang="id-ID" sz="2400" dirty="0">
                <a:solidFill>
                  <a:schemeClr val="bg1"/>
                </a:solidFill>
              </a:rPr>
              <a:t>M</a:t>
            </a:r>
            <a:r>
              <a:rPr lang="en-US" sz="2400" dirty="0" err="1">
                <a:solidFill>
                  <a:schemeClr val="bg1"/>
                </a:solidFill>
              </a:rPr>
              <a:t>emberikan</a:t>
            </a:r>
            <a:r>
              <a:rPr lang="en-US" sz="2400" dirty="0">
                <a:solidFill>
                  <a:schemeClr val="bg1"/>
                </a:solidFill>
              </a:rPr>
              <a:t> </a:t>
            </a:r>
            <a:r>
              <a:rPr lang="en-US" sz="2400" dirty="0" err="1">
                <a:solidFill>
                  <a:schemeClr val="bg1"/>
                </a:solidFill>
              </a:rPr>
              <a:t>pelayanan</a:t>
            </a:r>
            <a:r>
              <a:rPr lang="en-US" sz="2400" dirty="0">
                <a:solidFill>
                  <a:schemeClr val="bg1"/>
                </a:solidFill>
              </a:rPr>
              <a:t> </a:t>
            </a:r>
            <a:r>
              <a:rPr lang="en-US" sz="2400" dirty="0" err="1">
                <a:solidFill>
                  <a:schemeClr val="bg1"/>
                </a:solidFill>
              </a:rPr>
              <a:t>kesehatan</a:t>
            </a:r>
            <a:r>
              <a:rPr lang="en-US" sz="2400" dirty="0">
                <a:solidFill>
                  <a:schemeClr val="bg1"/>
                </a:solidFill>
              </a:rPr>
              <a:t> </a:t>
            </a:r>
            <a:r>
              <a:rPr lang="en-US" sz="2400" dirty="0" err="1">
                <a:solidFill>
                  <a:schemeClr val="bg1"/>
                </a:solidFill>
              </a:rPr>
              <a:t>untuk</a:t>
            </a:r>
            <a:r>
              <a:rPr lang="en-US" sz="2400" dirty="0">
                <a:solidFill>
                  <a:schemeClr val="bg1"/>
                </a:solidFill>
              </a:rPr>
              <a:t> </a:t>
            </a:r>
            <a:r>
              <a:rPr lang="en-US" sz="2400" dirty="0" err="1">
                <a:solidFill>
                  <a:schemeClr val="bg1"/>
                </a:solidFill>
              </a:rPr>
              <a:t>menjangkau</a:t>
            </a:r>
            <a:r>
              <a:rPr lang="en-US" sz="2400" dirty="0">
                <a:solidFill>
                  <a:schemeClr val="bg1"/>
                </a:solidFill>
              </a:rPr>
              <a:t> remote area </a:t>
            </a:r>
            <a:endParaRPr lang="id-ID" sz="2400" dirty="0">
              <a:solidFill>
                <a:schemeClr val="bg1"/>
              </a:solidFill>
            </a:endParaRPr>
          </a:p>
          <a:p>
            <a:pPr marL="274320" indent="-274320" eaLnBrk="1" fontAlgn="auto" hangingPunct="1">
              <a:spcAft>
                <a:spcPts val="0"/>
              </a:spcAft>
              <a:buFont typeface="Wingdings 3"/>
              <a:buChar char=""/>
              <a:defRPr/>
            </a:pPr>
            <a:r>
              <a:rPr lang="id-ID" sz="2400" dirty="0">
                <a:solidFill>
                  <a:schemeClr val="bg1"/>
                </a:solidFill>
              </a:rPr>
              <a:t>M</a:t>
            </a:r>
            <a:r>
              <a:rPr lang="en-US" sz="2400" dirty="0" err="1">
                <a:solidFill>
                  <a:schemeClr val="bg1"/>
                </a:solidFill>
              </a:rPr>
              <a:t>enjaga</a:t>
            </a:r>
            <a:r>
              <a:rPr lang="en-US" sz="2400" dirty="0">
                <a:solidFill>
                  <a:schemeClr val="bg1"/>
                </a:solidFill>
              </a:rPr>
              <a:t> </a:t>
            </a:r>
            <a:r>
              <a:rPr lang="en-US" sz="2400" dirty="0" err="1">
                <a:solidFill>
                  <a:schemeClr val="bg1"/>
                </a:solidFill>
              </a:rPr>
              <a:t>keberlangsungan</a:t>
            </a:r>
            <a:r>
              <a:rPr lang="en-US" sz="2400" dirty="0">
                <a:solidFill>
                  <a:schemeClr val="bg1"/>
                </a:solidFill>
              </a:rPr>
              <a:t> </a:t>
            </a:r>
            <a:r>
              <a:rPr lang="en-US" sz="2400" dirty="0" err="1">
                <a:solidFill>
                  <a:schemeClr val="bg1"/>
                </a:solidFill>
              </a:rPr>
              <a:t>pelayanan</a:t>
            </a:r>
            <a:r>
              <a:rPr lang="en-US" sz="2400" dirty="0">
                <a:solidFill>
                  <a:schemeClr val="bg1"/>
                </a:solidFill>
              </a:rPr>
              <a:t> </a:t>
            </a:r>
            <a:r>
              <a:rPr lang="en-US" sz="2400" dirty="0" err="1">
                <a:solidFill>
                  <a:schemeClr val="bg1"/>
                </a:solidFill>
              </a:rPr>
              <a:t>kesehatan</a:t>
            </a:r>
            <a:endParaRPr lang="id-ID" sz="2400" dirty="0">
              <a:solidFill>
                <a:schemeClr val="bg1"/>
              </a:solidFill>
            </a:endParaRPr>
          </a:p>
          <a:p>
            <a:pPr marL="274320" indent="-274320" eaLnBrk="1" fontAlgn="auto" hangingPunct="1">
              <a:spcAft>
                <a:spcPts val="0"/>
              </a:spcAft>
              <a:buFont typeface="Wingdings 3"/>
              <a:buChar char=""/>
              <a:defRPr/>
            </a:pPr>
            <a:r>
              <a:rPr lang="id-ID" sz="2400" dirty="0">
                <a:solidFill>
                  <a:schemeClr val="bg1"/>
                </a:solidFill>
              </a:rPr>
              <a:t>Menangani masalah kesehatan sesuai kebutuhan daerah</a:t>
            </a:r>
          </a:p>
          <a:p>
            <a:pPr marL="274320" indent="-274320" eaLnBrk="1" fontAlgn="auto" hangingPunct="1">
              <a:spcAft>
                <a:spcPts val="0"/>
              </a:spcAft>
              <a:buFont typeface="Wingdings 3"/>
              <a:buChar char=""/>
              <a:defRPr/>
            </a:pPr>
            <a:r>
              <a:rPr lang="id-ID" sz="2400" dirty="0">
                <a:solidFill>
                  <a:schemeClr val="bg1"/>
                </a:solidFill>
              </a:rPr>
              <a:t>M</a:t>
            </a:r>
            <a:r>
              <a:rPr lang="en-US" sz="2400" dirty="0" err="1">
                <a:solidFill>
                  <a:schemeClr val="bg1"/>
                </a:solidFill>
              </a:rPr>
              <a:t>eningkatkan</a:t>
            </a:r>
            <a:r>
              <a:rPr lang="en-US" sz="2400" dirty="0">
                <a:solidFill>
                  <a:schemeClr val="bg1"/>
                </a:solidFill>
              </a:rPr>
              <a:t> </a:t>
            </a:r>
            <a:r>
              <a:rPr lang="en-US" sz="2400" dirty="0" err="1" smtClean="0">
                <a:solidFill>
                  <a:schemeClr val="bg1"/>
                </a:solidFill>
              </a:rPr>
              <a:t>retensi</a:t>
            </a:r>
            <a:r>
              <a:rPr lang="en-US" sz="2400" dirty="0" smtClean="0">
                <a:solidFill>
                  <a:schemeClr val="bg1"/>
                </a:solidFill>
              </a:rPr>
              <a:t> </a:t>
            </a:r>
            <a:r>
              <a:rPr lang="en-US" sz="2400" dirty="0" err="1">
                <a:solidFill>
                  <a:schemeClr val="bg1"/>
                </a:solidFill>
              </a:rPr>
              <a:t>nakes</a:t>
            </a:r>
            <a:r>
              <a:rPr lang="en-US" sz="2400" dirty="0">
                <a:solidFill>
                  <a:schemeClr val="bg1"/>
                </a:solidFill>
              </a:rPr>
              <a:t> yang </a:t>
            </a:r>
            <a:r>
              <a:rPr lang="en-US" sz="2400" dirty="0" err="1" smtClean="0">
                <a:solidFill>
                  <a:schemeClr val="bg1"/>
                </a:solidFill>
              </a:rPr>
              <a:t>bertugas</a:t>
            </a:r>
            <a:endParaRPr lang="en-US" sz="2400" dirty="0" smtClean="0">
              <a:solidFill>
                <a:schemeClr val="bg1"/>
              </a:solidFill>
            </a:endParaRPr>
          </a:p>
          <a:p>
            <a:pPr marL="274320" indent="-274320" eaLnBrk="1" fontAlgn="auto" hangingPunct="1">
              <a:spcAft>
                <a:spcPts val="0"/>
              </a:spcAft>
              <a:buFont typeface="Wingdings 3"/>
              <a:buChar char=""/>
              <a:defRPr/>
            </a:pPr>
            <a:r>
              <a:rPr lang="en-US" sz="2400" dirty="0" err="1" smtClean="0">
                <a:solidFill>
                  <a:schemeClr val="bg1"/>
                </a:solidFill>
              </a:rPr>
              <a:t>Penggerakkan</a:t>
            </a:r>
            <a:r>
              <a:rPr lang="en-US" sz="2400" dirty="0" smtClean="0">
                <a:solidFill>
                  <a:schemeClr val="bg1"/>
                </a:solidFill>
              </a:rPr>
              <a:t> </a:t>
            </a:r>
            <a:r>
              <a:rPr lang="en-US" sz="2400" dirty="0" err="1" smtClean="0">
                <a:solidFill>
                  <a:schemeClr val="bg1"/>
                </a:solidFill>
              </a:rPr>
              <a:t>pemberdayaan</a:t>
            </a:r>
            <a:r>
              <a:rPr lang="en-US" sz="2400" dirty="0" smtClean="0">
                <a:solidFill>
                  <a:schemeClr val="bg1"/>
                </a:solidFill>
              </a:rPr>
              <a:t> </a:t>
            </a:r>
            <a:r>
              <a:rPr lang="en-US" sz="2400" dirty="0" err="1" smtClean="0">
                <a:solidFill>
                  <a:schemeClr val="bg1"/>
                </a:solidFill>
              </a:rPr>
              <a:t>masyarakat</a:t>
            </a:r>
            <a:endParaRPr lang="en-US" sz="2400" dirty="0" smtClean="0">
              <a:solidFill>
                <a:schemeClr val="bg1"/>
              </a:solidFill>
            </a:endParaRPr>
          </a:p>
          <a:p>
            <a:pPr marL="274320" indent="-274320" eaLnBrk="1" fontAlgn="auto" hangingPunct="1">
              <a:spcAft>
                <a:spcPts val="0"/>
              </a:spcAft>
              <a:buFont typeface="Wingdings 3"/>
              <a:buChar char=""/>
              <a:defRPr/>
            </a:pPr>
            <a:r>
              <a:rPr lang="en-US" sz="2400" dirty="0" err="1" smtClean="0">
                <a:solidFill>
                  <a:schemeClr val="bg1"/>
                </a:solidFill>
              </a:rPr>
              <a:t>Pelayanan</a:t>
            </a:r>
            <a:r>
              <a:rPr lang="en-US" sz="2400" dirty="0" smtClean="0">
                <a:solidFill>
                  <a:schemeClr val="bg1"/>
                </a:solidFill>
              </a:rPr>
              <a:t> </a:t>
            </a:r>
            <a:r>
              <a:rPr lang="en-US" sz="2400" dirty="0" err="1" smtClean="0">
                <a:solidFill>
                  <a:schemeClr val="bg1"/>
                </a:solidFill>
              </a:rPr>
              <a:t>terintegrasi</a:t>
            </a:r>
            <a:endParaRPr lang="en-US" sz="2400" dirty="0" smtClean="0">
              <a:solidFill>
                <a:schemeClr val="bg1"/>
              </a:solidFill>
            </a:endParaRPr>
          </a:p>
          <a:p>
            <a:pPr marL="274320" indent="-274320" eaLnBrk="1" fontAlgn="auto" hangingPunct="1">
              <a:spcAft>
                <a:spcPts val="0"/>
              </a:spcAft>
              <a:buFont typeface="Wingdings 3"/>
              <a:buChar char=""/>
              <a:defRPr/>
            </a:pPr>
            <a:r>
              <a:rPr lang="en-US" sz="2400" dirty="0" err="1" smtClean="0">
                <a:solidFill>
                  <a:schemeClr val="bg1"/>
                </a:solidFill>
              </a:rPr>
              <a:t>Peningkatan</a:t>
            </a:r>
            <a:r>
              <a:rPr lang="en-US" sz="2400" dirty="0" smtClean="0">
                <a:solidFill>
                  <a:schemeClr val="bg1"/>
                </a:solidFill>
              </a:rPr>
              <a:t> </a:t>
            </a:r>
            <a:r>
              <a:rPr lang="en-US" sz="2400" dirty="0" err="1" smtClean="0">
                <a:solidFill>
                  <a:schemeClr val="bg1"/>
                </a:solidFill>
              </a:rPr>
              <a:t>dan</a:t>
            </a:r>
            <a:r>
              <a:rPr lang="en-US" sz="2400" dirty="0" smtClean="0">
                <a:solidFill>
                  <a:schemeClr val="bg1"/>
                </a:solidFill>
              </a:rPr>
              <a:t> </a:t>
            </a:r>
            <a:r>
              <a:rPr lang="en-US" sz="2400" dirty="0" err="1" smtClean="0">
                <a:solidFill>
                  <a:schemeClr val="bg1"/>
                </a:solidFill>
              </a:rPr>
              <a:t>pemerataan</a:t>
            </a:r>
            <a:r>
              <a:rPr lang="en-US" sz="2400" dirty="0" smtClean="0">
                <a:solidFill>
                  <a:schemeClr val="bg1"/>
                </a:solidFill>
              </a:rPr>
              <a:t> </a:t>
            </a:r>
            <a:r>
              <a:rPr lang="en-US" sz="2400" dirty="0" err="1" smtClean="0">
                <a:solidFill>
                  <a:schemeClr val="bg1"/>
                </a:solidFill>
              </a:rPr>
              <a:t>pelayanan</a:t>
            </a:r>
            <a:endParaRPr lang="en-US" sz="2400" dirty="0" smtClean="0">
              <a:solidFill>
                <a:schemeClr val="bg1"/>
              </a:solidFill>
            </a:endParaRPr>
          </a:p>
          <a:p>
            <a:pPr marL="274320" indent="-274320" eaLnBrk="1" fontAlgn="auto" hangingPunct="1">
              <a:spcAft>
                <a:spcPts val="0"/>
              </a:spcAft>
              <a:buFont typeface="Wingdings 3"/>
              <a:buChar char=""/>
              <a:defRPr/>
            </a:pPr>
            <a:endParaRPr lang="en-US" sz="2400" dirty="0" smtClean="0">
              <a:solidFill>
                <a:schemeClr val="bg1"/>
              </a:solidFill>
            </a:endParaRPr>
          </a:p>
        </p:txBody>
      </p:sp>
      <p:sp>
        <p:nvSpPr>
          <p:cNvPr id="37892" name="Text Placeholder 6"/>
          <p:cNvSpPr>
            <a:spLocks noGrp="1"/>
          </p:cNvSpPr>
          <p:nvPr>
            <p:ph type="body" sz="quarter" idx="3"/>
          </p:nvPr>
        </p:nvSpPr>
        <p:spPr>
          <a:xfrm>
            <a:off x="4724400" y="1752600"/>
            <a:ext cx="4041775" cy="639763"/>
          </a:xfrm>
        </p:spPr>
        <p:txBody>
          <a:bodyPr/>
          <a:lstStyle/>
          <a:p>
            <a:pPr algn="ctr" eaLnBrk="1" hangingPunct="1"/>
            <a:r>
              <a:rPr lang="en-US" altLang="en-US" sz="2800" dirty="0" err="1" smtClean="0">
                <a:solidFill>
                  <a:schemeClr val="tx1"/>
                </a:solidFill>
              </a:rPr>
              <a:t>Fungsi</a:t>
            </a:r>
            <a:r>
              <a:rPr lang="en-US" altLang="en-US" sz="2800" dirty="0" smtClean="0">
                <a:solidFill>
                  <a:schemeClr val="tx1"/>
                </a:solidFill>
              </a:rPr>
              <a:t> </a:t>
            </a:r>
            <a:r>
              <a:rPr lang="en-US" altLang="en-US" sz="2800" dirty="0" err="1" smtClean="0">
                <a:solidFill>
                  <a:schemeClr val="tx1"/>
                </a:solidFill>
              </a:rPr>
              <a:t>Puskesmas</a:t>
            </a:r>
            <a:endParaRPr lang="en-US" altLang="en-US" sz="2800" dirty="0" smtClean="0">
              <a:solidFill>
                <a:schemeClr val="tx1"/>
              </a:solidFill>
            </a:endParaRPr>
          </a:p>
        </p:txBody>
      </p:sp>
      <p:sp>
        <p:nvSpPr>
          <p:cNvPr id="37893" name="Content Placeholder 7"/>
          <p:cNvSpPr>
            <a:spLocks noGrp="1"/>
          </p:cNvSpPr>
          <p:nvPr>
            <p:ph sz="quarter" idx="4"/>
          </p:nvPr>
        </p:nvSpPr>
        <p:spPr>
          <a:xfrm>
            <a:off x="5181600" y="2743200"/>
            <a:ext cx="3505200" cy="3382963"/>
          </a:xfrm>
          <a:solidFill>
            <a:schemeClr val="accent1">
              <a:lumMod val="50000"/>
            </a:schemeClr>
          </a:solidFill>
        </p:spPr>
        <p:txBody>
          <a:bodyPr/>
          <a:lstStyle/>
          <a:p>
            <a:pPr eaLnBrk="1" hangingPunct="1"/>
            <a:r>
              <a:rPr lang="en-US" altLang="en-US" sz="2800" dirty="0" err="1" smtClean="0">
                <a:solidFill>
                  <a:srgbClr val="FFFFFF"/>
                </a:solidFill>
              </a:rPr>
              <a:t>Penyelenggaraan</a:t>
            </a:r>
            <a:r>
              <a:rPr lang="en-US" altLang="en-US" sz="2800" dirty="0" smtClean="0">
                <a:solidFill>
                  <a:srgbClr val="FFFFFF"/>
                </a:solidFill>
              </a:rPr>
              <a:t> UKM </a:t>
            </a:r>
            <a:r>
              <a:rPr lang="en-US" altLang="en-US" sz="2800" dirty="0" err="1" smtClean="0">
                <a:solidFill>
                  <a:srgbClr val="FFFFFF"/>
                </a:solidFill>
              </a:rPr>
              <a:t>tingkat</a:t>
            </a:r>
            <a:r>
              <a:rPr lang="en-US" altLang="en-US" sz="2800" dirty="0" smtClean="0">
                <a:solidFill>
                  <a:srgbClr val="FFFFFF"/>
                </a:solidFill>
              </a:rPr>
              <a:t> </a:t>
            </a:r>
            <a:r>
              <a:rPr lang="en-US" altLang="en-US" sz="2800" dirty="0" err="1" smtClean="0">
                <a:solidFill>
                  <a:srgbClr val="FFFFFF"/>
                </a:solidFill>
              </a:rPr>
              <a:t>pertama</a:t>
            </a:r>
            <a:endParaRPr lang="en-US" altLang="en-US" sz="2800" dirty="0" smtClean="0">
              <a:solidFill>
                <a:srgbClr val="FFFFFF"/>
              </a:solidFill>
            </a:endParaRPr>
          </a:p>
          <a:p>
            <a:pPr eaLnBrk="1" hangingPunct="1"/>
            <a:r>
              <a:rPr lang="en-US" altLang="en-US" sz="2800" dirty="0" err="1" smtClean="0">
                <a:solidFill>
                  <a:srgbClr val="FFFFFF"/>
                </a:solidFill>
              </a:rPr>
              <a:t>Penyelenggaraan</a:t>
            </a:r>
            <a:r>
              <a:rPr lang="en-US" altLang="en-US" sz="2800" dirty="0" smtClean="0">
                <a:solidFill>
                  <a:srgbClr val="FFFFFF"/>
                </a:solidFill>
              </a:rPr>
              <a:t> UKP </a:t>
            </a:r>
            <a:r>
              <a:rPr lang="en-US" altLang="en-US" sz="2800" dirty="0" err="1" smtClean="0">
                <a:solidFill>
                  <a:srgbClr val="FFFFFF"/>
                </a:solidFill>
              </a:rPr>
              <a:t>tingkat</a:t>
            </a:r>
            <a:r>
              <a:rPr lang="en-US" altLang="en-US" sz="2800" dirty="0" smtClean="0">
                <a:solidFill>
                  <a:srgbClr val="FFFFFF"/>
                </a:solidFill>
              </a:rPr>
              <a:t> </a:t>
            </a:r>
            <a:r>
              <a:rPr lang="en-US" altLang="en-US" sz="2800" dirty="0" err="1" smtClean="0">
                <a:solidFill>
                  <a:srgbClr val="FFFFFF"/>
                </a:solidFill>
              </a:rPr>
              <a:t>pertama</a:t>
            </a:r>
            <a:endParaRPr lang="en-US" altLang="en-US" sz="2800" dirty="0" smtClean="0">
              <a:solidFill>
                <a:srgbClr val="FFFFFF"/>
              </a:solidFill>
            </a:endParaRPr>
          </a:p>
        </p:txBody>
      </p:sp>
      <p:sp>
        <p:nvSpPr>
          <p:cNvPr id="9" name="Right Arrow 8"/>
          <p:cNvSpPr/>
          <p:nvPr/>
        </p:nvSpPr>
        <p:spPr>
          <a:xfrm>
            <a:off x="4267200" y="3200400"/>
            <a:ext cx="457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7895"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19050"/>
            <a:ext cx="2114550" cy="628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22839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525" y="0"/>
            <a:ext cx="5878513" cy="948531"/>
          </a:xfrm>
        </p:spPr>
        <p:txBody>
          <a:bodyPr>
            <a:normAutofit fontScale="90000"/>
          </a:bodyPr>
          <a:lstStyle/>
          <a:p>
            <a:r>
              <a:rPr lang="id-ID" dirty="0" smtClean="0"/>
              <a:t>Seleksi Tim Nusantara Sehat </a:t>
            </a:r>
            <a:endParaRPr lang="id-ID" dirty="0"/>
          </a:p>
        </p:txBody>
      </p:sp>
      <p:sp>
        <p:nvSpPr>
          <p:cNvPr id="3" name="Content Placeholder 2"/>
          <p:cNvSpPr>
            <a:spLocks noGrp="1"/>
          </p:cNvSpPr>
          <p:nvPr>
            <p:ph idx="1"/>
          </p:nvPr>
        </p:nvSpPr>
        <p:spPr/>
        <p:txBody>
          <a:bodyPr/>
          <a:lstStyle/>
          <a:p>
            <a:pPr eaLnBrk="1" hangingPunct="1">
              <a:buFont typeface="Wingdings" pitchFamily="2" charset="2"/>
              <a:buChar char="Ø"/>
              <a:defRPr/>
            </a:pPr>
            <a:r>
              <a:rPr lang="id-ID" dirty="0"/>
              <a:t>S</a:t>
            </a:r>
            <a:r>
              <a:rPr lang="en-US" dirty="0" err="1"/>
              <a:t>eleksi</a:t>
            </a:r>
            <a:r>
              <a:rPr lang="en-US" dirty="0"/>
              <a:t> </a:t>
            </a:r>
            <a:r>
              <a:rPr lang="id-ID" dirty="0"/>
              <a:t>/ penilaian dilakukan 2 tahap </a:t>
            </a:r>
            <a:r>
              <a:rPr lang="en-US" dirty="0" err="1"/>
              <a:t>yaitu</a:t>
            </a:r>
            <a:r>
              <a:rPr lang="en-US" dirty="0"/>
              <a:t> :</a:t>
            </a:r>
            <a:endParaRPr lang="id-ID" dirty="0"/>
          </a:p>
          <a:p>
            <a:pPr marL="533400" indent="-171450" eaLnBrk="1" hangingPunct="1">
              <a:buFont typeface="Wingdings" pitchFamily="2" charset="2"/>
              <a:buChar char="§"/>
              <a:defRPr/>
            </a:pPr>
            <a:r>
              <a:rPr lang="id-ID" dirty="0"/>
              <a:t>s</a:t>
            </a:r>
            <a:r>
              <a:rPr lang="en-US" dirty="0" err="1"/>
              <a:t>eleksi</a:t>
            </a:r>
            <a:r>
              <a:rPr lang="en-US" dirty="0"/>
              <a:t> </a:t>
            </a:r>
            <a:r>
              <a:rPr lang="id-ID" dirty="0"/>
              <a:t>tahap I (</a:t>
            </a:r>
            <a:r>
              <a:rPr lang="en-US" dirty="0" err="1"/>
              <a:t>administrasi</a:t>
            </a:r>
            <a:r>
              <a:rPr lang="en-US" dirty="0"/>
              <a:t> </a:t>
            </a:r>
            <a:r>
              <a:rPr lang="en-US" dirty="0" err="1"/>
              <a:t>dan</a:t>
            </a:r>
            <a:r>
              <a:rPr lang="en-US" dirty="0"/>
              <a:t> </a:t>
            </a:r>
            <a:r>
              <a:rPr lang="en-US" dirty="0" err="1"/>
              <a:t>penilaian</a:t>
            </a:r>
            <a:r>
              <a:rPr lang="en-US" dirty="0"/>
              <a:t> </a:t>
            </a:r>
            <a:r>
              <a:rPr lang="en-US" dirty="0" err="1" smtClean="0"/>
              <a:t>portofolio</a:t>
            </a:r>
            <a:r>
              <a:rPr lang="id-ID" dirty="0" smtClean="0"/>
              <a:t>) </a:t>
            </a:r>
            <a:endParaRPr lang="id-ID" dirty="0"/>
          </a:p>
          <a:p>
            <a:pPr marL="533400" indent="-171450" eaLnBrk="1" hangingPunct="1">
              <a:buFont typeface="Wingdings" pitchFamily="2" charset="2"/>
              <a:buChar char="§"/>
              <a:defRPr/>
            </a:pPr>
            <a:r>
              <a:rPr lang="id-ID" dirty="0"/>
              <a:t>seleksi tahap II (Direct Assessment meliputi psikotes,FGD, wawancara</a:t>
            </a:r>
            <a:r>
              <a:rPr lang="en-US" dirty="0"/>
              <a:t>)</a:t>
            </a:r>
            <a:r>
              <a:rPr lang="id-ID" dirty="0"/>
              <a:t> </a:t>
            </a:r>
            <a:endParaRPr lang="id-ID" dirty="0" smtClean="0"/>
          </a:p>
          <a:p>
            <a:pPr marL="895350" indent="-533400" eaLnBrk="1" hangingPunct="1">
              <a:buNone/>
              <a:tabLst>
                <a:tab pos="895350" algn="l"/>
              </a:tabLst>
              <a:defRPr/>
            </a:pPr>
            <a:r>
              <a:rPr lang="id-ID" dirty="0"/>
              <a:t> </a:t>
            </a:r>
            <a:r>
              <a:rPr lang="id-ID" dirty="0" smtClean="0"/>
              <a:t> </a:t>
            </a:r>
            <a:r>
              <a:rPr lang="id-ID" dirty="0" smtClean="0">
                <a:sym typeface="Wingdings" pitchFamily="2" charset="2"/>
              </a:rPr>
              <a:t></a:t>
            </a:r>
            <a:r>
              <a:rPr lang="id-ID" dirty="0" smtClean="0"/>
              <a:t>Penilaian </a:t>
            </a:r>
            <a:r>
              <a:rPr lang="id-ID" dirty="0"/>
              <a:t>dilakukan oleh panelis dari Psikolog,  Kemkes, OP dan organisasi pemerhati kesehatan</a:t>
            </a:r>
          </a:p>
          <a:p>
            <a:endParaRPr lang="id-ID" dirty="0"/>
          </a:p>
        </p:txBody>
      </p:sp>
      <p:pic>
        <p:nvPicPr>
          <p:cNvPr id="4"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4936"/>
            <a:ext cx="2651125"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50886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rot="376580">
            <a:off x="1065213" y="1416050"/>
            <a:ext cx="7378700" cy="490061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8" name="Oval 7"/>
          <p:cNvSpPr/>
          <p:nvPr/>
        </p:nvSpPr>
        <p:spPr>
          <a:xfrm rot="1831272">
            <a:off x="2174875" y="1781175"/>
            <a:ext cx="5503863" cy="396875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4" name="Oval 3"/>
          <p:cNvSpPr/>
          <p:nvPr/>
        </p:nvSpPr>
        <p:spPr>
          <a:xfrm>
            <a:off x="2987675" y="1989138"/>
            <a:ext cx="1728788" cy="1584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Kompetensi Basis</a:t>
            </a:r>
          </a:p>
        </p:txBody>
      </p:sp>
      <p:sp>
        <p:nvSpPr>
          <p:cNvPr id="26628" name="TextBox 4"/>
          <p:cNvSpPr txBox="1">
            <a:spLocks noChangeArrowheads="1"/>
          </p:cNvSpPr>
          <p:nvPr/>
        </p:nvSpPr>
        <p:spPr bwMode="auto">
          <a:xfrm>
            <a:off x="2714625" y="3594100"/>
            <a:ext cx="32400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id-ID" sz="1200"/>
              <a:t>  Keterampilan &amp; Pengetahuan Medis</a:t>
            </a:r>
          </a:p>
          <a:p>
            <a:pPr eaLnBrk="1" hangingPunct="1">
              <a:buFont typeface="Arial" charset="0"/>
              <a:buChar char="•"/>
            </a:pPr>
            <a:r>
              <a:rPr lang="id-ID" sz="1200"/>
              <a:t>  Nasionalisme dan Bela Negara</a:t>
            </a:r>
          </a:p>
        </p:txBody>
      </p:sp>
      <p:sp>
        <p:nvSpPr>
          <p:cNvPr id="6" name="Oval 5"/>
          <p:cNvSpPr/>
          <p:nvPr/>
        </p:nvSpPr>
        <p:spPr>
          <a:xfrm>
            <a:off x="5292725" y="2781300"/>
            <a:ext cx="1727200" cy="1584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solidFill>
                  <a:schemeClr val="tx1"/>
                </a:solidFill>
              </a:rPr>
              <a:t>Kompetensi Personal</a:t>
            </a:r>
          </a:p>
        </p:txBody>
      </p:sp>
      <p:sp>
        <p:nvSpPr>
          <p:cNvPr id="26630" name="TextBox 6"/>
          <p:cNvSpPr txBox="1">
            <a:spLocks noChangeArrowheads="1"/>
          </p:cNvSpPr>
          <p:nvPr/>
        </p:nvSpPr>
        <p:spPr bwMode="auto">
          <a:xfrm>
            <a:off x="4335463" y="4187825"/>
            <a:ext cx="3240087" cy="156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id-ID" sz="1200"/>
              <a:t>  Ketangguhan</a:t>
            </a:r>
          </a:p>
          <a:p>
            <a:pPr eaLnBrk="1" hangingPunct="1">
              <a:buFont typeface="Arial" charset="0"/>
              <a:buChar char="•"/>
            </a:pPr>
            <a:r>
              <a:rPr lang="id-ID" sz="1200"/>
              <a:t>  Membangun komitmen</a:t>
            </a:r>
          </a:p>
          <a:p>
            <a:pPr eaLnBrk="1" hangingPunct="1">
              <a:buFont typeface="Arial" charset="0"/>
              <a:buChar char="•"/>
            </a:pPr>
            <a:r>
              <a:rPr lang="id-ID" sz="1200"/>
              <a:t>  Memulai aksi</a:t>
            </a:r>
          </a:p>
          <a:p>
            <a:pPr eaLnBrk="1" hangingPunct="1">
              <a:buFont typeface="Arial" charset="0"/>
              <a:buChar char="•"/>
            </a:pPr>
            <a:r>
              <a:rPr lang="id-ID" sz="1200"/>
              <a:t>  Mengambil keputusan</a:t>
            </a:r>
          </a:p>
          <a:p>
            <a:pPr eaLnBrk="1" hangingPunct="1">
              <a:buFont typeface="Arial" charset="0"/>
              <a:buChar char="•"/>
            </a:pPr>
            <a:r>
              <a:rPr lang="id-ID" sz="1200"/>
              <a:t>  Kemampuan komunikasi</a:t>
            </a:r>
          </a:p>
          <a:p>
            <a:pPr eaLnBrk="1" hangingPunct="1">
              <a:buFont typeface="Arial" charset="0"/>
              <a:buChar char="•"/>
            </a:pPr>
            <a:r>
              <a:rPr lang="id-ID" sz="1200"/>
              <a:t>  Kepekaan sosial dan budaya</a:t>
            </a:r>
          </a:p>
          <a:p>
            <a:pPr eaLnBrk="1" hangingPunct="1">
              <a:buFont typeface="Arial" charset="0"/>
              <a:buChar char="•"/>
            </a:pPr>
            <a:r>
              <a:rPr lang="id-ID" sz="1200"/>
              <a:t>  Manajemen program</a:t>
            </a:r>
          </a:p>
          <a:p>
            <a:pPr eaLnBrk="1" hangingPunct="1">
              <a:buFont typeface="Arial" charset="0"/>
              <a:buChar char="•"/>
            </a:pPr>
            <a:r>
              <a:rPr lang="id-ID" sz="1200"/>
              <a:t>  Menghasilkan dampak dan analisa</a:t>
            </a:r>
          </a:p>
        </p:txBody>
      </p:sp>
      <p:sp>
        <p:nvSpPr>
          <p:cNvPr id="26631" name="TextBox 9"/>
          <p:cNvSpPr txBox="1">
            <a:spLocks noChangeArrowheads="1"/>
          </p:cNvSpPr>
          <p:nvPr/>
        </p:nvSpPr>
        <p:spPr bwMode="auto">
          <a:xfrm>
            <a:off x="1116013" y="3332163"/>
            <a:ext cx="3600450"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d-ID" sz="1400"/>
              <a:t>Membina </a:t>
            </a:r>
          </a:p>
          <a:p>
            <a:pPr eaLnBrk="1" hangingPunct="1"/>
            <a:r>
              <a:rPr lang="id-ID" sz="1400"/>
              <a:t>hubungan </a:t>
            </a:r>
          </a:p>
          <a:p>
            <a:pPr eaLnBrk="1" hangingPunct="1"/>
            <a:r>
              <a:rPr lang="id-ID" sz="1400"/>
              <a:t>interpersonal</a:t>
            </a:r>
          </a:p>
        </p:txBody>
      </p:sp>
      <p:sp>
        <p:nvSpPr>
          <p:cNvPr id="26632" name="TextBox 10"/>
          <p:cNvSpPr txBox="1">
            <a:spLocks noChangeArrowheads="1"/>
          </p:cNvSpPr>
          <p:nvPr/>
        </p:nvSpPr>
        <p:spPr bwMode="auto">
          <a:xfrm>
            <a:off x="3709988" y="5915025"/>
            <a:ext cx="3163887"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d-ID" sz="1400"/>
              <a:t>   Kreatifitas dan Inovasi</a:t>
            </a:r>
          </a:p>
        </p:txBody>
      </p:sp>
      <p:sp>
        <p:nvSpPr>
          <p:cNvPr id="26633" name="TextBox 11"/>
          <p:cNvSpPr txBox="1">
            <a:spLocks noChangeArrowheads="1"/>
          </p:cNvSpPr>
          <p:nvPr/>
        </p:nvSpPr>
        <p:spPr bwMode="auto">
          <a:xfrm>
            <a:off x="1908175" y="4733925"/>
            <a:ext cx="10795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d-ID" sz="1400"/>
              <a:t>Kolaborasi</a:t>
            </a:r>
          </a:p>
        </p:txBody>
      </p:sp>
      <p:sp>
        <p:nvSpPr>
          <p:cNvPr id="26634" name="TextBox 1"/>
          <p:cNvSpPr txBox="1">
            <a:spLocks noChangeArrowheads="1"/>
          </p:cNvSpPr>
          <p:nvPr/>
        </p:nvSpPr>
        <p:spPr bwMode="auto">
          <a:xfrm>
            <a:off x="2714625" y="387350"/>
            <a:ext cx="4179888"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200" b="1">
                <a:solidFill>
                  <a:srgbClr val="000000"/>
                </a:solidFill>
              </a:rPr>
              <a:t>Kompetensi yang Digali</a:t>
            </a:r>
            <a:endParaRPr lang="en-US" sz="3200"/>
          </a:p>
        </p:txBody>
      </p:sp>
    </p:spTree>
    <p:extLst>
      <p:ext uri="{BB962C8B-B14F-4D97-AF65-F5344CB8AC3E}">
        <p14:creationId xmlns:p14="http://schemas.microsoft.com/office/powerpoint/2010/main" val="456588572"/>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143000" y="457200"/>
            <a:ext cx="6553200" cy="715963"/>
          </a:xfrm>
        </p:spPr>
        <p:txBody>
          <a:bodyPr/>
          <a:lstStyle/>
          <a:p>
            <a:pPr algn="r" eaLnBrk="1" hangingPunct="1"/>
            <a:r>
              <a:rPr lang="en-US" altLang="en-US" sz="3200" b="1" dirty="0" err="1" smtClean="0">
                <a:solidFill>
                  <a:schemeClr val="tx1"/>
                </a:solidFill>
                <a:ea typeface="MS PGothic" pitchFamily="34" charset="-128"/>
              </a:rPr>
              <a:t>Tahapan</a:t>
            </a:r>
            <a:r>
              <a:rPr lang="en-US" altLang="en-US" sz="3200" b="1" dirty="0" smtClean="0">
                <a:solidFill>
                  <a:schemeClr val="tx1"/>
                </a:solidFill>
                <a:ea typeface="MS PGothic" pitchFamily="34" charset="-128"/>
              </a:rPr>
              <a:t> </a:t>
            </a:r>
            <a:r>
              <a:rPr lang="en-US" altLang="en-US" sz="3200" b="1" dirty="0" err="1" smtClean="0">
                <a:solidFill>
                  <a:schemeClr val="tx1"/>
                </a:solidFill>
                <a:ea typeface="MS PGothic" pitchFamily="34" charset="-128"/>
              </a:rPr>
              <a:t>Implementasi</a:t>
            </a:r>
            <a:r>
              <a:rPr lang="en-US" altLang="en-US" sz="3200" b="1" dirty="0" smtClean="0">
                <a:solidFill>
                  <a:schemeClr val="tx1"/>
                </a:solidFill>
                <a:ea typeface="MS PGothic" pitchFamily="34" charset="-128"/>
              </a:rPr>
              <a:t> </a:t>
            </a:r>
          </a:p>
        </p:txBody>
      </p:sp>
      <p:pic>
        <p:nvPicPr>
          <p:cNvPr id="38915" name="Content Placeholder 5"/>
          <p:cNvPicPr>
            <a:picLocks noGrp="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81000" y="1295400"/>
            <a:ext cx="8356600" cy="4975225"/>
          </a:xfrm>
          <a:prstGeom prst="rect">
            <a:avLst/>
          </a:prstGeom>
          <a:solidFill>
            <a:srgbClr val="FFFF00"/>
          </a:solidFill>
          <a:ln w="228600" cap="sq" cmpd="thickThin">
            <a:solidFill>
              <a:srgbClr val="000000"/>
            </a:solidFill>
            <a:prstDash val="solid"/>
            <a:miter lim="800000"/>
          </a:ln>
          <a:effectLst>
            <a:innerShdw blurRad="76200">
              <a:srgbClr val="000000"/>
            </a:innerShdw>
          </a:effectLst>
        </p:spPr>
      </p:pic>
      <p:pic>
        <p:nvPicPr>
          <p:cNvPr id="38916" name="Picture 2" descr="logo 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700"/>
            <a:ext cx="2651125"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123682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463" y="201613"/>
            <a:ext cx="8135937" cy="1544637"/>
          </a:xfrm>
        </p:spPr>
        <p:txBody>
          <a:bodyPr>
            <a:normAutofit fontScale="90000"/>
          </a:bodyPr>
          <a:lstStyle/>
          <a:p>
            <a:pPr algn="r">
              <a:defRPr/>
            </a:pPr>
            <a:r>
              <a:rPr lang="id-ID" sz="3600" b="1" dirty="0" smtClean="0">
                <a:latin typeface="+mn-lt"/>
                <a:ea typeface="+mj-ea"/>
                <a:cs typeface="+mj-cs"/>
              </a:rPr>
              <a:t>Visi Nasional untuk Layanan Kesehatan Primer</a:t>
            </a:r>
            <a:r>
              <a:rPr lang="en-US" sz="3600" b="1" dirty="0" smtClean="0">
                <a:latin typeface="+mn-lt"/>
                <a:ea typeface="+mj-ea"/>
                <a:cs typeface="+mj-cs"/>
              </a:rPr>
              <a:t> </a:t>
            </a:r>
            <a:br>
              <a:rPr lang="en-US" sz="3600" b="1" dirty="0" smtClean="0">
                <a:latin typeface="+mn-lt"/>
                <a:ea typeface="+mj-ea"/>
                <a:cs typeface="+mj-cs"/>
              </a:rPr>
            </a:br>
            <a:r>
              <a:rPr lang="id-ID" sz="3600" b="1" dirty="0" smtClean="0">
                <a:latin typeface="+mn-lt"/>
                <a:ea typeface="+mj-ea"/>
                <a:cs typeface="+mj-cs"/>
              </a:rPr>
              <a:t>(Permenkes No. 7</a:t>
            </a:r>
            <a:r>
              <a:rPr lang="id-ID" sz="3600" b="1" dirty="0" smtClean="0">
                <a:latin typeface="+mn-lt"/>
                <a:ea typeface="+mj-ea"/>
                <a:cs typeface="Arial"/>
              </a:rPr>
              <a:t>5 Tahun 2014)</a:t>
            </a:r>
            <a:endParaRPr lang="id-ID" sz="3600" b="1" dirty="0">
              <a:latin typeface="+mn-lt"/>
              <a:ea typeface="+mj-ea"/>
              <a:cs typeface="+mj-cs"/>
            </a:endParaRPr>
          </a:p>
        </p:txBody>
      </p:sp>
      <p:sp>
        <p:nvSpPr>
          <p:cNvPr id="5" name="Flowchart: Data 4"/>
          <p:cNvSpPr/>
          <p:nvPr/>
        </p:nvSpPr>
        <p:spPr>
          <a:xfrm flipH="1">
            <a:off x="0" y="1887538"/>
            <a:ext cx="8228013" cy="1081087"/>
          </a:xfrm>
          <a:prstGeom prst="flowChartInputOutp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i="1" dirty="0">
                <a:solidFill>
                  <a:srgbClr val="FFC000"/>
                </a:solidFill>
              </a:rPr>
              <a:t>Transformasi dari situasi masa lalu menuju visi masa depan</a:t>
            </a:r>
            <a:endParaRPr lang="id-ID" sz="2400" i="1" dirty="0">
              <a:solidFill>
                <a:srgbClr val="FFC000"/>
              </a:solidFill>
            </a:endParaRPr>
          </a:p>
        </p:txBody>
      </p:sp>
      <p:sp>
        <p:nvSpPr>
          <p:cNvPr id="7" name="Chevron 6"/>
          <p:cNvSpPr/>
          <p:nvPr/>
        </p:nvSpPr>
        <p:spPr>
          <a:xfrm>
            <a:off x="250825" y="3079750"/>
            <a:ext cx="2881313" cy="1978025"/>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1600" b="1" i="1" dirty="0">
                <a:solidFill>
                  <a:schemeClr val="bg1"/>
                </a:solidFill>
              </a:rPr>
              <a:t>Medical Model</a:t>
            </a:r>
          </a:p>
          <a:p>
            <a:pPr algn="ctr" eaLnBrk="1" hangingPunct="1">
              <a:defRPr/>
            </a:pPr>
            <a:endParaRPr lang="id-ID" sz="1600" b="1" dirty="0">
              <a:solidFill>
                <a:schemeClr val="bg1"/>
              </a:solidFill>
            </a:endParaRPr>
          </a:p>
        </p:txBody>
      </p:sp>
      <p:sp>
        <p:nvSpPr>
          <p:cNvPr id="8" name="Chevron 7"/>
          <p:cNvSpPr/>
          <p:nvPr/>
        </p:nvSpPr>
        <p:spPr>
          <a:xfrm>
            <a:off x="2355850" y="3141663"/>
            <a:ext cx="3508375" cy="1978025"/>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2800" b="1" i="1" dirty="0">
                <a:solidFill>
                  <a:schemeClr val="accent6">
                    <a:lumMod val="50000"/>
                  </a:schemeClr>
                </a:solidFill>
              </a:rPr>
              <a:t>Selective PHC</a:t>
            </a:r>
          </a:p>
          <a:p>
            <a:pPr algn="ctr" eaLnBrk="1" hangingPunct="1">
              <a:defRPr/>
            </a:pPr>
            <a:endParaRPr lang="id-ID" sz="2800" dirty="0">
              <a:solidFill>
                <a:schemeClr val="accent6">
                  <a:lumMod val="50000"/>
                </a:schemeClr>
              </a:solidFill>
            </a:endParaRPr>
          </a:p>
        </p:txBody>
      </p:sp>
      <p:sp>
        <p:nvSpPr>
          <p:cNvPr id="9" name="Chevron 8"/>
          <p:cNvSpPr/>
          <p:nvPr/>
        </p:nvSpPr>
        <p:spPr>
          <a:xfrm>
            <a:off x="4913313" y="3141663"/>
            <a:ext cx="4230687" cy="1978025"/>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2400" b="1" i="1" dirty="0">
                <a:solidFill>
                  <a:schemeClr val="accent6">
                    <a:lumMod val="50000"/>
                  </a:schemeClr>
                </a:solidFill>
              </a:rPr>
              <a:t>Comprehensive PHC</a:t>
            </a:r>
          </a:p>
          <a:p>
            <a:pPr algn="ctr" eaLnBrk="1" hangingPunct="1">
              <a:defRPr/>
            </a:pPr>
            <a:endParaRPr lang="id-ID" sz="2400" dirty="0">
              <a:solidFill>
                <a:schemeClr val="accent6">
                  <a:lumMod val="50000"/>
                </a:schemeClr>
              </a:solidFill>
            </a:endParaRPr>
          </a:p>
        </p:txBody>
      </p:sp>
      <p:sp>
        <p:nvSpPr>
          <p:cNvPr id="11" name="Flowchart: Data 10"/>
          <p:cNvSpPr/>
          <p:nvPr/>
        </p:nvSpPr>
        <p:spPr>
          <a:xfrm flipH="1" flipV="1">
            <a:off x="58738" y="5229225"/>
            <a:ext cx="8229600" cy="1079500"/>
          </a:xfrm>
          <a:prstGeom prst="flowChartInputOutpu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d-ID" sz="1600" dirty="0"/>
          </a:p>
        </p:txBody>
      </p:sp>
      <p:sp>
        <p:nvSpPr>
          <p:cNvPr id="35847" name="TextBox 11"/>
          <p:cNvSpPr txBox="1">
            <a:spLocks noChangeArrowheads="1"/>
          </p:cNvSpPr>
          <p:nvPr/>
        </p:nvSpPr>
        <p:spPr bwMode="auto">
          <a:xfrm>
            <a:off x="1333500" y="5287963"/>
            <a:ext cx="5984875"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128"/>
              </a:defRPr>
            </a:lvl1pPr>
            <a:lvl2pPr marL="742950" indent="-285750">
              <a:defRPr sz="2400">
                <a:solidFill>
                  <a:schemeClr val="tx1"/>
                </a:solidFill>
                <a:latin typeface="Calibri" charset="0"/>
                <a:ea typeface="MS PGothic" charset="-128"/>
              </a:defRPr>
            </a:lvl2pPr>
            <a:lvl3pPr marL="1143000" indent="-228600">
              <a:defRPr sz="2400">
                <a:solidFill>
                  <a:schemeClr val="tx1"/>
                </a:solidFill>
                <a:latin typeface="Calibri" charset="0"/>
                <a:ea typeface="MS PGothic" charset="-128"/>
              </a:defRPr>
            </a:lvl3pPr>
            <a:lvl4pPr marL="1600200" indent="-228600">
              <a:defRPr sz="2400">
                <a:solidFill>
                  <a:schemeClr val="tx1"/>
                </a:solidFill>
                <a:latin typeface="Calibri" charset="0"/>
                <a:ea typeface="MS PGothic" charset="-128"/>
              </a:defRPr>
            </a:lvl4pPr>
            <a:lvl5pPr marL="2057400" indent="-228600">
              <a:defRPr sz="2400">
                <a:solidFill>
                  <a:schemeClr val="tx1"/>
                </a:solidFill>
                <a:latin typeface="Calibri" charset="0"/>
                <a:ea typeface="MS PGothic" charset="-128"/>
              </a:defRPr>
            </a:lvl5pPr>
            <a:lvl6pPr marL="2514600" indent="-228600" defTabSz="457200" eaLnBrk="0" fontAlgn="base" hangingPunct="0">
              <a:spcBef>
                <a:spcPct val="0"/>
              </a:spcBef>
              <a:spcAft>
                <a:spcPct val="0"/>
              </a:spcAft>
              <a:defRPr sz="2400">
                <a:solidFill>
                  <a:schemeClr val="tx1"/>
                </a:solidFill>
                <a:latin typeface="Calibri" charset="0"/>
                <a:ea typeface="MS PGothic" charset="-128"/>
              </a:defRPr>
            </a:lvl6pPr>
            <a:lvl7pPr marL="2971800" indent="-228600" defTabSz="457200" eaLnBrk="0" fontAlgn="base" hangingPunct="0">
              <a:spcBef>
                <a:spcPct val="0"/>
              </a:spcBef>
              <a:spcAft>
                <a:spcPct val="0"/>
              </a:spcAft>
              <a:defRPr sz="2400">
                <a:solidFill>
                  <a:schemeClr val="tx1"/>
                </a:solidFill>
                <a:latin typeface="Calibri" charset="0"/>
                <a:ea typeface="MS PGothic" charset="-128"/>
              </a:defRPr>
            </a:lvl7pPr>
            <a:lvl8pPr marL="3429000" indent="-228600" defTabSz="457200" eaLnBrk="0" fontAlgn="base" hangingPunct="0">
              <a:spcBef>
                <a:spcPct val="0"/>
              </a:spcBef>
              <a:spcAft>
                <a:spcPct val="0"/>
              </a:spcAft>
              <a:defRPr sz="2400">
                <a:solidFill>
                  <a:schemeClr val="tx1"/>
                </a:solidFill>
                <a:latin typeface="Calibri" charset="0"/>
                <a:ea typeface="MS PGothic" charset="-128"/>
              </a:defRPr>
            </a:lvl8pPr>
            <a:lvl9pPr marL="3886200" indent="-228600" defTabSz="457200" eaLnBrk="0" fontAlgn="base" hangingPunct="0">
              <a:spcBef>
                <a:spcPct val="0"/>
              </a:spcBef>
              <a:spcAft>
                <a:spcPct val="0"/>
              </a:spcAft>
              <a:defRPr sz="2400">
                <a:solidFill>
                  <a:schemeClr val="tx1"/>
                </a:solidFill>
                <a:latin typeface="Calibri" charset="0"/>
                <a:ea typeface="MS PGothic" charset="-128"/>
              </a:defRPr>
            </a:lvl9pPr>
          </a:lstStyle>
          <a:p>
            <a:pPr algn="ctr" eaLnBrk="1" hangingPunct="1"/>
            <a:r>
              <a:rPr lang="id-ID" altLang="en-US" sz="2800" b="1">
                <a:solidFill>
                  <a:srgbClr val="FFC000"/>
                </a:solidFill>
                <a:ea typeface="ＭＳ Ｐゴシック" charset="-128"/>
              </a:rPr>
              <a:t>Menuju Kepesertaan Semesta </a:t>
            </a:r>
            <a:r>
              <a:rPr lang="id-ID" altLang="en-US" sz="2800" b="1" i="1">
                <a:solidFill>
                  <a:srgbClr val="FFC000"/>
                </a:solidFill>
                <a:ea typeface="ＭＳ Ｐゴシック" charset="-128"/>
              </a:rPr>
              <a:t>(UHC) </a:t>
            </a:r>
            <a:r>
              <a:rPr lang="id-ID" altLang="en-US" sz="2800" b="1">
                <a:solidFill>
                  <a:srgbClr val="FFC000"/>
                </a:solidFill>
                <a:ea typeface="ＭＳ Ｐゴシック" charset="-128"/>
              </a:rPr>
              <a:t>2019</a:t>
            </a:r>
          </a:p>
        </p:txBody>
      </p:sp>
      <p:sp>
        <p:nvSpPr>
          <p:cNvPr id="40969" name="Rectangle 12"/>
          <p:cNvSpPr>
            <a:spLocks noChangeArrowheads="1"/>
          </p:cNvSpPr>
          <p:nvPr/>
        </p:nvSpPr>
        <p:spPr bwMode="auto">
          <a:xfrm>
            <a:off x="3187700" y="4251325"/>
            <a:ext cx="1725613" cy="930275"/>
          </a:xfrm>
          <a:prstGeom prst="rect">
            <a:avLst/>
          </a:prstGeom>
          <a:noFill/>
          <a:ln>
            <a:noFill/>
          </a:ln>
          <a:extLst/>
        </p:spPr>
        <p:txBody>
          <a:bodyPr>
            <a:spAutoFit/>
          </a:bodyPr>
          <a:lstStyle/>
          <a:p>
            <a:pPr eaLnBrk="1" hangingPunct="1">
              <a:defRPr/>
            </a:pPr>
            <a:r>
              <a:rPr lang="id-ID" sz="1050" b="1" dirty="0">
                <a:solidFill>
                  <a:schemeClr val="accent6">
                    <a:lumMod val="50000"/>
                  </a:schemeClr>
                </a:solidFill>
                <a:latin typeface="Arial" pitchFamily="34" charset="0"/>
                <a:ea typeface="+mn-ea"/>
                <a:cs typeface="Arial" panose="020B0604020202020204" pitchFamily="34" charset="0"/>
              </a:rPr>
              <a:t> </a:t>
            </a:r>
            <a:r>
              <a:rPr lang="id-ID" sz="1100" b="1" dirty="0">
                <a:solidFill>
                  <a:schemeClr val="accent6">
                    <a:lumMod val="50000"/>
                  </a:schemeClr>
                </a:solidFill>
                <a:latin typeface="Arial" pitchFamily="34" charset="0"/>
                <a:ea typeface="+mn-ea"/>
                <a:cs typeface="Arial" panose="020B0604020202020204" pitchFamily="34" charset="0"/>
              </a:rPr>
              <a:t>UU Kesehatan No. 23/1992</a:t>
            </a:r>
          </a:p>
          <a:p>
            <a:pPr eaLnBrk="1" hangingPunct="1">
              <a:defRPr/>
            </a:pPr>
            <a:r>
              <a:rPr lang="en-US" sz="1100" b="1" dirty="0" err="1">
                <a:solidFill>
                  <a:schemeClr val="accent6">
                    <a:lumMod val="50000"/>
                  </a:schemeClr>
                </a:solidFill>
                <a:latin typeface="Arial" pitchFamily="34" charset="0"/>
                <a:ea typeface="+mn-ea"/>
                <a:cs typeface="Arial" panose="020B0604020202020204" pitchFamily="34" charset="0"/>
              </a:rPr>
              <a:t>Kepmenkes</a:t>
            </a:r>
            <a:r>
              <a:rPr lang="en-US" sz="1100" b="1" dirty="0">
                <a:solidFill>
                  <a:schemeClr val="accent6">
                    <a:lumMod val="50000"/>
                  </a:schemeClr>
                </a:solidFill>
                <a:latin typeface="Arial" pitchFamily="34" charset="0"/>
                <a:ea typeface="+mn-ea"/>
                <a:cs typeface="Arial" panose="020B0604020202020204" pitchFamily="34" charset="0"/>
              </a:rPr>
              <a:t> No 128</a:t>
            </a:r>
            <a:r>
              <a:rPr lang="id-ID" sz="1100" b="1" dirty="0">
                <a:solidFill>
                  <a:schemeClr val="accent6">
                    <a:lumMod val="50000"/>
                  </a:schemeClr>
                </a:solidFill>
                <a:latin typeface="Arial" pitchFamily="34" charset="0"/>
                <a:ea typeface="+mn-ea"/>
                <a:cs typeface="Arial" panose="020B0604020202020204" pitchFamily="34" charset="0"/>
              </a:rPr>
              <a:t>/</a:t>
            </a:r>
            <a:r>
              <a:rPr lang="en-US" sz="1100" b="1" dirty="0">
                <a:solidFill>
                  <a:schemeClr val="accent6">
                    <a:lumMod val="50000"/>
                  </a:schemeClr>
                </a:solidFill>
                <a:latin typeface="Arial" pitchFamily="34" charset="0"/>
                <a:ea typeface="+mn-ea"/>
                <a:cs typeface="Arial" panose="020B0604020202020204" pitchFamily="34" charset="0"/>
              </a:rPr>
              <a:t>2004</a:t>
            </a:r>
            <a:endParaRPr lang="id-ID" sz="1100" b="1" dirty="0">
              <a:solidFill>
                <a:schemeClr val="accent6">
                  <a:lumMod val="50000"/>
                </a:schemeClr>
              </a:solidFill>
              <a:latin typeface="Arial" pitchFamily="34" charset="0"/>
              <a:ea typeface="+mn-ea"/>
              <a:cs typeface="Arial" panose="020B0604020202020204" pitchFamily="34" charset="0"/>
            </a:endParaRPr>
          </a:p>
          <a:p>
            <a:pPr eaLnBrk="1" hangingPunct="1">
              <a:defRPr/>
            </a:pPr>
            <a:endParaRPr lang="id-ID" sz="1050" b="1" dirty="0">
              <a:solidFill>
                <a:schemeClr val="accent6">
                  <a:lumMod val="50000"/>
                </a:schemeClr>
              </a:solidFill>
              <a:latin typeface="Arial" pitchFamily="34" charset="0"/>
              <a:ea typeface="+mn-ea"/>
              <a:cs typeface="Arial" panose="020B0604020202020204" pitchFamily="34" charset="0"/>
            </a:endParaRPr>
          </a:p>
        </p:txBody>
      </p:sp>
      <p:sp>
        <p:nvSpPr>
          <p:cNvPr id="40970" name="Rectangle 13"/>
          <p:cNvSpPr>
            <a:spLocks noChangeArrowheads="1"/>
          </p:cNvSpPr>
          <p:nvPr/>
        </p:nvSpPr>
        <p:spPr bwMode="auto">
          <a:xfrm>
            <a:off x="6138863" y="4364038"/>
            <a:ext cx="1828800" cy="600075"/>
          </a:xfrm>
          <a:prstGeom prst="rect">
            <a:avLst/>
          </a:prstGeom>
          <a:noFill/>
          <a:ln>
            <a:noFill/>
          </a:ln>
          <a:extLst/>
        </p:spPr>
        <p:txBody>
          <a:bodyPr>
            <a:spAutoFit/>
          </a:bodyPr>
          <a:lstStyle/>
          <a:p>
            <a:pPr eaLnBrk="1" hangingPunct="1">
              <a:defRPr/>
            </a:pPr>
            <a:r>
              <a:rPr lang="id-ID" sz="1100" b="1" dirty="0">
                <a:solidFill>
                  <a:schemeClr val="accent6">
                    <a:lumMod val="50000"/>
                  </a:schemeClr>
                </a:solidFill>
                <a:latin typeface="Arial" pitchFamily="34" charset="0"/>
                <a:ea typeface="+mn-ea"/>
                <a:cs typeface="Arial" panose="020B0604020202020204" pitchFamily="34" charset="0"/>
              </a:rPr>
              <a:t>UU Kesehatan No. 36/2009</a:t>
            </a:r>
          </a:p>
          <a:p>
            <a:pPr eaLnBrk="1" hangingPunct="1">
              <a:defRPr/>
            </a:pPr>
            <a:r>
              <a:rPr lang="id-ID" sz="1100" b="1" dirty="0">
                <a:solidFill>
                  <a:schemeClr val="accent6">
                    <a:lumMod val="50000"/>
                  </a:schemeClr>
                </a:solidFill>
                <a:latin typeface="Arial" pitchFamily="34" charset="0"/>
                <a:ea typeface="+mn-ea"/>
                <a:cs typeface="Arial" panose="020B0604020202020204" pitchFamily="34" charset="0"/>
              </a:rPr>
              <a:t>Permenkes No. 75/</a:t>
            </a:r>
            <a:r>
              <a:rPr lang="en-US" sz="1100" b="1" dirty="0">
                <a:solidFill>
                  <a:schemeClr val="accent6">
                    <a:lumMod val="50000"/>
                  </a:schemeClr>
                </a:solidFill>
                <a:latin typeface="Arial" pitchFamily="34" charset="0"/>
                <a:ea typeface="+mn-ea"/>
                <a:cs typeface="Arial" panose="020B0604020202020204" pitchFamily="34" charset="0"/>
              </a:rPr>
              <a:t>20</a:t>
            </a:r>
            <a:r>
              <a:rPr lang="id-ID" sz="1100" b="1" dirty="0">
                <a:solidFill>
                  <a:schemeClr val="accent6">
                    <a:lumMod val="50000"/>
                  </a:schemeClr>
                </a:solidFill>
                <a:latin typeface="Arial" pitchFamily="34" charset="0"/>
                <a:ea typeface="+mn-ea"/>
                <a:cs typeface="Arial" panose="020B0604020202020204" pitchFamily="34" charset="0"/>
              </a:rPr>
              <a:t>1</a:t>
            </a:r>
            <a:r>
              <a:rPr lang="en-US" sz="1100" b="1" dirty="0">
                <a:solidFill>
                  <a:schemeClr val="accent6">
                    <a:lumMod val="50000"/>
                  </a:schemeClr>
                </a:solidFill>
                <a:latin typeface="Arial" pitchFamily="34" charset="0"/>
                <a:ea typeface="+mn-ea"/>
                <a:cs typeface="Arial" panose="020B0604020202020204" pitchFamily="34" charset="0"/>
              </a:rPr>
              <a:t>4</a:t>
            </a:r>
            <a:endParaRPr lang="id-ID" sz="1100" b="1" dirty="0">
              <a:solidFill>
                <a:schemeClr val="accent6">
                  <a:lumMod val="50000"/>
                </a:schemeClr>
              </a:solidFill>
              <a:latin typeface="Arial" pitchFamily="34" charset="0"/>
              <a:ea typeface="+mn-ea"/>
              <a:cs typeface="Arial" panose="020B0604020202020204" pitchFamily="34" charset="0"/>
            </a:endParaRPr>
          </a:p>
        </p:txBody>
      </p:sp>
      <p:sp>
        <p:nvSpPr>
          <p:cNvPr id="35850" name="Rectangle 14"/>
          <p:cNvSpPr>
            <a:spLocks noChangeArrowheads="1"/>
          </p:cNvSpPr>
          <p:nvPr/>
        </p:nvSpPr>
        <p:spPr bwMode="auto">
          <a:xfrm>
            <a:off x="1006475" y="4222750"/>
            <a:ext cx="1744663"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128"/>
              </a:defRPr>
            </a:lvl1pPr>
            <a:lvl2pPr marL="742950" indent="-285750">
              <a:defRPr sz="2400">
                <a:solidFill>
                  <a:schemeClr val="tx1"/>
                </a:solidFill>
                <a:latin typeface="Calibri" charset="0"/>
                <a:ea typeface="MS PGothic" charset="-128"/>
              </a:defRPr>
            </a:lvl2pPr>
            <a:lvl3pPr marL="1143000" indent="-228600">
              <a:defRPr sz="2400">
                <a:solidFill>
                  <a:schemeClr val="tx1"/>
                </a:solidFill>
                <a:latin typeface="Calibri" charset="0"/>
                <a:ea typeface="MS PGothic" charset="-128"/>
              </a:defRPr>
            </a:lvl3pPr>
            <a:lvl4pPr marL="1600200" indent="-228600">
              <a:defRPr sz="2400">
                <a:solidFill>
                  <a:schemeClr val="tx1"/>
                </a:solidFill>
                <a:latin typeface="Calibri" charset="0"/>
                <a:ea typeface="MS PGothic" charset="-128"/>
              </a:defRPr>
            </a:lvl4pPr>
            <a:lvl5pPr marL="2057400" indent="-228600">
              <a:defRPr sz="2400">
                <a:solidFill>
                  <a:schemeClr val="tx1"/>
                </a:solidFill>
                <a:latin typeface="Calibri" charset="0"/>
                <a:ea typeface="MS PGothic" charset="-128"/>
              </a:defRPr>
            </a:lvl5pPr>
            <a:lvl6pPr marL="2514600" indent="-228600" defTabSz="457200" eaLnBrk="0" fontAlgn="base" hangingPunct="0">
              <a:spcBef>
                <a:spcPct val="0"/>
              </a:spcBef>
              <a:spcAft>
                <a:spcPct val="0"/>
              </a:spcAft>
              <a:defRPr sz="2400">
                <a:solidFill>
                  <a:schemeClr val="tx1"/>
                </a:solidFill>
                <a:latin typeface="Calibri" charset="0"/>
                <a:ea typeface="MS PGothic" charset="-128"/>
              </a:defRPr>
            </a:lvl6pPr>
            <a:lvl7pPr marL="2971800" indent="-228600" defTabSz="457200" eaLnBrk="0" fontAlgn="base" hangingPunct="0">
              <a:spcBef>
                <a:spcPct val="0"/>
              </a:spcBef>
              <a:spcAft>
                <a:spcPct val="0"/>
              </a:spcAft>
              <a:defRPr sz="2400">
                <a:solidFill>
                  <a:schemeClr val="tx1"/>
                </a:solidFill>
                <a:latin typeface="Calibri" charset="0"/>
                <a:ea typeface="MS PGothic" charset="-128"/>
              </a:defRPr>
            </a:lvl7pPr>
            <a:lvl8pPr marL="3429000" indent="-228600" defTabSz="457200" eaLnBrk="0" fontAlgn="base" hangingPunct="0">
              <a:spcBef>
                <a:spcPct val="0"/>
              </a:spcBef>
              <a:spcAft>
                <a:spcPct val="0"/>
              </a:spcAft>
              <a:defRPr sz="2400">
                <a:solidFill>
                  <a:schemeClr val="tx1"/>
                </a:solidFill>
                <a:latin typeface="Calibri" charset="0"/>
                <a:ea typeface="MS PGothic" charset="-128"/>
              </a:defRPr>
            </a:lvl8pPr>
            <a:lvl9pPr marL="3886200" indent="-228600" defTabSz="457200" eaLnBrk="0" fontAlgn="base" hangingPunct="0">
              <a:spcBef>
                <a:spcPct val="0"/>
              </a:spcBef>
              <a:spcAft>
                <a:spcPct val="0"/>
              </a:spcAft>
              <a:defRPr sz="2400">
                <a:solidFill>
                  <a:schemeClr val="tx1"/>
                </a:solidFill>
                <a:latin typeface="Calibri" charset="0"/>
                <a:ea typeface="MS PGothic" charset="-128"/>
              </a:defRPr>
            </a:lvl9pPr>
          </a:lstStyle>
          <a:p>
            <a:pPr eaLnBrk="1" hangingPunct="1"/>
            <a:r>
              <a:rPr lang="en-US" altLang="en-US" sz="1100" b="1">
                <a:solidFill>
                  <a:schemeClr val="bg1"/>
                </a:solidFill>
              </a:rPr>
              <a:t>Master Plan Penguatan Sistem Kesehatan Nasional </a:t>
            </a:r>
            <a:r>
              <a:rPr lang="id-ID" altLang="en-US" sz="1100" b="1">
                <a:solidFill>
                  <a:schemeClr val="bg1"/>
                </a:solidFill>
              </a:rPr>
              <a:t>(</a:t>
            </a:r>
            <a:r>
              <a:rPr lang="en-US" altLang="en-US" sz="1100" b="1">
                <a:solidFill>
                  <a:schemeClr val="bg1"/>
                </a:solidFill>
              </a:rPr>
              <a:t>1969</a:t>
            </a:r>
            <a:r>
              <a:rPr lang="id-ID" altLang="en-US" sz="1100" b="1">
                <a:solidFill>
                  <a:schemeClr val="bg1"/>
                </a:solidFill>
              </a:rPr>
              <a:t>)</a:t>
            </a:r>
          </a:p>
          <a:p>
            <a:pPr eaLnBrk="1" hangingPunct="1"/>
            <a:endParaRPr lang="id-ID" altLang="en-US" sz="1100" b="1">
              <a:solidFill>
                <a:schemeClr val="bg1"/>
              </a:solidFill>
            </a:endParaRPr>
          </a:p>
        </p:txBody>
      </p:sp>
    </p:spTree>
    <p:extLst>
      <p:ext uri="{BB962C8B-B14F-4D97-AF65-F5344CB8AC3E}">
        <p14:creationId xmlns:p14="http://schemas.microsoft.com/office/powerpoint/2010/main" val="1628550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29266" y="152038"/>
            <a:ext cx="1946366" cy="1071154"/>
          </a:xfrm>
          <a:prstGeom prst="round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dirty="0" smtClean="0">
                <a:solidFill>
                  <a:sysClr val="windowText" lastClr="000000"/>
                </a:solidFill>
              </a:rPr>
              <a:t>Model Layanan Primer pra Era Reformasi Kesehatan</a:t>
            </a:r>
            <a:endParaRPr lang="id-ID" sz="1200" dirty="0">
              <a:solidFill>
                <a:sysClr val="windowText" lastClr="000000"/>
              </a:solidFill>
            </a:endParaRPr>
          </a:p>
        </p:txBody>
      </p:sp>
      <p:sp>
        <p:nvSpPr>
          <p:cNvPr id="5" name="Rounded Rectangle 4"/>
          <p:cNvSpPr/>
          <p:nvPr/>
        </p:nvSpPr>
        <p:spPr>
          <a:xfrm>
            <a:off x="2325209" y="1066438"/>
            <a:ext cx="1946366" cy="522505"/>
          </a:xfrm>
          <a:prstGeom prst="round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b="1" i="1" dirty="0" smtClean="0"/>
              <a:t>Medical Model</a:t>
            </a:r>
            <a:endParaRPr lang="id-ID" sz="1200" b="1" i="1" dirty="0"/>
          </a:p>
        </p:txBody>
      </p:sp>
      <p:sp>
        <p:nvSpPr>
          <p:cNvPr id="6" name="Rounded Rectangle 5"/>
          <p:cNvSpPr/>
          <p:nvPr/>
        </p:nvSpPr>
        <p:spPr>
          <a:xfrm>
            <a:off x="4545889" y="491665"/>
            <a:ext cx="1946366" cy="1071154"/>
          </a:xfrm>
          <a:prstGeom prst="roundRect">
            <a:avLst/>
          </a:prstGeom>
          <a:no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d-ID" sz="1200" dirty="0" smtClean="0">
              <a:solidFill>
                <a:sysClr val="windowText" lastClr="000000"/>
              </a:solidFill>
            </a:endParaRPr>
          </a:p>
          <a:p>
            <a:pPr algn="ctr"/>
            <a:r>
              <a:rPr lang="id-ID" sz="1200" dirty="0" smtClean="0">
                <a:solidFill>
                  <a:sysClr val="windowText" lastClr="000000"/>
                </a:solidFill>
              </a:rPr>
              <a:t>Model Layanan Primer  Era Reformasi Kesehatan</a:t>
            </a:r>
          </a:p>
          <a:p>
            <a:pPr algn="ctr"/>
            <a:r>
              <a:rPr lang="id-ID" sz="1200" dirty="0" smtClean="0">
                <a:solidFill>
                  <a:sysClr val="windowText" lastClr="000000"/>
                </a:solidFill>
              </a:rPr>
              <a:t>(Permenkes No. 7</a:t>
            </a:r>
            <a:r>
              <a:rPr lang="id-ID" sz="1200" dirty="0" smtClean="0">
                <a:solidFill>
                  <a:sysClr val="windowText" lastClr="000000"/>
                </a:solidFill>
                <a:latin typeface="Calibri"/>
                <a:cs typeface="Calibri"/>
              </a:rPr>
              <a:t>5</a:t>
            </a:r>
            <a:r>
              <a:rPr lang="id-ID" sz="1200" dirty="0" smtClean="0">
                <a:solidFill>
                  <a:sysClr val="windowText" lastClr="000000"/>
                </a:solidFill>
              </a:rPr>
              <a:t> Tahun 2014)</a:t>
            </a:r>
            <a:endParaRPr lang="id-ID" sz="1200" dirty="0">
              <a:solidFill>
                <a:sysClr val="windowText" lastClr="000000"/>
              </a:solidFill>
            </a:endParaRPr>
          </a:p>
        </p:txBody>
      </p:sp>
      <p:sp>
        <p:nvSpPr>
          <p:cNvPr id="7" name="Rounded Rectangle 6"/>
          <p:cNvSpPr/>
          <p:nvPr/>
        </p:nvSpPr>
        <p:spPr>
          <a:xfrm>
            <a:off x="4358658" y="125904"/>
            <a:ext cx="1946366" cy="522515"/>
          </a:xfrm>
          <a:prstGeom prst="roundRect">
            <a:avLst/>
          </a:prstGeom>
          <a:solidFill>
            <a:schemeClr val="bg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b="1" i="1" dirty="0" smtClean="0"/>
              <a:t>Selective Primary </a:t>
            </a:r>
          </a:p>
          <a:p>
            <a:pPr algn="ctr"/>
            <a:r>
              <a:rPr lang="id-ID" sz="1200" b="1" i="1" dirty="0" smtClean="0"/>
              <a:t>Health Care</a:t>
            </a:r>
            <a:endParaRPr lang="id-ID" sz="1200" b="1" i="1" dirty="0"/>
          </a:p>
        </p:txBody>
      </p:sp>
      <p:sp>
        <p:nvSpPr>
          <p:cNvPr id="8" name="Rounded Rectangle 7"/>
          <p:cNvSpPr/>
          <p:nvPr/>
        </p:nvSpPr>
        <p:spPr>
          <a:xfrm>
            <a:off x="6795087" y="138975"/>
            <a:ext cx="1946366" cy="1071154"/>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dirty="0" smtClean="0">
                <a:solidFill>
                  <a:sysClr val="windowText" lastClr="000000"/>
                </a:solidFill>
              </a:rPr>
              <a:t>Model Layanan Primer di Era Jaminan Kesehatan Nasional</a:t>
            </a:r>
            <a:endParaRPr lang="id-ID" sz="1200" dirty="0">
              <a:solidFill>
                <a:sysClr val="windowText" lastClr="000000"/>
              </a:solidFill>
            </a:endParaRPr>
          </a:p>
        </p:txBody>
      </p:sp>
      <p:sp>
        <p:nvSpPr>
          <p:cNvPr id="9" name="Rounded Rectangle 8"/>
          <p:cNvSpPr/>
          <p:nvPr/>
        </p:nvSpPr>
        <p:spPr>
          <a:xfrm>
            <a:off x="7043282" y="1053375"/>
            <a:ext cx="1946366" cy="522505"/>
          </a:xfrm>
          <a:prstGeom prst="roundRect">
            <a:avLst/>
          </a:prstGeom>
          <a:solidFill>
            <a:schemeClr val="accent3">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b="1" i="1" dirty="0" smtClean="0"/>
              <a:t>Comprehensive Primary Health Care</a:t>
            </a:r>
            <a:endParaRPr lang="id-ID" sz="1200" b="1" i="1" dirty="0"/>
          </a:p>
        </p:txBody>
      </p:sp>
      <p:sp>
        <p:nvSpPr>
          <p:cNvPr id="10" name="Rounded Rectangle 9"/>
          <p:cNvSpPr/>
          <p:nvPr/>
        </p:nvSpPr>
        <p:spPr>
          <a:xfrm>
            <a:off x="200300" y="1711216"/>
            <a:ext cx="1611086" cy="522529"/>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Cara Pandang</a:t>
            </a:r>
            <a:endParaRPr lang="id-ID" sz="1400" b="1" dirty="0"/>
          </a:p>
        </p:txBody>
      </p:sp>
      <p:sp>
        <p:nvSpPr>
          <p:cNvPr id="11" name="Rounded Rectangle 10"/>
          <p:cNvSpPr/>
          <p:nvPr/>
        </p:nvSpPr>
        <p:spPr>
          <a:xfrm>
            <a:off x="191577" y="3122017"/>
            <a:ext cx="1611086" cy="418016"/>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Aktor Utama</a:t>
            </a:r>
            <a:endParaRPr lang="id-ID" sz="1400" b="1" dirty="0"/>
          </a:p>
        </p:txBody>
      </p:sp>
      <p:sp>
        <p:nvSpPr>
          <p:cNvPr id="12" name="Rounded Rectangle 11"/>
          <p:cNvSpPr/>
          <p:nvPr/>
        </p:nvSpPr>
        <p:spPr>
          <a:xfrm>
            <a:off x="191605" y="3644528"/>
            <a:ext cx="1611086" cy="596544"/>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Fokus Layanan</a:t>
            </a:r>
            <a:endParaRPr lang="id-ID" sz="1400" b="1" dirty="0"/>
          </a:p>
        </p:txBody>
      </p:sp>
      <p:sp>
        <p:nvSpPr>
          <p:cNvPr id="13" name="Rounded Rectangle 12"/>
          <p:cNvSpPr/>
          <p:nvPr/>
        </p:nvSpPr>
        <p:spPr>
          <a:xfrm>
            <a:off x="191605" y="4358644"/>
            <a:ext cx="1611086" cy="439782"/>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Pemberi Layanan</a:t>
            </a:r>
            <a:endParaRPr lang="id-ID" sz="1400" b="1" dirty="0"/>
          </a:p>
        </p:txBody>
      </p:sp>
      <p:sp>
        <p:nvSpPr>
          <p:cNvPr id="14" name="Rounded Rectangle 13"/>
          <p:cNvSpPr/>
          <p:nvPr/>
        </p:nvSpPr>
        <p:spPr>
          <a:xfrm>
            <a:off x="187214" y="4906169"/>
            <a:ext cx="1611086" cy="628135"/>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Model Koordinasi</a:t>
            </a:r>
            <a:endParaRPr lang="id-ID" sz="1400" b="1" dirty="0"/>
          </a:p>
        </p:txBody>
      </p:sp>
      <p:sp>
        <p:nvSpPr>
          <p:cNvPr id="15" name="Rounded Rectangle 14"/>
          <p:cNvSpPr/>
          <p:nvPr/>
        </p:nvSpPr>
        <p:spPr>
          <a:xfrm>
            <a:off x="191605" y="5651873"/>
            <a:ext cx="1611086" cy="522530"/>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Relasi Dokter</a:t>
            </a:r>
            <a:r>
              <a:rPr lang="id-ID" sz="1400" b="1" dirty="0" smtClean="0">
                <a:latin typeface="Calibri"/>
                <a:cs typeface="Calibri"/>
              </a:rPr>
              <a:t>-Pasien</a:t>
            </a:r>
            <a:endParaRPr lang="id-ID" sz="1400" b="1" dirty="0"/>
          </a:p>
        </p:txBody>
      </p:sp>
      <p:sp>
        <p:nvSpPr>
          <p:cNvPr id="16" name="Rounded Rectangle 15"/>
          <p:cNvSpPr/>
          <p:nvPr/>
        </p:nvSpPr>
        <p:spPr>
          <a:xfrm>
            <a:off x="195940" y="2338229"/>
            <a:ext cx="1611086" cy="666226"/>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Fungsi Utama Layanan</a:t>
            </a:r>
            <a:endParaRPr lang="id-ID" sz="1400" b="1" dirty="0"/>
          </a:p>
        </p:txBody>
      </p:sp>
      <p:sp>
        <p:nvSpPr>
          <p:cNvPr id="17" name="Rounded Rectangle 16"/>
          <p:cNvSpPr/>
          <p:nvPr/>
        </p:nvSpPr>
        <p:spPr>
          <a:xfrm>
            <a:off x="2019737" y="1711216"/>
            <a:ext cx="2185947" cy="522530"/>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Sehat adalah ketiadaan penyakit</a:t>
            </a:r>
            <a:endParaRPr lang="id-ID" sz="1200" dirty="0">
              <a:solidFill>
                <a:sysClr val="windowText" lastClr="000000"/>
              </a:solidFill>
            </a:endParaRPr>
          </a:p>
        </p:txBody>
      </p:sp>
      <p:sp>
        <p:nvSpPr>
          <p:cNvPr id="18" name="Rounded Rectangle 17"/>
          <p:cNvSpPr/>
          <p:nvPr/>
        </p:nvSpPr>
        <p:spPr>
          <a:xfrm>
            <a:off x="2032005" y="3122017"/>
            <a:ext cx="2185947" cy="418016"/>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Tenaga kesehatan  berlatar belakang medis</a:t>
            </a:r>
            <a:endParaRPr lang="id-ID" sz="1200" dirty="0">
              <a:solidFill>
                <a:sysClr val="windowText" lastClr="000000"/>
              </a:solidFill>
            </a:endParaRPr>
          </a:p>
        </p:txBody>
      </p:sp>
      <p:sp>
        <p:nvSpPr>
          <p:cNvPr id="19" name="Rounded Rectangle 18"/>
          <p:cNvSpPr/>
          <p:nvPr/>
        </p:nvSpPr>
        <p:spPr>
          <a:xfrm>
            <a:off x="2030554" y="3644528"/>
            <a:ext cx="2185947" cy="596544"/>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Pemberantasan penyakit melalui intervensi medis</a:t>
            </a:r>
            <a:endParaRPr lang="id-ID" sz="1200" dirty="0">
              <a:solidFill>
                <a:sysClr val="windowText" lastClr="000000"/>
              </a:solidFill>
            </a:endParaRPr>
          </a:p>
        </p:txBody>
      </p:sp>
      <p:sp>
        <p:nvSpPr>
          <p:cNvPr id="20" name="Rounded Rectangle 19"/>
          <p:cNvSpPr/>
          <p:nvPr/>
        </p:nvSpPr>
        <p:spPr>
          <a:xfrm>
            <a:off x="2032005" y="4358644"/>
            <a:ext cx="2185947" cy="439782"/>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Dokter  dan tenaga kesehatan lainnya</a:t>
            </a:r>
            <a:endParaRPr lang="id-ID" sz="1200" dirty="0">
              <a:solidFill>
                <a:sysClr val="windowText" lastClr="000000"/>
              </a:solidFill>
            </a:endParaRPr>
          </a:p>
        </p:txBody>
      </p:sp>
      <p:sp>
        <p:nvSpPr>
          <p:cNvPr id="21" name="Rounded Rectangle 20"/>
          <p:cNvSpPr/>
          <p:nvPr/>
        </p:nvSpPr>
        <p:spPr>
          <a:xfrm>
            <a:off x="2035729" y="4902929"/>
            <a:ext cx="2185947" cy="631375"/>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Pos kesehatan yang terisolasi</a:t>
            </a:r>
            <a:endParaRPr lang="id-ID" sz="1200" dirty="0">
              <a:solidFill>
                <a:sysClr val="windowText" lastClr="000000"/>
              </a:solidFill>
            </a:endParaRPr>
          </a:p>
        </p:txBody>
      </p:sp>
      <p:sp>
        <p:nvSpPr>
          <p:cNvPr id="22" name="Rounded Rectangle 21"/>
          <p:cNvSpPr/>
          <p:nvPr/>
        </p:nvSpPr>
        <p:spPr>
          <a:xfrm>
            <a:off x="2032005" y="5651873"/>
            <a:ext cx="2185947" cy="566052"/>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Paternalistik</a:t>
            </a:r>
            <a:endParaRPr lang="id-ID" sz="1200" dirty="0">
              <a:solidFill>
                <a:sysClr val="windowText" lastClr="000000"/>
              </a:solidFill>
            </a:endParaRPr>
          </a:p>
        </p:txBody>
      </p:sp>
      <p:sp>
        <p:nvSpPr>
          <p:cNvPr id="23" name="Rounded Rectangle 22"/>
          <p:cNvSpPr/>
          <p:nvPr/>
        </p:nvSpPr>
        <p:spPr>
          <a:xfrm>
            <a:off x="2032799" y="2338229"/>
            <a:ext cx="2185947" cy="679286"/>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Antitesa rumah sakit</a:t>
            </a:r>
            <a:endParaRPr lang="id-ID" sz="1200" dirty="0">
              <a:solidFill>
                <a:sysClr val="windowText" lastClr="000000"/>
              </a:solidFill>
            </a:endParaRPr>
          </a:p>
        </p:txBody>
      </p:sp>
      <p:sp>
        <p:nvSpPr>
          <p:cNvPr id="24" name="Rounded Rectangle 23"/>
          <p:cNvSpPr/>
          <p:nvPr/>
        </p:nvSpPr>
        <p:spPr>
          <a:xfrm>
            <a:off x="4443100" y="1702490"/>
            <a:ext cx="2179239" cy="531255"/>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Mencegah lebih baik dari mengobati</a:t>
            </a:r>
            <a:endParaRPr lang="id-ID" sz="1200" dirty="0">
              <a:solidFill>
                <a:sysClr val="windowText" lastClr="000000"/>
              </a:solidFill>
            </a:endParaRPr>
          </a:p>
        </p:txBody>
      </p:sp>
      <p:sp>
        <p:nvSpPr>
          <p:cNvPr id="25" name="Rounded Rectangle 24"/>
          <p:cNvSpPr/>
          <p:nvPr/>
        </p:nvSpPr>
        <p:spPr>
          <a:xfrm>
            <a:off x="4430037" y="3122017"/>
            <a:ext cx="2179239" cy="418016"/>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Tenaga kesehatan medis dan non medis</a:t>
            </a:r>
            <a:endParaRPr lang="id-ID" sz="1200" dirty="0">
              <a:solidFill>
                <a:sysClr val="windowText" lastClr="000000"/>
              </a:solidFill>
            </a:endParaRPr>
          </a:p>
        </p:txBody>
      </p:sp>
      <p:sp>
        <p:nvSpPr>
          <p:cNvPr id="26" name="Rounded Rectangle 25"/>
          <p:cNvSpPr/>
          <p:nvPr/>
        </p:nvSpPr>
        <p:spPr>
          <a:xfrm>
            <a:off x="4430288" y="3644527"/>
            <a:ext cx="2179239" cy="596545"/>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Menjaga kesehatan melalui intervensi medis</a:t>
            </a:r>
            <a:endParaRPr lang="id-ID" sz="1200" dirty="0">
              <a:solidFill>
                <a:sysClr val="windowText" lastClr="000000"/>
              </a:solidFill>
            </a:endParaRPr>
          </a:p>
        </p:txBody>
      </p:sp>
      <p:sp>
        <p:nvSpPr>
          <p:cNvPr id="27" name="Rounded Rectangle 26"/>
          <p:cNvSpPr/>
          <p:nvPr/>
        </p:nvSpPr>
        <p:spPr>
          <a:xfrm>
            <a:off x="4431485" y="4332513"/>
            <a:ext cx="2179239" cy="465913"/>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Dokter dan tenaga kesehatan lainnya</a:t>
            </a:r>
            <a:endParaRPr lang="id-ID" sz="1200" dirty="0">
              <a:solidFill>
                <a:sysClr val="windowText" lastClr="000000"/>
              </a:solidFill>
            </a:endParaRPr>
          </a:p>
        </p:txBody>
      </p:sp>
      <p:sp>
        <p:nvSpPr>
          <p:cNvPr id="28" name="Rounded Rectangle 27"/>
          <p:cNvSpPr/>
          <p:nvPr/>
        </p:nvSpPr>
        <p:spPr>
          <a:xfrm>
            <a:off x="4421052" y="4902930"/>
            <a:ext cx="2179239" cy="631375"/>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Tim layanan kesehatan masyarakat yang terisolasi</a:t>
            </a:r>
            <a:endParaRPr lang="id-ID" sz="1200" dirty="0">
              <a:solidFill>
                <a:sysClr val="windowText" lastClr="000000"/>
              </a:solidFill>
            </a:endParaRPr>
          </a:p>
        </p:txBody>
      </p:sp>
      <p:sp>
        <p:nvSpPr>
          <p:cNvPr id="29" name="Rounded Rectangle 28"/>
          <p:cNvSpPr/>
          <p:nvPr/>
        </p:nvSpPr>
        <p:spPr>
          <a:xfrm>
            <a:off x="4416974" y="5634459"/>
            <a:ext cx="2179239" cy="583466"/>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Pasien berpartisipasi namun  belum sepenuhnya  memiliki otonomi</a:t>
            </a:r>
            <a:endParaRPr lang="id-ID" sz="1200" dirty="0">
              <a:solidFill>
                <a:sysClr val="windowText" lastClr="000000"/>
              </a:solidFill>
            </a:endParaRPr>
          </a:p>
        </p:txBody>
      </p:sp>
      <p:sp>
        <p:nvSpPr>
          <p:cNvPr id="30" name="Rounded Rectangle 29"/>
          <p:cNvSpPr/>
          <p:nvPr/>
        </p:nvSpPr>
        <p:spPr>
          <a:xfrm>
            <a:off x="4430288" y="2329922"/>
            <a:ext cx="2179239" cy="687593"/>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Puskesmas sebagai garda terdepan layanan kesehatan masyarakat</a:t>
            </a:r>
            <a:endParaRPr lang="id-ID" sz="1200" dirty="0">
              <a:solidFill>
                <a:sysClr val="windowText" lastClr="000000"/>
              </a:solidFill>
            </a:endParaRPr>
          </a:p>
        </p:txBody>
      </p:sp>
      <p:sp>
        <p:nvSpPr>
          <p:cNvPr id="31" name="Rounded Rectangle 30"/>
          <p:cNvSpPr/>
          <p:nvPr/>
        </p:nvSpPr>
        <p:spPr>
          <a:xfrm>
            <a:off x="6838581" y="1693797"/>
            <a:ext cx="2177193" cy="539949"/>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Kesehatan adalah kesejahteraan</a:t>
            </a:r>
            <a:endParaRPr lang="id-ID" sz="1200" dirty="0">
              <a:solidFill>
                <a:sysClr val="windowText" lastClr="000000"/>
              </a:solidFill>
            </a:endParaRPr>
          </a:p>
        </p:txBody>
      </p:sp>
      <p:sp>
        <p:nvSpPr>
          <p:cNvPr id="32" name="Rounded Rectangle 31"/>
          <p:cNvSpPr/>
          <p:nvPr/>
        </p:nvSpPr>
        <p:spPr>
          <a:xfrm>
            <a:off x="6835675" y="3122017"/>
            <a:ext cx="2177193" cy="418016"/>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Individu, keluarga dan komunitas</a:t>
            </a:r>
            <a:endParaRPr lang="id-ID" sz="1200" dirty="0">
              <a:solidFill>
                <a:sysClr val="windowText" lastClr="000000"/>
              </a:solidFill>
            </a:endParaRPr>
          </a:p>
        </p:txBody>
      </p:sp>
      <p:sp>
        <p:nvSpPr>
          <p:cNvPr id="33" name="Rounded Rectangle 32"/>
          <p:cNvSpPr/>
          <p:nvPr/>
        </p:nvSpPr>
        <p:spPr>
          <a:xfrm>
            <a:off x="6834224" y="3644528"/>
            <a:ext cx="2177193" cy="596545"/>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Intervensi kolaborasi lintas sektor untuk meningkatkan taraf kesehatan</a:t>
            </a:r>
            <a:endParaRPr lang="id-ID" sz="1200" dirty="0">
              <a:solidFill>
                <a:sysClr val="windowText" lastClr="000000"/>
              </a:solidFill>
            </a:endParaRPr>
          </a:p>
        </p:txBody>
      </p:sp>
      <p:sp>
        <p:nvSpPr>
          <p:cNvPr id="34" name="Rounded Rectangle 33"/>
          <p:cNvSpPr/>
          <p:nvPr/>
        </p:nvSpPr>
        <p:spPr>
          <a:xfrm>
            <a:off x="6825518" y="4348088"/>
            <a:ext cx="2177193" cy="450337"/>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Tim lintas profesi (multidisiplin)</a:t>
            </a:r>
            <a:endParaRPr lang="id-ID" sz="1200" dirty="0">
              <a:solidFill>
                <a:sysClr val="windowText" lastClr="000000"/>
              </a:solidFill>
            </a:endParaRPr>
          </a:p>
        </p:txBody>
      </p:sp>
      <p:sp>
        <p:nvSpPr>
          <p:cNvPr id="35" name="Rounded Rectangle 34"/>
          <p:cNvSpPr/>
          <p:nvPr/>
        </p:nvSpPr>
        <p:spPr>
          <a:xfrm>
            <a:off x="6808150" y="4906169"/>
            <a:ext cx="2177193" cy="628137"/>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Menjadi jembatan bagi pasien untuk mendapat layanan komprehensif</a:t>
            </a:r>
            <a:endParaRPr lang="id-ID" sz="1200" dirty="0">
              <a:solidFill>
                <a:sysClr val="windowText" lastClr="000000"/>
              </a:solidFill>
            </a:endParaRPr>
          </a:p>
        </p:txBody>
      </p:sp>
      <p:sp>
        <p:nvSpPr>
          <p:cNvPr id="36" name="Rounded Rectangle 35"/>
          <p:cNvSpPr/>
          <p:nvPr/>
        </p:nvSpPr>
        <p:spPr>
          <a:xfrm>
            <a:off x="6822612" y="5634459"/>
            <a:ext cx="2177193" cy="583466"/>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Pengambilan keputusan menjembatani kebutuhan pasien &amp; keluarganya</a:t>
            </a:r>
            <a:endParaRPr lang="id-ID" sz="1200" dirty="0">
              <a:solidFill>
                <a:sysClr val="windowText" lastClr="000000"/>
              </a:solidFill>
            </a:endParaRPr>
          </a:p>
        </p:txBody>
      </p:sp>
      <p:sp>
        <p:nvSpPr>
          <p:cNvPr id="37" name="Rounded Rectangle 36"/>
          <p:cNvSpPr/>
          <p:nvPr/>
        </p:nvSpPr>
        <p:spPr>
          <a:xfrm>
            <a:off x="6834276" y="2329922"/>
            <a:ext cx="2177193" cy="674533"/>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Layanan primer sebagai koordinator intervensi layanan kesehatan masyarakat </a:t>
            </a:r>
            <a:endParaRPr lang="id-ID" sz="1200" dirty="0">
              <a:solidFill>
                <a:sysClr val="windowText" lastClr="000000"/>
              </a:solidFill>
            </a:endParaRPr>
          </a:p>
        </p:txBody>
      </p:sp>
      <p:cxnSp>
        <p:nvCxnSpPr>
          <p:cNvPr id="45" name="Shape 44"/>
          <p:cNvCxnSpPr>
            <a:stCxn id="6" idx="3"/>
          </p:cNvCxnSpPr>
          <p:nvPr/>
        </p:nvCxnSpPr>
        <p:spPr>
          <a:xfrm flipV="1">
            <a:off x="6492255" y="491665"/>
            <a:ext cx="302832" cy="535577"/>
          </a:xfrm>
          <a:prstGeom prst="curvedConnector2">
            <a:avLst/>
          </a:prstGeom>
          <a:ln>
            <a:solidFill>
              <a:schemeClr val="accent4">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2" name="Shape 51"/>
          <p:cNvCxnSpPr>
            <a:stCxn id="4" idx="3"/>
          </p:cNvCxnSpPr>
          <p:nvPr/>
        </p:nvCxnSpPr>
        <p:spPr>
          <a:xfrm>
            <a:off x="4075632" y="687615"/>
            <a:ext cx="470257" cy="522514"/>
          </a:xfrm>
          <a:prstGeom prst="curvedConnector2">
            <a:avLst/>
          </a:prstGeom>
          <a:ln>
            <a:solidFill>
              <a:schemeClr val="accent4">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56" name="Right Arrow 55"/>
          <p:cNvSpPr/>
          <p:nvPr/>
        </p:nvSpPr>
        <p:spPr>
          <a:xfrm>
            <a:off x="2035729" y="6217926"/>
            <a:ext cx="6949614" cy="613966"/>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smtClean="0">
                <a:solidFill>
                  <a:sysClr val="windowText" lastClr="000000"/>
                </a:solidFill>
              </a:rPr>
              <a:t>Arah Reformasi Layanan Kesehatan Primer</a:t>
            </a:r>
            <a:endParaRPr lang="id-ID" sz="1400" dirty="0">
              <a:solidFill>
                <a:sysClr val="windowText" lastClr="000000"/>
              </a:solidFill>
            </a:endParaRPr>
          </a:p>
        </p:txBody>
      </p:sp>
    </p:spTree>
    <p:extLst>
      <p:ext uri="{BB962C8B-B14F-4D97-AF65-F5344CB8AC3E}">
        <p14:creationId xmlns:p14="http://schemas.microsoft.com/office/powerpoint/2010/main" val="2494423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29266" y="112849"/>
            <a:ext cx="1946366" cy="1071154"/>
          </a:xfrm>
          <a:prstGeom prst="round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dirty="0" smtClean="0">
                <a:solidFill>
                  <a:sysClr val="windowText" lastClr="000000"/>
                </a:solidFill>
              </a:rPr>
              <a:t>Model Layanan Primer pra Era Reformasi Kesehatan</a:t>
            </a:r>
            <a:endParaRPr lang="id-ID" sz="1200" dirty="0">
              <a:solidFill>
                <a:sysClr val="windowText" lastClr="000000"/>
              </a:solidFill>
            </a:endParaRPr>
          </a:p>
        </p:txBody>
      </p:sp>
      <p:sp>
        <p:nvSpPr>
          <p:cNvPr id="5" name="Rounded Rectangle 4"/>
          <p:cNvSpPr/>
          <p:nvPr/>
        </p:nvSpPr>
        <p:spPr>
          <a:xfrm>
            <a:off x="2325209" y="1027249"/>
            <a:ext cx="1946366" cy="522505"/>
          </a:xfrm>
          <a:prstGeom prst="round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i="1" dirty="0" smtClean="0"/>
              <a:t>Medical Model</a:t>
            </a:r>
            <a:endParaRPr lang="id-ID" sz="1200" i="1" dirty="0"/>
          </a:p>
        </p:txBody>
      </p:sp>
      <p:sp>
        <p:nvSpPr>
          <p:cNvPr id="6" name="Rounded Rectangle 5"/>
          <p:cNvSpPr/>
          <p:nvPr/>
        </p:nvSpPr>
        <p:spPr>
          <a:xfrm>
            <a:off x="4545889" y="452476"/>
            <a:ext cx="1946366" cy="1071154"/>
          </a:xfrm>
          <a:prstGeom prst="roundRect">
            <a:avLst/>
          </a:prstGeom>
          <a:no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d-ID" sz="1200" dirty="0" smtClean="0">
              <a:solidFill>
                <a:sysClr val="windowText" lastClr="000000"/>
              </a:solidFill>
            </a:endParaRPr>
          </a:p>
          <a:p>
            <a:pPr algn="ctr"/>
            <a:r>
              <a:rPr lang="id-ID" sz="1200" dirty="0" smtClean="0">
                <a:solidFill>
                  <a:sysClr val="windowText" lastClr="000000"/>
                </a:solidFill>
              </a:rPr>
              <a:t>Model Layanan Primer  Era Reformasi Kesehatan</a:t>
            </a:r>
          </a:p>
          <a:p>
            <a:pPr algn="ctr"/>
            <a:r>
              <a:rPr lang="id-ID" sz="1200" dirty="0" smtClean="0">
                <a:solidFill>
                  <a:sysClr val="windowText" lastClr="000000"/>
                </a:solidFill>
              </a:rPr>
              <a:t>(Permenkes No. 7</a:t>
            </a:r>
            <a:r>
              <a:rPr lang="id-ID" sz="1200" dirty="0" smtClean="0">
                <a:solidFill>
                  <a:sysClr val="windowText" lastClr="000000"/>
                </a:solidFill>
                <a:latin typeface="Calibri"/>
                <a:cs typeface="Calibri"/>
              </a:rPr>
              <a:t>5</a:t>
            </a:r>
            <a:r>
              <a:rPr lang="id-ID" sz="1200" dirty="0" smtClean="0">
                <a:solidFill>
                  <a:sysClr val="windowText" lastClr="000000"/>
                </a:solidFill>
              </a:rPr>
              <a:t> Tahun 2014)</a:t>
            </a:r>
            <a:endParaRPr lang="id-ID" sz="1200" dirty="0">
              <a:solidFill>
                <a:sysClr val="windowText" lastClr="000000"/>
              </a:solidFill>
            </a:endParaRPr>
          </a:p>
        </p:txBody>
      </p:sp>
      <p:sp>
        <p:nvSpPr>
          <p:cNvPr id="7" name="Rounded Rectangle 6"/>
          <p:cNvSpPr/>
          <p:nvPr/>
        </p:nvSpPr>
        <p:spPr>
          <a:xfrm>
            <a:off x="4358658" y="86715"/>
            <a:ext cx="1946366" cy="522515"/>
          </a:xfrm>
          <a:prstGeom prst="roundRect">
            <a:avLst/>
          </a:prstGeom>
          <a:solidFill>
            <a:schemeClr val="bg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i="1" dirty="0" smtClean="0"/>
              <a:t>Selective Primary </a:t>
            </a:r>
          </a:p>
          <a:p>
            <a:pPr algn="ctr"/>
            <a:r>
              <a:rPr lang="id-ID" sz="1200" i="1" dirty="0" smtClean="0"/>
              <a:t>Health Care</a:t>
            </a:r>
            <a:endParaRPr lang="id-ID" sz="1200" i="1" dirty="0"/>
          </a:p>
        </p:txBody>
      </p:sp>
      <p:sp>
        <p:nvSpPr>
          <p:cNvPr id="8" name="Rounded Rectangle 7"/>
          <p:cNvSpPr/>
          <p:nvPr/>
        </p:nvSpPr>
        <p:spPr>
          <a:xfrm>
            <a:off x="6795087" y="99786"/>
            <a:ext cx="1946366" cy="1071154"/>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dirty="0" smtClean="0">
                <a:solidFill>
                  <a:sysClr val="windowText" lastClr="000000"/>
                </a:solidFill>
              </a:rPr>
              <a:t>Model Layanan Primer di Era Jaminan Kesehatan Nasional</a:t>
            </a:r>
            <a:endParaRPr lang="id-ID" sz="1200" dirty="0">
              <a:solidFill>
                <a:sysClr val="windowText" lastClr="000000"/>
              </a:solidFill>
            </a:endParaRPr>
          </a:p>
        </p:txBody>
      </p:sp>
      <p:sp>
        <p:nvSpPr>
          <p:cNvPr id="9" name="Rounded Rectangle 8"/>
          <p:cNvSpPr/>
          <p:nvPr/>
        </p:nvSpPr>
        <p:spPr>
          <a:xfrm>
            <a:off x="7043282" y="1014186"/>
            <a:ext cx="1946366" cy="522505"/>
          </a:xfrm>
          <a:prstGeom prst="roundRect">
            <a:avLst/>
          </a:prstGeom>
          <a:solidFill>
            <a:schemeClr val="accent3">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200" i="1" dirty="0" smtClean="0"/>
              <a:t>Comprehensive Primary Health Care</a:t>
            </a:r>
            <a:endParaRPr lang="id-ID" sz="1200" i="1" dirty="0"/>
          </a:p>
        </p:txBody>
      </p:sp>
      <p:sp>
        <p:nvSpPr>
          <p:cNvPr id="10" name="Rounded Rectangle 9"/>
          <p:cNvSpPr/>
          <p:nvPr/>
        </p:nvSpPr>
        <p:spPr>
          <a:xfrm>
            <a:off x="200300" y="1672027"/>
            <a:ext cx="1611086" cy="679286"/>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Paket Layanan</a:t>
            </a:r>
            <a:endParaRPr lang="id-ID" sz="1400" b="1" dirty="0"/>
          </a:p>
        </p:txBody>
      </p:sp>
      <p:sp>
        <p:nvSpPr>
          <p:cNvPr id="11" name="Rounded Rectangle 10"/>
          <p:cNvSpPr/>
          <p:nvPr/>
        </p:nvSpPr>
        <p:spPr>
          <a:xfrm>
            <a:off x="191577" y="3200397"/>
            <a:ext cx="1611086" cy="744589"/>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Teknologi Kesehatan</a:t>
            </a:r>
            <a:endParaRPr lang="id-ID" sz="1400" b="1" dirty="0"/>
          </a:p>
        </p:txBody>
      </p:sp>
      <p:sp>
        <p:nvSpPr>
          <p:cNvPr id="12" name="Rounded Rectangle 11"/>
          <p:cNvSpPr/>
          <p:nvPr/>
        </p:nvSpPr>
        <p:spPr>
          <a:xfrm>
            <a:off x="191605" y="4023355"/>
            <a:ext cx="1611086" cy="596544"/>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Keterlibatan Komunitas</a:t>
            </a:r>
            <a:endParaRPr lang="id-ID" sz="1400" b="1" dirty="0"/>
          </a:p>
        </p:txBody>
      </p:sp>
      <p:sp>
        <p:nvSpPr>
          <p:cNvPr id="13" name="Rounded Rectangle 12"/>
          <p:cNvSpPr/>
          <p:nvPr/>
        </p:nvSpPr>
        <p:spPr>
          <a:xfrm>
            <a:off x="191605" y="4724407"/>
            <a:ext cx="1611086" cy="741683"/>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Pembiayaan</a:t>
            </a:r>
            <a:endParaRPr lang="id-ID" sz="1400" b="1" dirty="0"/>
          </a:p>
        </p:txBody>
      </p:sp>
      <p:sp>
        <p:nvSpPr>
          <p:cNvPr id="16" name="Rounded Rectangle 15"/>
          <p:cNvSpPr/>
          <p:nvPr/>
        </p:nvSpPr>
        <p:spPr>
          <a:xfrm>
            <a:off x="195940" y="2429670"/>
            <a:ext cx="1611086" cy="666226"/>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Program Prioritas</a:t>
            </a:r>
            <a:endParaRPr lang="id-ID" sz="1400" b="1" dirty="0"/>
          </a:p>
        </p:txBody>
      </p:sp>
      <p:sp>
        <p:nvSpPr>
          <p:cNvPr id="17" name="Rounded Rectangle 16"/>
          <p:cNvSpPr/>
          <p:nvPr/>
        </p:nvSpPr>
        <p:spPr>
          <a:xfrm>
            <a:off x="2019737" y="1672026"/>
            <a:ext cx="2185947" cy="679287"/>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Upaya kesehatan wajib dan perlindungan untuk masyarakat miskin</a:t>
            </a:r>
            <a:endParaRPr lang="id-ID" sz="1200" dirty="0">
              <a:solidFill>
                <a:sysClr val="windowText" lastClr="000000"/>
              </a:solidFill>
            </a:endParaRPr>
          </a:p>
        </p:txBody>
      </p:sp>
      <p:sp>
        <p:nvSpPr>
          <p:cNvPr id="18" name="Rounded Rectangle 17"/>
          <p:cNvSpPr/>
          <p:nvPr/>
        </p:nvSpPr>
        <p:spPr>
          <a:xfrm>
            <a:off x="2032005" y="3200397"/>
            <a:ext cx="2185947" cy="744589"/>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Teknologi sederhana</a:t>
            </a:r>
            <a:endParaRPr lang="id-ID" sz="1200" dirty="0">
              <a:solidFill>
                <a:sysClr val="windowText" lastClr="000000"/>
              </a:solidFill>
            </a:endParaRPr>
          </a:p>
        </p:txBody>
      </p:sp>
      <p:sp>
        <p:nvSpPr>
          <p:cNvPr id="19" name="Rounded Rectangle 18"/>
          <p:cNvSpPr/>
          <p:nvPr/>
        </p:nvSpPr>
        <p:spPr>
          <a:xfrm>
            <a:off x="2030554" y="4023355"/>
            <a:ext cx="2185947" cy="596544"/>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Badan penyantun Puskesmas</a:t>
            </a:r>
            <a:endParaRPr lang="id-ID" sz="1200" dirty="0">
              <a:solidFill>
                <a:sysClr val="windowText" lastClr="000000"/>
              </a:solidFill>
            </a:endParaRPr>
          </a:p>
        </p:txBody>
      </p:sp>
      <p:sp>
        <p:nvSpPr>
          <p:cNvPr id="20" name="Rounded Rectangle 19"/>
          <p:cNvSpPr/>
          <p:nvPr/>
        </p:nvSpPr>
        <p:spPr>
          <a:xfrm>
            <a:off x="2032005" y="4724407"/>
            <a:ext cx="2185947" cy="741683"/>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Dibiayai pemerintah pusat, </a:t>
            </a:r>
            <a:r>
              <a:rPr lang="id-ID" sz="1200" i="1" dirty="0" smtClean="0">
                <a:solidFill>
                  <a:sysClr val="windowText" lastClr="000000"/>
                </a:solidFill>
              </a:rPr>
              <a:t>fee for service </a:t>
            </a:r>
            <a:r>
              <a:rPr lang="id-ID" sz="1200" dirty="0" smtClean="0">
                <a:solidFill>
                  <a:sysClr val="windowText" lastClr="000000"/>
                </a:solidFill>
              </a:rPr>
              <a:t>dengan harga murah</a:t>
            </a:r>
            <a:endParaRPr lang="id-ID" sz="1200" dirty="0">
              <a:solidFill>
                <a:sysClr val="windowText" lastClr="000000"/>
              </a:solidFill>
            </a:endParaRPr>
          </a:p>
        </p:txBody>
      </p:sp>
      <p:sp>
        <p:nvSpPr>
          <p:cNvPr id="21" name="Rounded Rectangle 20"/>
          <p:cNvSpPr/>
          <p:nvPr/>
        </p:nvSpPr>
        <p:spPr>
          <a:xfrm>
            <a:off x="2035729" y="5556079"/>
            <a:ext cx="2185947" cy="819556"/>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Penempatan SDM untuk mengisi kekosongan, kualitas tidak penting</a:t>
            </a:r>
            <a:endParaRPr lang="id-ID" sz="1200" dirty="0">
              <a:solidFill>
                <a:sysClr val="windowText" lastClr="000000"/>
              </a:solidFill>
            </a:endParaRPr>
          </a:p>
        </p:txBody>
      </p:sp>
      <p:sp>
        <p:nvSpPr>
          <p:cNvPr id="23" name="Rounded Rectangle 22"/>
          <p:cNvSpPr/>
          <p:nvPr/>
        </p:nvSpPr>
        <p:spPr>
          <a:xfrm>
            <a:off x="2032799" y="2429670"/>
            <a:ext cx="2185947" cy="679286"/>
          </a:xfrm>
          <a:prstGeom prst="roundRect">
            <a:avLst/>
          </a:prstGeom>
          <a:solidFill>
            <a:schemeClr val="bg1"/>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KIA, penyakit menular (akut), kesehatan lingkungan</a:t>
            </a:r>
            <a:endParaRPr lang="id-ID" sz="1200" dirty="0">
              <a:solidFill>
                <a:sysClr val="windowText" lastClr="000000"/>
              </a:solidFill>
            </a:endParaRPr>
          </a:p>
        </p:txBody>
      </p:sp>
      <p:sp>
        <p:nvSpPr>
          <p:cNvPr id="24" name="Rounded Rectangle 23"/>
          <p:cNvSpPr/>
          <p:nvPr/>
        </p:nvSpPr>
        <p:spPr>
          <a:xfrm>
            <a:off x="4443100" y="1663301"/>
            <a:ext cx="2179239" cy="690629"/>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Asuransi kesehatan juga mencakup pekerja sektor informal</a:t>
            </a:r>
            <a:endParaRPr lang="id-ID" sz="1200" dirty="0">
              <a:solidFill>
                <a:sysClr val="windowText" lastClr="000000"/>
              </a:solidFill>
            </a:endParaRPr>
          </a:p>
        </p:txBody>
      </p:sp>
      <p:sp>
        <p:nvSpPr>
          <p:cNvPr id="25" name="Rounded Rectangle 24"/>
          <p:cNvSpPr/>
          <p:nvPr/>
        </p:nvSpPr>
        <p:spPr>
          <a:xfrm>
            <a:off x="4430037" y="3200397"/>
            <a:ext cx="2179239" cy="744589"/>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Teknologi tepat guna dari pihak ketiga</a:t>
            </a:r>
            <a:endParaRPr lang="id-ID" sz="1200" dirty="0">
              <a:solidFill>
                <a:sysClr val="windowText" lastClr="000000"/>
              </a:solidFill>
            </a:endParaRPr>
          </a:p>
        </p:txBody>
      </p:sp>
      <p:sp>
        <p:nvSpPr>
          <p:cNvPr id="26" name="Rounded Rectangle 25"/>
          <p:cNvSpPr/>
          <p:nvPr/>
        </p:nvSpPr>
        <p:spPr>
          <a:xfrm>
            <a:off x="4430288" y="4023354"/>
            <a:ext cx="2179239" cy="596545"/>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Kerjasama lintas sektor </a:t>
            </a:r>
            <a:endParaRPr lang="id-ID" sz="1200" dirty="0">
              <a:solidFill>
                <a:sysClr val="windowText" lastClr="000000"/>
              </a:solidFill>
            </a:endParaRPr>
          </a:p>
        </p:txBody>
      </p:sp>
      <p:sp>
        <p:nvSpPr>
          <p:cNvPr id="27" name="Rounded Rectangle 26"/>
          <p:cNvSpPr/>
          <p:nvPr/>
        </p:nvSpPr>
        <p:spPr>
          <a:xfrm>
            <a:off x="4431485" y="4698276"/>
            <a:ext cx="2179239" cy="785751"/>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Desentralisasi pembiayaan, skema pembiayaan PPP dimungkinkan</a:t>
            </a:r>
            <a:endParaRPr lang="id-ID" sz="1200" dirty="0">
              <a:solidFill>
                <a:sysClr val="windowText" lastClr="000000"/>
              </a:solidFill>
            </a:endParaRPr>
          </a:p>
        </p:txBody>
      </p:sp>
      <p:sp>
        <p:nvSpPr>
          <p:cNvPr id="28" name="Rounded Rectangle 27"/>
          <p:cNvSpPr/>
          <p:nvPr/>
        </p:nvSpPr>
        <p:spPr>
          <a:xfrm>
            <a:off x="4421052" y="5556080"/>
            <a:ext cx="2179239" cy="819556"/>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Pelatihan pra dan selama penugasan yang terpusat</a:t>
            </a:r>
            <a:endParaRPr lang="id-ID" sz="1200" dirty="0">
              <a:solidFill>
                <a:sysClr val="windowText" lastClr="000000"/>
              </a:solidFill>
            </a:endParaRPr>
          </a:p>
        </p:txBody>
      </p:sp>
      <p:sp>
        <p:nvSpPr>
          <p:cNvPr id="30" name="Rounded Rectangle 29"/>
          <p:cNvSpPr/>
          <p:nvPr/>
        </p:nvSpPr>
        <p:spPr>
          <a:xfrm>
            <a:off x="4430288" y="2421363"/>
            <a:ext cx="2179239" cy="687593"/>
          </a:xfrm>
          <a:prstGeom prst="round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KIA, penyakit menular dan tidak menular kesehatan lingkungan</a:t>
            </a:r>
            <a:endParaRPr lang="id-ID" sz="1200" dirty="0">
              <a:solidFill>
                <a:sysClr val="windowText" lastClr="000000"/>
              </a:solidFill>
            </a:endParaRPr>
          </a:p>
        </p:txBody>
      </p:sp>
      <p:sp>
        <p:nvSpPr>
          <p:cNvPr id="31" name="Rounded Rectangle 30"/>
          <p:cNvSpPr/>
          <p:nvPr/>
        </p:nvSpPr>
        <p:spPr>
          <a:xfrm>
            <a:off x="6838581" y="1654608"/>
            <a:ext cx="2177193" cy="701932"/>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Jaminan kesehatan nasional dan perlindungan sosial</a:t>
            </a:r>
            <a:endParaRPr lang="id-ID" sz="1200" dirty="0">
              <a:solidFill>
                <a:sysClr val="windowText" lastClr="000000"/>
              </a:solidFill>
            </a:endParaRPr>
          </a:p>
        </p:txBody>
      </p:sp>
      <p:sp>
        <p:nvSpPr>
          <p:cNvPr id="32" name="Rounded Rectangle 31"/>
          <p:cNvSpPr/>
          <p:nvPr/>
        </p:nvSpPr>
        <p:spPr>
          <a:xfrm>
            <a:off x="6835675" y="3200397"/>
            <a:ext cx="2177193" cy="744589"/>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Pengembangan teknologi yang difasilitasi tenaga kesehatan &amp; komunitas</a:t>
            </a:r>
            <a:endParaRPr lang="id-ID" sz="1200" dirty="0">
              <a:solidFill>
                <a:sysClr val="windowText" lastClr="000000"/>
              </a:solidFill>
            </a:endParaRPr>
          </a:p>
        </p:txBody>
      </p:sp>
      <p:sp>
        <p:nvSpPr>
          <p:cNvPr id="33" name="Rounded Rectangle 32"/>
          <p:cNvSpPr/>
          <p:nvPr/>
        </p:nvSpPr>
        <p:spPr>
          <a:xfrm>
            <a:off x="6834224" y="4023355"/>
            <a:ext cx="2177193" cy="596545"/>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Publik terlibat dalam penentuan kebijakan dan akuntabilitas</a:t>
            </a:r>
            <a:endParaRPr lang="id-ID" sz="1200" dirty="0">
              <a:solidFill>
                <a:sysClr val="windowText" lastClr="000000"/>
              </a:solidFill>
            </a:endParaRPr>
          </a:p>
        </p:txBody>
      </p:sp>
      <p:sp>
        <p:nvSpPr>
          <p:cNvPr id="34" name="Rounded Rectangle 33"/>
          <p:cNvSpPr/>
          <p:nvPr/>
        </p:nvSpPr>
        <p:spPr>
          <a:xfrm>
            <a:off x="6825518" y="4713852"/>
            <a:ext cx="2177193" cy="759483"/>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Pembiayaan dengan investasi bermakna </a:t>
            </a:r>
          </a:p>
        </p:txBody>
      </p:sp>
      <p:sp>
        <p:nvSpPr>
          <p:cNvPr id="35" name="Rounded Rectangle 34"/>
          <p:cNvSpPr/>
          <p:nvPr/>
        </p:nvSpPr>
        <p:spPr>
          <a:xfrm>
            <a:off x="6808150" y="5559319"/>
            <a:ext cx="2177193" cy="815353"/>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dirty="0" smtClean="0">
                <a:solidFill>
                  <a:sysClr val="windowText" lastClr="000000"/>
                </a:solidFill>
              </a:rPr>
              <a:t>SDM dengan kompetensi medis dan </a:t>
            </a:r>
            <a:r>
              <a:rPr lang="id-ID" sz="1200" i="1" dirty="0" smtClean="0">
                <a:solidFill>
                  <a:sysClr val="windowText" lastClr="000000"/>
                </a:solidFill>
              </a:rPr>
              <a:t>softskill,</a:t>
            </a:r>
            <a:r>
              <a:rPr lang="id-ID" sz="1200" dirty="0" smtClean="0">
                <a:solidFill>
                  <a:sysClr val="windowText" lastClr="000000"/>
                </a:solidFill>
              </a:rPr>
              <a:t>  </a:t>
            </a:r>
            <a:r>
              <a:rPr lang="id-ID" sz="1200" i="1" dirty="0" smtClean="0">
                <a:solidFill>
                  <a:sysClr val="windowText" lastClr="000000"/>
                </a:solidFill>
              </a:rPr>
              <a:t>continuing professional education</a:t>
            </a:r>
            <a:endParaRPr lang="id-ID" sz="1200" i="1" dirty="0">
              <a:solidFill>
                <a:sysClr val="windowText" lastClr="000000"/>
              </a:solidFill>
            </a:endParaRPr>
          </a:p>
        </p:txBody>
      </p:sp>
      <p:sp>
        <p:nvSpPr>
          <p:cNvPr id="37" name="Rounded Rectangle 36"/>
          <p:cNvSpPr/>
          <p:nvPr/>
        </p:nvSpPr>
        <p:spPr>
          <a:xfrm>
            <a:off x="6834276" y="2421363"/>
            <a:ext cx="2177193" cy="674533"/>
          </a:xfrm>
          <a:prstGeom prst="roundRect">
            <a:avLst/>
          </a:prstGeom>
          <a:solidFill>
            <a:schemeClr val="bg1"/>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200" i="1" dirty="0" smtClean="0">
                <a:solidFill>
                  <a:sysClr val="windowText" lastClr="000000"/>
                </a:solidFill>
              </a:rPr>
              <a:t>Continuum of care</a:t>
            </a:r>
            <a:r>
              <a:rPr lang="id-ID" sz="1200" dirty="0" smtClean="0">
                <a:solidFill>
                  <a:sysClr val="windowText" lastClr="000000"/>
                </a:solidFill>
              </a:rPr>
              <a:t>, responsif sesuai kebutuhan masyarakat</a:t>
            </a:r>
            <a:endParaRPr lang="id-ID" sz="1200" dirty="0">
              <a:solidFill>
                <a:sysClr val="windowText" lastClr="000000"/>
              </a:solidFill>
            </a:endParaRPr>
          </a:p>
        </p:txBody>
      </p:sp>
      <p:cxnSp>
        <p:nvCxnSpPr>
          <p:cNvPr id="45" name="Shape 44"/>
          <p:cNvCxnSpPr>
            <a:stCxn id="6" idx="3"/>
          </p:cNvCxnSpPr>
          <p:nvPr/>
        </p:nvCxnSpPr>
        <p:spPr>
          <a:xfrm flipV="1">
            <a:off x="6492255" y="452476"/>
            <a:ext cx="302832" cy="535577"/>
          </a:xfrm>
          <a:prstGeom prst="curvedConnector2">
            <a:avLst/>
          </a:prstGeom>
          <a:ln>
            <a:solidFill>
              <a:schemeClr val="accent4">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2" name="Shape 51"/>
          <p:cNvCxnSpPr>
            <a:stCxn id="4" idx="3"/>
          </p:cNvCxnSpPr>
          <p:nvPr/>
        </p:nvCxnSpPr>
        <p:spPr>
          <a:xfrm>
            <a:off x="4075632" y="648426"/>
            <a:ext cx="470257" cy="522514"/>
          </a:xfrm>
          <a:prstGeom prst="curvedConnector2">
            <a:avLst/>
          </a:prstGeom>
          <a:ln>
            <a:solidFill>
              <a:schemeClr val="accent4">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62" name="Rounded Rectangle 61"/>
          <p:cNvSpPr/>
          <p:nvPr/>
        </p:nvSpPr>
        <p:spPr>
          <a:xfrm>
            <a:off x="184325" y="5571314"/>
            <a:ext cx="1611086" cy="803358"/>
          </a:xfrm>
          <a:prstGeom prst="roundRect">
            <a:avLst/>
          </a:prstGeom>
          <a:solidFill>
            <a:schemeClr val="tx2">
              <a:lumMod val="50000"/>
            </a:schemeClr>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d-ID" sz="1400" b="1" dirty="0" smtClean="0"/>
              <a:t>Pengembangan Sumber Daya Manusia</a:t>
            </a:r>
            <a:endParaRPr lang="id-ID" sz="1400" b="1" dirty="0"/>
          </a:p>
        </p:txBody>
      </p:sp>
      <p:sp>
        <p:nvSpPr>
          <p:cNvPr id="63" name="Right Arrow 62"/>
          <p:cNvSpPr/>
          <p:nvPr/>
        </p:nvSpPr>
        <p:spPr>
          <a:xfrm>
            <a:off x="2035729" y="6374671"/>
            <a:ext cx="6949614" cy="470283"/>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smtClean="0">
                <a:solidFill>
                  <a:sysClr val="windowText" lastClr="000000"/>
                </a:solidFill>
              </a:rPr>
              <a:t>Arah Reformasi Layanan Kesehatan Primer</a:t>
            </a:r>
            <a:endParaRPr lang="id-ID" sz="1400" dirty="0">
              <a:solidFill>
                <a:sysClr val="windowText" lastClr="000000"/>
              </a:solidFill>
            </a:endParaRPr>
          </a:p>
        </p:txBody>
      </p:sp>
    </p:spTree>
    <p:extLst>
      <p:ext uri="{BB962C8B-B14F-4D97-AF65-F5344CB8AC3E}">
        <p14:creationId xmlns:p14="http://schemas.microsoft.com/office/powerpoint/2010/main" val="259361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67744" y="76200"/>
            <a:ext cx="6495256" cy="685800"/>
          </a:xfrm>
        </p:spPr>
        <p:txBody>
          <a:bodyPr/>
          <a:lstStyle/>
          <a:p>
            <a:pPr eaLnBrk="1" hangingPunct="1"/>
            <a:r>
              <a:rPr lang="id-ID" altLang="id-ID" sz="3200" b="1" dirty="0" smtClean="0">
                <a:solidFill>
                  <a:schemeClr val="bg1"/>
                </a:solidFill>
                <a:ea typeface="ヒラギノ角ゴ Pro W3" charset="-128"/>
              </a:rPr>
              <a:t>Transisi Epidemiologi </a:t>
            </a:r>
            <a:endParaRPr lang="en-US" altLang="id-ID" sz="3200" b="1" dirty="0" smtClean="0">
              <a:solidFill>
                <a:schemeClr val="bg1"/>
              </a:solidFill>
              <a:ea typeface="ヒラギノ角ゴ Pro W3" charset="-128"/>
            </a:endParaRPr>
          </a:p>
        </p:txBody>
      </p:sp>
      <p:sp>
        <p:nvSpPr>
          <p:cNvPr id="15363" name="TextBox 8"/>
          <p:cNvSpPr txBox="1">
            <a:spLocks noChangeArrowheads="1"/>
          </p:cNvSpPr>
          <p:nvPr/>
        </p:nvSpPr>
        <p:spPr bwMode="auto">
          <a:xfrm>
            <a:off x="539552" y="5817071"/>
            <a:ext cx="4975225" cy="276225"/>
          </a:xfrm>
          <a:prstGeom prst="rect">
            <a:avLst/>
          </a:prstGeom>
          <a:noFill/>
          <a:ln w="9525">
            <a:noFill/>
            <a:miter lim="800000"/>
            <a:headEnd/>
            <a:tailEnd/>
          </a:ln>
        </p:spPr>
        <p:txBody>
          <a:bodyPr>
            <a:spAutoFit/>
          </a:bodyPr>
          <a:lstStyle/>
          <a:p>
            <a:r>
              <a:rPr lang="id-ID" altLang="id-ID" sz="1200" i="1" dirty="0">
                <a:latin typeface="Cambria" pitchFamily="18" charset="0"/>
              </a:rPr>
              <a:t>Sumber : Double Burden of Diseases &amp; WHO NCD Country Profiles (2014)</a:t>
            </a:r>
          </a:p>
        </p:txBody>
      </p:sp>
      <p:sp>
        <p:nvSpPr>
          <p:cNvPr id="15364" name="Title 1"/>
          <p:cNvSpPr txBox="1">
            <a:spLocks/>
          </p:cNvSpPr>
          <p:nvPr/>
        </p:nvSpPr>
        <p:spPr bwMode="auto">
          <a:xfrm>
            <a:off x="1034170" y="567518"/>
            <a:ext cx="7380287" cy="1246659"/>
          </a:xfrm>
          <a:prstGeom prst="rect">
            <a:avLst/>
          </a:prstGeom>
          <a:noFill/>
          <a:ln w="9525">
            <a:noFill/>
            <a:miter lim="800000"/>
            <a:headEnd/>
            <a:tailEnd/>
          </a:ln>
        </p:spPr>
        <p:txBody>
          <a:bodyPr anchor="ctr"/>
          <a:lstStyle/>
          <a:p>
            <a:pPr marL="342900" indent="-342900" eaLnBrk="1" hangingPunct="1">
              <a:spcBef>
                <a:spcPts val="600"/>
              </a:spcBef>
              <a:buFont typeface="Arial" pitchFamily="34" charset="0"/>
              <a:buChar char="•"/>
            </a:pPr>
            <a:r>
              <a:rPr lang="id-ID" altLang="id-ID" sz="2000" dirty="0">
                <a:latin typeface="Cambria" pitchFamily="18" charset="0"/>
                <a:ea typeface="ヒラギノ角ゴ Pro W3" charset="-128"/>
              </a:rPr>
              <a:t>Kematian akibat penyakit tidak menular semakin meningkat </a:t>
            </a:r>
          </a:p>
          <a:p>
            <a:pPr marL="342900" indent="-342900" eaLnBrk="1" hangingPunct="1">
              <a:spcBef>
                <a:spcPts val="600"/>
              </a:spcBef>
              <a:buFont typeface="Arial" pitchFamily="34" charset="0"/>
              <a:buChar char="•"/>
            </a:pPr>
            <a:r>
              <a:rPr lang="id-ID" altLang="id-ID" sz="2000" dirty="0">
                <a:latin typeface="Cambria" pitchFamily="18" charset="0"/>
                <a:ea typeface="ヒラギノ角ゴ Pro W3" charset="-128"/>
              </a:rPr>
              <a:t>Tren ini kemungkinan akan berlanjut </a:t>
            </a:r>
            <a:r>
              <a:rPr lang="id-ID" altLang="id-ID" sz="2000" dirty="0" smtClean="0">
                <a:latin typeface="Cambria" pitchFamily="18" charset="0"/>
                <a:ea typeface="ヒラギノ角ゴ Pro W3" charset="-128"/>
              </a:rPr>
              <a:t>seiring </a:t>
            </a:r>
            <a:r>
              <a:rPr lang="id-ID" altLang="id-ID" sz="2000" dirty="0">
                <a:latin typeface="Cambria" pitchFamily="18" charset="0"/>
                <a:ea typeface="ヒラギノ角ゴ Pro W3" charset="-128"/>
              </a:rPr>
              <a:t>dengan perubahan perilaku hidup (pola makan  dengan gizi tidak seimbang, kurang aktifitas fisik, merokok, dll)</a:t>
            </a:r>
            <a:endParaRPr lang="en-US" altLang="id-ID" sz="2000" dirty="0">
              <a:latin typeface="Cambria" pitchFamily="18" charset="0"/>
              <a:ea typeface="ヒラギノ角ゴ Pro W3" charset="-128"/>
            </a:endParaRPr>
          </a:p>
        </p:txBody>
      </p:sp>
      <p:sp>
        <p:nvSpPr>
          <p:cNvPr id="2" name="TextBox 1"/>
          <p:cNvSpPr txBox="1"/>
          <p:nvPr/>
        </p:nvSpPr>
        <p:spPr>
          <a:xfrm>
            <a:off x="239713" y="2209800"/>
            <a:ext cx="8610600" cy="368300"/>
          </a:xfrm>
          <a:prstGeom prst="rect">
            <a:avLst/>
          </a:prstGeom>
          <a:solidFill>
            <a:schemeClr val="accent3">
              <a:lumMod val="60000"/>
              <a:lumOff val="40000"/>
            </a:schemeClr>
          </a:solidFill>
        </p:spPr>
        <p:txBody>
          <a:bodyPr>
            <a:spAutoFit/>
          </a:bodyPr>
          <a:lstStyle/>
          <a:p>
            <a:pPr algn="ctr">
              <a:defRPr/>
            </a:pPr>
            <a:r>
              <a:rPr lang="id-ID" b="1" dirty="0">
                <a:latin typeface="Cambria" pitchFamily="18" charset="0"/>
              </a:rPr>
              <a:t>Penyebab Utama dari Beban Penyakit, 1990-2015 </a:t>
            </a:r>
          </a:p>
        </p:txBody>
      </p:sp>
      <p:graphicFrame>
        <p:nvGraphicFramePr>
          <p:cNvPr id="12" name="Chart 11"/>
          <p:cNvGraphicFramePr>
            <a:graphicFrameLocks/>
          </p:cNvGraphicFramePr>
          <p:nvPr/>
        </p:nvGraphicFramePr>
        <p:xfrm>
          <a:off x="-381000" y="3242318"/>
          <a:ext cx="2830341" cy="2438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a:graphicFrameLocks/>
          </p:cNvGraphicFramePr>
          <p:nvPr/>
        </p:nvGraphicFramePr>
        <p:xfrm>
          <a:off x="1992141" y="3242318"/>
          <a:ext cx="2819400" cy="2438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p:cNvGraphicFramePr>
            <a:graphicFrameLocks/>
          </p:cNvGraphicFramePr>
          <p:nvPr/>
        </p:nvGraphicFramePr>
        <p:xfrm>
          <a:off x="4201941" y="3242318"/>
          <a:ext cx="2943225" cy="2433638"/>
        </p:xfrm>
        <a:graphic>
          <a:graphicData uri="http://schemas.openxmlformats.org/drawingml/2006/chart">
            <c:chart xmlns:c="http://schemas.openxmlformats.org/drawingml/2006/chart" xmlns:r="http://schemas.openxmlformats.org/officeDocument/2006/relationships" r:id="rId5"/>
          </a:graphicData>
        </a:graphic>
      </p:graphicFrame>
      <p:sp>
        <p:nvSpPr>
          <p:cNvPr id="15370" name="TextBox 2"/>
          <p:cNvSpPr txBox="1">
            <a:spLocks noChangeArrowheads="1"/>
          </p:cNvSpPr>
          <p:nvPr/>
        </p:nvSpPr>
        <p:spPr bwMode="auto">
          <a:xfrm>
            <a:off x="315913" y="2708275"/>
            <a:ext cx="1447800" cy="369888"/>
          </a:xfrm>
          <a:prstGeom prst="rect">
            <a:avLst/>
          </a:prstGeom>
          <a:noFill/>
          <a:ln w="9525">
            <a:noFill/>
            <a:miter lim="800000"/>
            <a:headEnd/>
            <a:tailEnd/>
          </a:ln>
        </p:spPr>
        <p:txBody>
          <a:bodyPr>
            <a:spAutoFit/>
          </a:bodyPr>
          <a:lstStyle/>
          <a:p>
            <a:pPr algn="ctr"/>
            <a:r>
              <a:rPr lang="id-ID" altLang="id-ID" b="1" dirty="0">
                <a:solidFill>
                  <a:schemeClr val="bg1"/>
                </a:solidFill>
                <a:latin typeface="Cambria" pitchFamily="18" charset="0"/>
              </a:rPr>
              <a:t>1990</a:t>
            </a:r>
          </a:p>
        </p:txBody>
      </p:sp>
      <p:sp>
        <p:nvSpPr>
          <p:cNvPr id="15371" name="TextBox 16"/>
          <p:cNvSpPr txBox="1">
            <a:spLocks noChangeArrowheads="1"/>
          </p:cNvSpPr>
          <p:nvPr/>
        </p:nvSpPr>
        <p:spPr bwMode="auto">
          <a:xfrm>
            <a:off x="2678113" y="2708275"/>
            <a:ext cx="1447800" cy="369888"/>
          </a:xfrm>
          <a:prstGeom prst="rect">
            <a:avLst/>
          </a:prstGeom>
          <a:noFill/>
          <a:ln w="9525">
            <a:noFill/>
            <a:miter lim="800000"/>
            <a:headEnd/>
            <a:tailEnd/>
          </a:ln>
        </p:spPr>
        <p:txBody>
          <a:bodyPr>
            <a:spAutoFit/>
          </a:bodyPr>
          <a:lstStyle/>
          <a:p>
            <a:pPr algn="ctr"/>
            <a:r>
              <a:rPr lang="id-ID" altLang="id-ID" b="1" dirty="0">
                <a:solidFill>
                  <a:schemeClr val="bg1"/>
                </a:solidFill>
                <a:latin typeface="Cambria" pitchFamily="18" charset="0"/>
              </a:rPr>
              <a:t>2000</a:t>
            </a:r>
          </a:p>
        </p:txBody>
      </p:sp>
      <p:sp>
        <p:nvSpPr>
          <p:cNvPr id="15372" name="TextBox 17"/>
          <p:cNvSpPr txBox="1">
            <a:spLocks noChangeArrowheads="1"/>
          </p:cNvSpPr>
          <p:nvPr/>
        </p:nvSpPr>
        <p:spPr bwMode="auto">
          <a:xfrm>
            <a:off x="4887913" y="2708275"/>
            <a:ext cx="1447800" cy="369888"/>
          </a:xfrm>
          <a:prstGeom prst="rect">
            <a:avLst/>
          </a:prstGeom>
          <a:noFill/>
          <a:ln w="9525">
            <a:noFill/>
            <a:miter lim="800000"/>
            <a:headEnd/>
            <a:tailEnd/>
          </a:ln>
        </p:spPr>
        <p:txBody>
          <a:bodyPr>
            <a:spAutoFit/>
          </a:bodyPr>
          <a:lstStyle/>
          <a:p>
            <a:pPr algn="ctr"/>
            <a:r>
              <a:rPr lang="id-ID" altLang="id-ID" b="1" dirty="0">
                <a:solidFill>
                  <a:schemeClr val="bg1"/>
                </a:solidFill>
                <a:latin typeface="Cambria" pitchFamily="18" charset="0"/>
              </a:rPr>
              <a:t>2010</a:t>
            </a:r>
          </a:p>
        </p:txBody>
      </p:sp>
      <p:sp>
        <p:nvSpPr>
          <p:cNvPr id="15373" name="TextBox 18"/>
          <p:cNvSpPr txBox="1">
            <a:spLocks noChangeArrowheads="1"/>
          </p:cNvSpPr>
          <p:nvPr/>
        </p:nvSpPr>
        <p:spPr bwMode="auto">
          <a:xfrm>
            <a:off x="7326313" y="2708275"/>
            <a:ext cx="1447800" cy="369888"/>
          </a:xfrm>
          <a:prstGeom prst="rect">
            <a:avLst/>
          </a:prstGeom>
          <a:noFill/>
          <a:ln w="9525">
            <a:noFill/>
            <a:miter lim="800000"/>
            <a:headEnd/>
            <a:tailEnd/>
          </a:ln>
        </p:spPr>
        <p:txBody>
          <a:bodyPr>
            <a:spAutoFit/>
          </a:bodyPr>
          <a:lstStyle/>
          <a:p>
            <a:pPr algn="ctr"/>
            <a:r>
              <a:rPr lang="id-ID" altLang="id-ID" b="1" dirty="0">
                <a:solidFill>
                  <a:schemeClr val="bg1"/>
                </a:solidFill>
                <a:latin typeface="Cambria" pitchFamily="18" charset="0"/>
              </a:rPr>
              <a:t>2015</a:t>
            </a:r>
          </a:p>
        </p:txBody>
      </p:sp>
      <p:sp>
        <p:nvSpPr>
          <p:cNvPr id="15374" name="TextBox 21"/>
          <p:cNvSpPr txBox="1">
            <a:spLocks noChangeArrowheads="1"/>
          </p:cNvSpPr>
          <p:nvPr/>
        </p:nvSpPr>
        <p:spPr bwMode="auto">
          <a:xfrm>
            <a:off x="539552" y="6217493"/>
            <a:ext cx="8001000" cy="523875"/>
          </a:xfrm>
          <a:prstGeom prst="rect">
            <a:avLst/>
          </a:prstGeom>
          <a:noFill/>
          <a:ln w="9525">
            <a:noFill/>
            <a:miter lim="800000"/>
            <a:headEnd/>
            <a:tailEnd/>
          </a:ln>
        </p:spPr>
        <p:txBody>
          <a:bodyPr>
            <a:spAutoFit/>
          </a:bodyPr>
          <a:lstStyle/>
          <a:p>
            <a:r>
              <a:rPr lang="id-ID" altLang="id-ID" sz="1400" i="1" dirty="0"/>
              <a:t>Keterangan: Pengukuran beban penyakit dengan Disability-adjusted Life Years (DALYs) </a:t>
            </a:r>
            <a:r>
              <a:rPr lang="id-ID" altLang="id-ID" sz="1400" i="1" dirty="0">
                <a:sym typeface="Wingdings" pitchFamily="2" charset="2"/>
              </a:rPr>
              <a:t> hilangnya hidup dalam tahun akibat kesakitan dan kematian prematur </a:t>
            </a:r>
            <a:r>
              <a:rPr lang="id-ID" altLang="id-ID" sz="1400" i="1" dirty="0"/>
              <a:t> </a:t>
            </a:r>
          </a:p>
        </p:txBody>
      </p:sp>
      <p:graphicFrame>
        <p:nvGraphicFramePr>
          <p:cNvPr id="23" name="Chart 22"/>
          <p:cNvGraphicFramePr>
            <a:graphicFrameLocks/>
          </p:cNvGraphicFramePr>
          <p:nvPr/>
        </p:nvGraphicFramePr>
        <p:xfrm>
          <a:off x="6400800" y="3276600"/>
          <a:ext cx="2981325" cy="24384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563380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b="1" dirty="0" err="1" smtClean="0"/>
              <a:t>Cochrane</a:t>
            </a:r>
            <a:r>
              <a:rPr lang="pl-PL" b="1" dirty="0" smtClean="0"/>
              <a:t> </a:t>
            </a:r>
            <a:r>
              <a:rPr lang="pl-PL" b="1" dirty="0" err="1" smtClean="0"/>
              <a:t>review</a:t>
            </a:r>
            <a:r>
              <a:rPr lang="pl-PL" b="1" dirty="0" smtClean="0"/>
              <a:t/>
            </a:r>
            <a:br>
              <a:rPr lang="pl-PL" b="1" dirty="0" smtClean="0"/>
            </a:br>
            <a:endParaRPr lang="en-US" dirty="0"/>
          </a:p>
        </p:txBody>
      </p:sp>
      <p:sp>
        <p:nvSpPr>
          <p:cNvPr id="3" name="Content Placeholder 2"/>
          <p:cNvSpPr>
            <a:spLocks noGrp="1"/>
          </p:cNvSpPr>
          <p:nvPr>
            <p:ph idx="1"/>
          </p:nvPr>
        </p:nvSpPr>
        <p:spPr/>
        <p:txBody>
          <a:bodyPr>
            <a:normAutofit/>
          </a:bodyPr>
          <a:lstStyle/>
          <a:p>
            <a:r>
              <a:rPr lang="en-US" dirty="0" smtClean="0"/>
              <a:t>Citation</a:t>
            </a:r>
            <a:r>
              <a:rPr lang="en-US" dirty="0"/>
              <a:t>: </a:t>
            </a:r>
            <a:r>
              <a:rPr lang="en-US" dirty="0" err="1"/>
              <a:t>Zwarenstein</a:t>
            </a:r>
            <a:r>
              <a:rPr lang="en-US" dirty="0"/>
              <a:t> M, Goldman J, Reeves S. </a:t>
            </a:r>
            <a:r>
              <a:rPr lang="en-US" dirty="0" err="1"/>
              <a:t>Interprofessional</a:t>
            </a:r>
            <a:r>
              <a:rPr lang="en-US" dirty="0"/>
              <a:t> collaboration: effects of practice-based interventions on professional practice and healthcare outcomes. </a:t>
            </a:r>
            <a:r>
              <a:rPr lang="en-US" i="1" dirty="0"/>
              <a:t>Cochrane Database of Systematic Reviews</a:t>
            </a:r>
            <a:r>
              <a:rPr lang="en-US" dirty="0"/>
              <a:t> 2009, Issue 3. Art. No.: CD000072. DOI: 10.1002/14651858.CD000072.pub2. 10.1002/14651858.CD007017</a:t>
            </a:r>
          </a:p>
        </p:txBody>
      </p:sp>
    </p:spTree>
    <p:extLst>
      <p:ext uri="{BB962C8B-B14F-4D97-AF65-F5344CB8AC3E}">
        <p14:creationId xmlns:p14="http://schemas.microsoft.com/office/powerpoint/2010/main" val="720748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a:t>In this updated review, we found five studies (four new studies) that met the inclusion criteria. The review suggests that practice-based IPC interventions can improve healthcare processes and outcomes, but due to the limitations in terms of the small number of studies, sample sizes, problems with </a:t>
            </a:r>
            <a:r>
              <a:rPr lang="en-US" dirty="0" err="1"/>
              <a:t>conceptualising</a:t>
            </a:r>
            <a:r>
              <a:rPr lang="en-US" dirty="0"/>
              <a:t> and measuring collaboration, and heterogeneity of interventions and settings, it is difficult to draw </a:t>
            </a:r>
            <a:r>
              <a:rPr lang="en-US" dirty="0" err="1"/>
              <a:t>generalisable</a:t>
            </a:r>
            <a:r>
              <a:rPr lang="en-US" dirty="0"/>
              <a:t> inferences about the key elements of IPC and its effectiveness. More rigorous, cluster </a:t>
            </a:r>
            <a:r>
              <a:rPr lang="en-US" dirty="0" err="1"/>
              <a:t>randomised</a:t>
            </a:r>
            <a:r>
              <a:rPr lang="en-US" dirty="0"/>
              <a:t> studies with an explicit focus on IPC and its measurement, are needed to provide better evidence of the impact of practice-based IPC interventions on professional practice and healthcare outcomes. These studies should include qualitative methods to provide insight into how the interventions affect collaboration and how improved collaboration contributes to changes in outcomes.</a:t>
            </a:r>
          </a:p>
        </p:txBody>
      </p:sp>
    </p:spTree>
    <p:extLst>
      <p:ext uri="{BB962C8B-B14F-4D97-AF65-F5344CB8AC3E}">
        <p14:creationId xmlns:p14="http://schemas.microsoft.com/office/powerpoint/2010/main" val="3125302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0062"/>
            <a:ext cx="7886700" cy="1325563"/>
          </a:xfrm>
        </p:spPr>
        <p:txBody>
          <a:bodyPr>
            <a:noAutofit/>
          </a:bodyPr>
          <a:lstStyle/>
          <a:p>
            <a:r>
              <a:rPr lang="id-ID" sz="3600" dirty="0">
                <a:latin typeface="AR CARTER" pitchFamily="2" charset="0"/>
              </a:rPr>
              <a:t>Apa itu Penugasan Khusus Tenaga Kesehatan </a:t>
            </a:r>
            <a:r>
              <a:rPr lang="id-ID" sz="3600" dirty="0" smtClean="0">
                <a:latin typeface="AR CARTER" pitchFamily="2" charset="0"/>
              </a:rPr>
              <a:t>Berbasis Tim (Tim </a:t>
            </a:r>
            <a:r>
              <a:rPr lang="id-ID" sz="3600" dirty="0">
                <a:latin typeface="AR CARTER" pitchFamily="2" charset="0"/>
              </a:rPr>
              <a:t>Nusantara Sehat)</a:t>
            </a:r>
            <a:endParaRPr lang="id-ID" sz="3600" dirty="0"/>
          </a:p>
        </p:txBody>
      </p:sp>
      <p:sp>
        <p:nvSpPr>
          <p:cNvPr id="3" name="Content Placeholder 2"/>
          <p:cNvSpPr>
            <a:spLocks noGrp="1"/>
          </p:cNvSpPr>
          <p:nvPr>
            <p:ph idx="1"/>
          </p:nvPr>
        </p:nvSpPr>
        <p:spPr>
          <a:xfrm>
            <a:off x="2066925" y="1905000"/>
            <a:ext cx="6924675" cy="3963988"/>
          </a:xfrm>
        </p:spPr>
        <p:txBody>
          <a:bodyPr>
            <a:normAutofit fontScale="77500" lnSpcReduction="20000"/>
          </a:bodyPr>
          <a:lstStyle/>
          <a:p>
            <a:r>
              <a:rPr lang="id-ID" dirty="0">
                <a:latin typeface="Andalus" pitchFamily="18" charset="-78"/>
                <a:cs typeface="Andalus" pitchFamily="18" charset="-78"/>
              </a:rPr>
              <a:t>Pendayagunaan secara khusus Tenaga Kesehatan berbasis tim  dalam kurun waktu tertentu dengan jumlah dan jenis tertentu  guna meningkatkan akses dan mutu pelayanan kesehatan pada Fasilitas Pelayanan Kesehatan di Daerah Tertinggal, Perbatasan, dan </a:t>
            </a:r>
            <a:r>
              <a:rPr lang="id-ID" dirty="0" smtClean="0">
                <a:latin typeface="Andalus" pitchFamily="18" charset="-78"/>
                <a:cs typeface="Andalus" pitchFamily="18" charset="-78"/>
              </a:rPr>
              <a:t>Kepulauan dan  </a:t>
            </a:r>
            <a:r>
              <a:rPr lang="id-ID" dirty="0">
                <a:latin typeface="Andalus" pitchFamily="18" charset="-78"/>
                <a:cs typeface="Andalus" pitchFamily="18" charset="-78"/>
              </a:rPr>
              <a:t>Daerah Bermasalah Kesehatan, </a:t>
            </a:r>
            <a:endParaRPr lang="id-ID" dirty="0" smtClean="0">
              <a:latin typeface="Andalus" pitchFamily="18" charset="-78"/>
              <a:cs typeface="Andalus" pitchFamily="18" charset="-78"/>
            </a:endParaRPr>
          </a:p>
          <a:p>
            <a:r>
              <a:rPr lang="id-ID" dirty="0" smtClean="0">
                <a:latin typeface="Andalus" pitchFamily="18" charset="-78"/>
                <a:cs typeface="Andalus" pitchFamily="18" charset="-78"/>
              </a:rPr>
              <a:t>Dasar Hukum Permenkes No.23 tahun 2015 tentang Penugasan Khusus Tenaga Kesehatan Berbasis Tim ( Team Based) Dalam Mendukung Program Nusantara Sehat</a:t>
            </a:r>
            <a:endParaRPr lang="id-ID" dirty="0">
              <a:latin typeface="Andalus" pitchFamily="18" charset="-78"/>
              <a:cs typeface="Andalus" pitchFamily="18" charset="-78"/>
            </a:endParaRPr>
          </a:p>
          <a:p>
            <a:pPr marL="0" indent="0">
              <a:buNone/>
            </a:pPr>
            <a:endParaRPr lang="id-ID" dirty="0"/>
          </a:p>
        </p:txBody>
      </p:sp>
      <p:pic>
        <p:nvPicPr>
          <p:cNvPr id="4" name="Picture 2" descr="logo N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793"/>
            <a:ext cx="1696640"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3786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 y="-1"/>
            <a:ext cx="13432253" cy="800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d-ID"/>
          </a:p>
        </p:txBody>
      </p:sp>
      <p:pic>
        <p:nvPicPr>
          <p:cNvPr id="20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123" y="597877"/>
            <a:ext cx="8018585" cy="599437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Slide Number Placeholder 2"/>
          <p:cNvSpPr>
            <a:spLocks noGrp="1"/>
          </p:cNvSpPr>
          <p:nvPr>
            <p:ph type="sldNum" sz="quarter" idx="12"/>
          </p:nvPr>
        </p:nvSpPr>
        <p:spPr/>
        <p:txBody>
          <a:bodyPr/>
          <a:lstStyle/>
          <a:p>
            <a:fld id="{19312C5E-B976-4BAA-A890-B2AC3C7E7F93}" type="slidenum">
              <a:rPr lang="id-ID" smtClean="0"/>
              <a:pPr/>
              <a:t>3</a:t>
            </a:fld>
            <a:endParaRPr lang="id-ID"/>
          </a:p>
        </p:txBody>
      </p:sp>
      <p:sp>
        <p:nvSpPr>
          <p:cNvPr id="4" name="TextBox 3"/>
          <p:cNvSpPr txBox="1"/>
          <p:nvPr/>
        </p:nvSpPr>
        <p:spPr>
          <a:xfrm>
            <a:off x="545123" y="597877"/>
            <a:ext cx="4754828" cy="1815882"/>
          </a:xfrm>
          <a:prstGeom prst="rect">
            <a:avLst/>
          </a:prstGeom>
          <a:noFill/>
        </p:spPr>
        <p:txBody>
          <a:bodyPr wrap="none" rtlCol="0">
            <a:spAutoFit/>
          </a:bodyPr>
          <a:lstStyle/>
          <a:p>
            <a:r>
              <a:rPr lang="en-US" sz="2000" dirty="0" smtClean="0">
                <a:solidFill>
                  <a:srgbClr val="FF0000"/>
                </a:solidFill>
                <a:latin typeface="Berlin Sans FB Demi" panose="020E0802020502020306" pitchFamily="34" charset="0"/>
              </a:rPr>
              <a:t>PENDEKATAN </a:t>
            </a:r>
            <a:r>
              <a:rPr lang="en-US" sz="2000" i="1" dirty="0" smtClean="0">
                <a:solidFill>
                  <a:srgbClr val="FF0000"/>
                </a:solidFill>
                <a:latin typeface="Berlin Sans FB Demi" panose="020E0802020502020306" pitchFamily="34" charset="0"/>
              </a:rPr>
              <a:t>“CONTINUUM OF CARE”</a:t>
            </a:r>
          </a:p>
          <a:p>
            <a:r>
              <a:rPr lang="en-US" sz="2000" dirty="0" smtClean="0">
                <a:solidFill>
                  <a:srgbClr val="FF0000"/>
                </a:solidFill>
                <a:latin typeface="Berlin Sans FB Demi" panose="020E0802020502020306" pitchFamily="34" charset="0"/>
              </a:rPr>
              <a:t>&amp; </a:t>
            </a:r>
            <a:r>
              <a:rPr lang="en-US" sz="2000" i="1" dirty="0" smtClean="0">
                <a:solidFill>
                  <a:srgbClr val="FF0000"/>
                </a:solidFill>
                <a:latin typeface="Berlin Sans FB Demi" panose="020E0802020502020306" pitchFamily="34" charset="0"/>
              </a:rPr>
              <a:t>“LIFE CYCLE”</a:t>
            </a:r>
          </a:p>
          <a:p>
            <a:r>
              <a:rPr lang="en-US" sz="1400" dirty="0" smtClean="0">
                <a:latin typeface="Berlin Sans FB Demi" panose="020E0802020502020306" pitchFamily="34" charset="0"/>
              </a:rPr>
              <a:t>BERKESINAMBUNGAN &amp; THD SELURUH TAHAPAN</a:t>
            </a:r>
          </a:p>
          <a:p>
            <a:r>
              <a:rPr lang="en-US" sz="1400" dirty="0" smtClean="0">
                <a:latin typeface="Berlin Sans FB Demi" panose="020E0802020502020306" pitchFamily="34" charset="0"/>
              </a:rPr>
              <a:t>SIKLUS HIDUP MANUSIA</a:t>
            </a:r>
          </a:p>
          <a:p>
            <a:endParaRPr lang="en-US" sz="1400" dirty="0">
              <a:latin typeface="Berlin Sans FB Demi" panose="020E0802020502020306" pitchFamily="34" charset="0"/>
            </a:endParaRPr>
          </a:p>
          <a:p>
            <a:endParaRPr lang="en-US" sz="1400" dirty="0" smtClean="0">
              <a:latin typeface="Berlin Sans FB Demi" panose="020E0802020502020306" pitchFamily="34" charset="0"/>
            </a:endParaRPr>
          </a:p>
          <a:p>
            <a:r>
              <a:rPr lang="en-US" sz="1600" dirty="0" smtClean="0">
                <a:solidFill>
                  <a:srgbClr val="FF0000"/>
                </a:solidFill>
                <a:latin typeface="Berlin Sans FB Demi" panose="020E0802020502020306" pitchFamily="34" charset="0"/>
              </a:rPr>
              <a:t>PENDEKATAN KELUARGA</a:t>
            </a:r>
            <a:endParaRPr lang="id-ID" sz="1600" dirty="0">
              <a:solidFill>
                <a:srgbClr val="FF0000"/>
              </a:solidFill>
              <a:latin typeface="Berlin Sans FB Demi" panose="020E0802020502020306" pitchFamily="34" charset="0"/>
            </a:endParaRPr>
          </a:p>
        </p:txBody>
      </p:sp>
      <p:sp>
        <p:nvSpPr>
          <p:cNvPr id="7" name="Down Arrow 6"/>
          <p:cNvSpPr/>
          <p:nvPr/>
        </p:nvSpPr>
        <p:spPr>
          <a:xfrm>
            <a:off x="1238250" y="1714500"/>
            <a:ext cx="571500" cy="3619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751507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3859" y="239642"/>
            <a:ext cx="5695950" cy="954107"/>
          </a:xfrm>
          <a:prstGeom prst="rect">
            <a:avLst/>
          </a:prstGeom>
        </p:spPr>
        <p:txBody>
          <a:bodyPr wrap="square">
            <a:spAutoFit/>
          </a:bodyPr>
          <a:lstStyle/>
          <a:p>
            <a:pPr algn="ctr"/>
            <a:r>
              <a:rPr lang="en-US" sz="2800" dirty="0" smtClean="0">
                <a:solidFill>
                  <a:srgbClr val="FF0000"/>
                </a:solidFill>
                <a:latin typeface="Berlin Sans FB Demi" panose="020E0802020502020306" pitchFamily="34" charset="0"/>
              </a:rPr>
              <a:t>ENAM PRINSIP PENYELENGGARAAN PUSKESMAS</a:t>
            </a:r>
          </a:p>
        </p:txBody>
      </p:sp>
      <p:sp>
        <p:nvSpPr>
          <p:cNvPr id="3" name="Rounded Rectangle 2"/>
          <p:cNvSpPr/>
          <p:nvPr/>
        </p:nvSpPr>
        <p:spPr>
          <a:xfrm>
            <a:off x="1009650" y="1771650"/>
            <a:ext cx="6934200" cy="62865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1. PARADIGMA SEHAT</a:t>
            </a:r>
            <a:endParaRPr lang="id-ID" sz="2400" b="1" dirty="0">
              <a:solidFill>
                <a:schemeClr val="bg1"/>
              </a:solidFill>
            </a:endParaRPr>
          </a:p>
        </p:txBody>
      </p:sp>
      <p:sp>
        <p:nvSpPr>
          <p:cNvPr id="10" name="Rounded Rectangle 9"/>
          <p:cNvSpPr/>
          <p:nvPr/>
        </p:nvSpPr>
        <p:spPr>
          <a:xfrm>
            <a:off x="1009650" y="2545631"/>
            <a:ext cx="6934200" cy="62865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2. PERTANGGUNGJAWABAN WILAYAH</a:t>
            </a:r>
            <a:endParaRPr lang="id-ID" sz="2400" b="1" dirty="0"/>
          </a:p>
        </p:txBody>
      </p:sp>
      <p:sp>
        <p:nvSpPr>
          <p:cNvPr id="11" name="Rounded Rectangle 10"/>
          <p:cNvSpPr/>
          <p:nvPr/>
        </p:nvSpPr>
        <p:spPr>
          <a:xfrm>
            <a:off x="1009650" y="3319612"/>
            <a:ext cx="6934200" cy="62865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3. KEMANDIRIAN MASYARAKAT</a:t>
            </a:r>
            <a:endParaRPr lang="id-ID" sz="2400" b="1" dirty="0"/>
          </a:p>
        </p:txBody>
      </p:sp>
      <p:sp>
        <p:nvSpPr>
          <p:cNvPr id="12" name="Rounded Rectangle 11"/>
          <p:cNvSpPr/>
          <p:nvPr/>
        </p:nvSpPr>
        <p:spPr>
          <a:xfrm>
            <a:off x="1009650" y="4093593"/>
            <a:ext cx="6934200" cy="62865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4. PEMERATAAN</a:t>
            </a:r>
            <a:endParaRPr lang="id-ID" sz="2400" b="1" dirty="0"/>
          </a:p>
        </p:txBody>
      </p:sp>
      <p:sp>
        <p:nvSpPr>
          <p:cNvPr id="13" name="Rounded Rectangle 12"/>
          <p:cNvSpPr/>
          <p:nvPr/>
        </p:nvSpPr>
        <p:spPr>
          <a:xfrm>
            <a:off x="1009650" y="4867574"/>
            <a:ext cx="6934200" cy="62865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5. TEKNOLOGI TEPAT GUNA</a:t>
            </a:r>
            <a:endParaRPr lang="id-ID" sz="2400" b="1" dirty="0"/>
          </a:p>
        </p:txBody>
      </p:sp>
      <p:sp>
        <p:nvSpPr>
          <p:cNvPr id="14" name="Rounded Rectangle 13"/>
          <p:cNvSpPr/>
          <p:nvPr/>
        </p:nvSpPr>
        <p:spPr>
          <a:xfrm>
            <a:off x="1009650" y="5641555"/>
            <a:ext cx="6934200" cy="628650"/>
          </a:xfrm>
          <a:prstGeom prst="round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6. KETERPADUAN &amp; KESINAMBUNGAN</a:t>
            </a:r>
            <a:endParaRPr lang="id-ID" sz="2400" b="1" dirty="0"/>
          </a:p>
        </p:txBody>
      </p:sp>
      <p:sp>
        <p:nvSpPr>
          <p:cNvPr id="4" name="Slide Number Placeholder 3"/>
          <p:cNvSpPr>
            <a:spLocks noGrp="1"/>
          </p:cNvSpPr>
          <p:nvPr>
            <p:ph type="sldNum" sz="quarter" idx="12"/>
          </p:nvPr>
        </p:nvSpPr>
        <p:spPr/>
        <p:txBody>
          <a:bodyPr/>
          <a:lstStyle/>
          <a:p>
            <a:fld id="{19312C5E-B976-4BAA-A890-B2AC3C7E7F93}" type="slidenum">
              <a:rPr lang="id-ID" smtClean="0"/>
              <a:pPr/>
              <a:t>4</a:t>
            </a:fld>
            <a:endParaRPr lang="id-ID"/>
          </a:p>
        </p:txBody>
      </p:sp>
    </p:spTree>
    <p:extLst>
      <p:ext uri="{BB962C8B-B14F-4D97-AF65-F5344CB8AC3E}">
        <p14:creationId xmlns:p14="http://schemas.microsoft.com/office/powerpoint/2010/main" val="2293377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9" descr="Background design showing a white award shield on a gold ribbon in front of a black and silver filigree design"/>
          <p:cNvGrpSpPr>
            <a:grpSpLocks/>
          </p:cNvGrpSpPr>
          <p:nvPr/>
        </p:nvGrpSpPr>
        <p:grpSpPr bwMode="auto">
          <a:xfrm>
            <a:off x="13189" y="0"/>
            <a:ext cx="9130811" cy="6858000"/>
            <a:chOff x="0" y="0"/>
            <a:chExt cx="7316788" cy="9601200"/>
          </a:xfrm>
        </p:grpSpPr>
        <p:grpSp>
          <p:nvGrpSpPr>
            <p:cNvPr id="5" name="Group 2"/>
            <p:cNvGrpSpPr>
              <a:grpSpLocks/>
            </p:cNvGrpSpPr>
            <p:nvPr/>
          </p:nvGrpSpPr>
          <p:grpSpPr bwMode="auto">
            <a:xfrm>
              <a:off x="0" y="0"/>
              <a:ext cx="7316788" cy="9601200"/>
              <a:chOff x="0" y="0"/>
              <a:chExt cx="7316788" cy="9601200"/>
            </a:xfrm>
          </p:grpSpPr>
          <p:grpSp>
            <p:nvGrpSpPr>
              <p:cNvPr id="7" name="Group 4" descr="Award background design with filigree pattern backing behind a white shield on a gold ribbon"/>
              <p:cNvGrpSpPr>
                <a:grpSpLocks/>
              </p:cNvGrpSpPr>
              <p:nvPr/>
            </p:nvGrpSpPr>
            <p:grpSpPr bwMode="auto">
              <a:xfrm>
                <a:off x="0" y="0"/>
                <a:ext cx="7316788" cy="9601200"/>
                <a:chOff x="0" y="0"/>
                <a:chExt cx="7316788" cy="9601200"/>
              </a:xfrm>
            </p:grpSpPr>
            <p:sp>
              <p:nvSpPr>
                <p:cNvPr id="9" name="Rectangle 6"/>
                <p:cNvSpPr>
                  <a:spLocks noChangeArrowheads="1"/>
                </p:cNvSpPr>
                <p:nvPr/>
              </p:nvSpPr>
              <p:spPr bwMode="auto">
                <a:xfrm>
                  <a:off x="0" y="0"/>
                  <a:ext cx="7315200" cy="9601200"/>
                </a:xfrm>
                <a:prstGeom prst="rect">
                  <a:avLst/>
                </a:prstGeom>
                <a:solidFill>
                  <a:srgbClr val="000000"/>
                </a:solidFill>
                <a:ln w="28575" algn="ctr">
                  <a:solidFill>
                    <a:srgbClr val="000000"/>
                  </a:solidFill>
                  <a:miter lim="800000"/>
                  <a:headEnd/>
                  <a:tailEnd/>
                </a:ln>
              </p:spPr>
              <p:txBody>
                <a:bodyPr vert="horz" wrap="square" lIns="68580" tIns="34290" rIns="68580" bIns="34290" numCol="1" anchor="ctr" anchorCtr="0" compatLnSpc="1">
                  <a:prstTxWarp prst="textNoShape">
                    <a:avLst/>
                  </a:prstTxWarp>
                </a:bodyPr>
                <a:lstStyle/>
                <a:p>
                  <a:endParaRPr lang="id-ID" sz="1350"/>
                </a:p>
              </p:txBody>
            </p:sp>
            <p:grpSp>
              <p:nvGrpSpPr>
                <p:cNvPr id="10" name="Group 7"/>
                <p:cNvGrpSpPr>
                  <a:grpSpLocks/>
                </p:cNvGrpSpPr>
                <p:nvPr/>
              </p:nvGrpSpPr>
              <p:grpSpPr bwMode="auto">
                <a:xfrm>
                  <a:off x="0" y="0"/>
                  <a:ext cx="7316788" cy="9601200"/>
                  <a:chOff x="0" y="0"/>
                  <a:chExt cx="7316788" cy="9601200"/>
                </a:xfrm>
              </p:grpSpPr>
              <p:sp>
                <p:nvSpPr>
                  <p:cNvPr id="11" name="Freeform 8"/>
                  <p:cNvSpPr>
                    <a:spLocks noEditPoints="1"/>
                  </p:cNvSpPr>
                  <p:nvPr/>
                </p:nvSpPr>
                <p:spPr bwMode="auto">
                  <a:xfrm>
                    <a:off x="0" y="0"/>
                    <a:ext cx="7316788" cy="9601200"/>
                  </a:xfrm>
                  <a:custGeom>
                    <a:avLst/>
                    <a:gdLst>
                      <a:gd name="T0" fmla="*/ 7316788 w 4609"/>
                      <a:gd name="T1" fmla="*/ 9601200 h 6048"/>
                      <a:gd name="T2" fmla="*/ 2219325 w 4609"/>
                      <a:gd name="T3" fmla="*/ 8899525 h 6048"/>
                      <a:gd name="T4" fmla="*/ 6027738 w 4609"/>
                      <a:gd name="T5" fmla="*/ 9105900 h 6048"/>
                      <a:gd name="T6" fmla="*/ 3790950 w 4609"/>
                      <a:gd name="T7" fmla="*/ 9601200 h 6048"/>
                      <a:gd name="T8" fmla="*/ 5529263 w 4609"/>
                      <a:gd name="T9" fmla="*/ 8951913 h 6048"/>
                      <a:gd name="T10" fmla="*/ 4770438 w 4609"/>
                      <a:gd name="T11" fmla="*/ 9223375 h 6048"/>
                      <a:gd name="T12" fmla="*/ 4133850 w 4609"/>
                      <a:gd name="T13" fmla="*/ 8969375 h 6048"/>
                      <a:gd name="T14" fmla="*/ 7191375 w 4609"/>
                      <a:gd name="T15" fmla="*/ 8504238 h 6048"/>
                      <a:gd name="T16" fmla="*/ 884238 w 4609"/>
                      <a:gd name="T17" fmla="*/ 8207375 h 6048"/>
                      <a:gd name="T18" fmla="*/ 509588 w 4609"/>
                      <a:gd name="T19" fmla="*/ 8102600 h 6048"/>
                      <a:gd name="T20" fmla="*/ 6989763 w 4609"/>
                      <a:gd name="T21" fmla="*/ 8024813 h 6048"/>
                      <a:gd name="T22" fmla="*/ 128588 w 4609"/>
                      <a:gd name="T23" fmla="*/ 7934325 h 6048"/>
                      <a:gd name="T24" fmla="*/ 6638925 w 4609"/>
                      <a:gd name="T25" fmla="*/ 7727950 h 6048"/>
                      <a:gd name="T26" fmla="*/ 6524625 w 4609"/>
                      <a:gd name="T27" fmla="*/ 7640638 h 6048"/>
                      <a:gd name="T28" fmla="*/ 5113338 w 4609"/>
                      <a:gd name="T29" fmla="*/ 7512050 h 6048"/>
                      <a:gd name="T30" fmla="*/ 5332413 w 4609"/>
                      <a:gd name="T31" fmla="*/ 7715250 h 6048"/>
                      <a:gd name="T32" fmla="*/ 6829425 w 4609"/>
                      <a:gd name="T33" fmla="*/ 8723313 h 6048"/>
                      <a:gd name="T34" fmla="*/ 3522663 w 4609"/>
                      <a:gd name="T35" fmla="*/ 7969250 h 6048"/>
                      <a:gd name="T36" fmla="*/ 1893888 w 4609"/>
                      <a:gd name="T37" fmla="*/ 7654925 h 6048"/>
                      <a:gd name="T38" fmla="*/ 5768975 w 4609"/>
                      <a:gd name="T39" fmla="*/ 7070725 h 6048"/>
                      <a:gd name="T40" fmla="*/ 5476875 w 4609"/>
                      <a:gd name="T41" fmla="*/ 6897688 h 6048"/>
                      <a:gd name="T42" fmla="*/ 285750 w 4609"/>
                      <a:gd name="T43" fmla="*/ 6575425 h 6048"/>
                      <a:gd name="T44" fmla="*/ 4433888 w 4609"/>
                      <a:gd name="T45" fmla="*/ 6148388 h 6048"/>
                      <a:gd name="T46" fmla="*/ 360363 w 4609"/>
                      <a:gd name="T47" fmla="*/ 5746750 h 6048"/>
                      <a:gd name="T48" fmla="*/ 800100 w 4609"/>
                      <a:gd name="T49" fmla="*/ 5411788 h 6048"/>
                      <a:gd name="T50" fmla="*/ 6518275 w 4609"/>
                      <a:gd name="T51" fmla="*/ 5848350 h 6048"/>
                      <a:gd name="T52" fmla="*/ 6524625 w 4609"/>
                      <a:gd name="T53" fmla="*/ 5772150 h 6048"/>
                      <a:gd name="T54" fmla="*/ 6499225 w 4609"/>
                      <a:gd name="T55" fmla="*/ 3468688 h 6048"/>
                      <a:gd name="T56" fmla="*/ 6024563 w 4609"/>
                      <a:gd name="T57" fmla="*/ 3822700 h 6048"/>
                      <a:gd name="T58" fmla="*/ 6013450 w 4609"/>
                      <a:gd name="T59" fmla="*/ 4137025 h 6048"/>
                      <a:gd name="T60" fmla="*/ 762000 w 4609"/>
                      <a:gd name="T61" fmla="*/ 2825750 h 6048"/>
                      <a:gd name="T62" fmla="*/ 442913 w 4609"/>
                      <a:gd name="T63" fmla="*/ 2443163 h 6048"/>
                      <a:gd name="T64" fmla="*/ 98425 w 4609"/>
                      <a:gd name="T65" fmla="*/ 2201863 h 6048"/>
                      <a:gd name="T66" fmla="*/ 1362075 w 4609"/>
                      <a:gd name="T67" fmla="*/ 2027238 h 6048"/>
                      <a:gd name="T68" fmla="*/ 6780213 w 4609"/>
                      <a:gd name="T69" fmla="*/ 1670050 h 6048"/>
                      <a:gd name="T70" fmla="*/ 6923088 w 4609"/>
                      <a:gd name="T71" fmla="*/ 2208213 h 6048"/>
                      <a:gd name="T72" fmla="*/ 1484313 w 4609"/>
                      <a:gd name="T73" fmla="*/ 3046413 h 6048"/>
                      <a:gd name="T74" fmla="*/ 7177088 w 4609"/>
                      <a:gd name="T75" fmla="*/ 1068388 h 6048"/>
                      <a:gd name="T76" fmla="*/ 7031038 w 4609"/>
                      <a:gd name="T77" fmla="*/ 912813 h 6048"/>
                      <a:gd name="T78" fmla="*/ 6611938 w 4609"/>
                      <a:gd name="T79" fmla="*/ 723900 h 6048"/>
                      <a:gd name="T80" fmla="*/ 6067425 w 4609"/>
                      <a:gd name="T81" fmla="*/ 506413 h 6048"/>
                      <a:gd name="T82" fmla="*/ 2978150 w 4609"/>
                      <a:gd name="T83" fmla="*/ 604838 h 6048"/>
                      <a:gd name="T84" fmla="*/ 6440488 w 4609"/>
                      <a:gd name="T85" fmla="*/ 142875 h 6048"/>
                      <a:gd name="T86" fmla="*/ 7316788 w 4609"/>
                      <a:gd name="T87" fmla="*/ 876300 h 6048"/>
                      <a:gd name="T88" fmla="*/ 5427663 w 4609"/>
                      <a:gd name="T89" fmla="*/ 825500 h 6048"/>
                      <a:gd name="T90" fmla="*/ 5319713 w 4609"/>
                      <a:gd name="T91" fmla="*/ 1411288 h 6048"/>
                      <a:gd name="T92" fmla="*/ 5773738 w 4609"/>
                      <a:gd name="T93" fmla="*/ 2533650 h 6048"/>
                      <a:gd name="T94" fmla="*/ 6048375 w 4609"/>
                      <a:gd name="T95" fmla="*/ 2316163 h 6048"/>
                      <a:gd name="T96" fmla="*/ 5392738 w 4609"/>
                      <a:gd name="T97" fmla="*/ 3211513 h 6048"/>
                      <a:gd name="T98" fmla="*/ 6234113 w 4609"/>
                      <a:gd name="T99" fmla="*/ 4217988 h 6048"/>
                      <a:gd name="T100" fmla="*/ 5475288 w 4609"/>
                      <a:gd name="T101" fmla="*/ 6240463 h 6048"/>
                      <a:gd name="T102" fmla="*/ 5741988 w 4609"/>
                      <a:gd name="T103" fmla="*/ 6604000 h 6048"/>
                      <a:gd name="T104" fmla="*/ 2163763 w 4609"/>
                      <a:gd name="T105" fmla="*/ 9601200 h 6048"/>
                      <a:gd name="T106" fmla="*/ 5605463 w 4609"/>
                      <a:gd name="T107" fmla="*/ 4343400 h 6048"/>
                      <a:gd name="T108" fmla="*/ 5588000 w 4609"/>
                      <a:gd name="T109" fmla="*/ 3473450 h 6048"/>
                      <a:gd name="T110" fmla="*/ 4881563 w 4609"/>
                      <a:gd name="T111" fmla="*/ 4024313 h 6048"/>
                      <a:gd name="T112" fmla="*/ 4679950 w 4609"/>
                      <a:gd name="T113" fmla="*/ 4681538 h 6048"/>
                      <a:gd name="T114" fmla="*/ 4064000 w 4609"/>
                      <a:gd name="T115" fmla="*/ 5167313 h 6048"/>
                      <a:gd name="T116" fmla="*/ 4787900 w 4609"/>
                      <a:gd name="T117" fmla="*/ 5353050 h 6048"/>
                      <a:gd name="T118" fmla="*/ 3721100 w 4609"/>
                      <a:gd name="T119" fmla="*/ 3067050 h 6048"/>
                      <a:gd name="T120" fmla="*/ 3952875 w 4609"/>
                      <a:gd name="T121" fmla="*/ 5513388 h 6048"/>
                      <a:gd name="T122" fmla="*/ 3211513 w 4609"/>
                      <a:gd name="T123" fmla="*/ 4565650 h 60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09" h="6048">
                        <a:moveTo>
                          <a:pt x="1908" y="5960"/>
                        </a:moveTo>
                        <a:lnTo>
                          <a:pt x="1957" y="5967"/>
                        </a:lnTo>
                        <a:lnTo>
                          <a:pt x="2012" y="5980"/>
                        </a:lnTo>
                        <a:lnTo>
                          <a:pt x="2017" y="5975"/>
                        </a:lnTo>
                        <a:lnTo>
                          <a:pt x="2032" y="5975"/>
                        </a:lnTo>
                        <a:lnTo>
                          <a:pt x="2052" y="5980"/>
                        </a:lnTo>
                        <a:lnTo>
                          <a:pt x="2078" y="5989"/>
                        </a:lnTo>
                        <a:lnTo>
                          <a:pt x="2109" y="6004"/>
                        </a:lnTo>
                        <a:lnTo>
                          <a:pt x="2144" y="6024"/>
                        </a:lnTo>
                        <a:lnTo>
                          <a:pt x="2182" y="6048"/>
                        </a:lnTo>
                        <a:lnTo>
                          <a:pt x="2085" y="6048"/>
                        </a:lnTo>
                        <a:lnTo>
                          <a:pt x="2023" y="6030"/>
                        </a:lnTo>
                        <a:lnTo>
                          <a:pt x="1961" y="6017"/>
                        </a:lnTo>
                        <a:lnTo>
                          <a:pt x="1902" y="6011"/>
                        </a:lnTo>
                        <a:lnTo>
                          <a:pt x="1847" y="6013"/>
                        </a:lnTo>
                        <a:lnTo>
                          <a:pt x="1794" y="6022"/>
                        </a:lnTo>
                        <a:lnTo>
                          <a:pt x="1746" y="6039"/>
                        </a:lnTo>
                        <a:lnTo>
                          <a:pt x="1741" y="6024"/>
                        </a:lnTo>
                        <a:lnTo>
                          <a:pt x="1748" y="6008"/>
                        </a:lnTo>
                        <a:lnTo>
                          <a:pt x="1765" y="5993"/>
                        </a:lnTo>
                        <a:lnTo>
                          <a:pt x="1788" y="5978"/>
                        </a:lnTo>
                        <a:lnTo>
                          <a:pt x="1821" y="5967"/>
                        </a:lnTo>
                        <a:lnTo>
                          <a:pt x="1862" y="5962"/>
                        </a:lnTo>
                        <a:lnTo>
                          <a:pt x="1908" y="5960"/>
                        </a:lnTo>
                        <a:close/>
                        <a:moveTo>
                          <a:pt x="0" y="5713"/>
                        </a:moveTo>
                        <a:lnTo>
                          <a:pt x="24" y="5744"/>
                        </a:lnTo>
                        <a:lnTo>
                          <a:pt x="104" y="5845"/>
                        </a:lnTo>
                        <a:lnTo>
                          <a:pt x="176" y="5947"/>
                        </a:lnTo>
                        <a:lnTo>
                          <a:pt x="238" y="6048"/>
                        </a:lnTo>
                        <a:lnTo>
                          <a:pt x="211" y="6048"/>
                        </a:lnTo>
                        <a:lnTo>
                          <a:pt x="150" y="5953"/>
                        </a:lnTo>
                        <a:lnTo>
                          <a:pt x="82" y="5857"/>
                        </a:lnTo>
                        <a:lnTo>
                          <a:pt x="7" y="5762"/>
                        </a:lnTo>
                        <a:lnTo>
                          <a:pt x="0" y="5755"/>
                        </a:lnTo>
                        <a:lnTo>
                          <a:pt x="0" y="5713"/>
                        </a:lnTo>
                        <a:close/>
                        <a:moveTo>
                          <a:pt x="4609" y="5579"/>
                        </a:moveTo>
                        <a:lnTo>
                          <a:pt x="4609" y="5742"/>
                        </a:lnTo>
                        <a:lnTo>
                          <a:pt x="4588" y="5757"/>
                        </a:lnTo>
                        <a:lnTo>
                          <a:pt x="4572" y="5777"/>
                        </a:lnTo>
                        <a:lnTo>
                          <a:pt x="4559" y="5801"/>
                        </a:lnTo>
                        <a:lnTo>
                          <a:pt x="4554" y="5828"/>
                        </a:lnTo>
                        <a:lnTo>
                          <a:pt x="4552" y="5861"/>
                        </a:lnTo>
                        <a:lnTo>
                          <a:pt x="4561" y="5900"/>
                        </a:lnTo>
                        <a:lnTo>
                          <a:pt x="4579" y="5934"/>
                        </a:lnTo>
                        <a:lnTo>
                          <a:pt x="4609" y="5964"/>
                        </a:lnTo>
                        <a:lnTo>
                          <a:pt x="4609" y="6048"/>
                        </a:lnTo>
                        <a:lnTo>
                          <a:pt x="4537" y="6048"/>
                        </a:lnTo>
                        <a:lnTo>
                          <a:pt x="4502" y="6017"/>
                        </a:lnTo>
                        <a:lnTo>
                          <a:pt x="4475" y="5978"/>
                        </a:lnTo>
                        <a:lnTo>
                          <a:pt x="4453" y="5933"/>
                        </a:lnTo>
                        <a:lnTo>
                          <a:pt x="4440" y="5883"/>
                        </a:lnTo>
                        <a:lnTo>
                          <a:pt x="4434" y="5828"/>
                        </a:lnTo>
                        <a:lnTo>
                          <a:pt x="4438" y="5777"/>
                        </a:lnTo>
                        <a:lnTo>
                          <a:pt x="4451" y="5729"/>
                        </a:lnTo>
                        <a:lnTo>
                          <a:pt x="4473" y="5687"/>
                        </a:lnTo>
                        <a:lnTo>
                          <a:pt x="4499" y="5650"/>
                        </a:lnTo>
                        <a:lnTo>
                          <a:pt x="4532" y="5619"/>
                        </a:lnTo>
                        <a:lnTo>
                          <a:pt x="4568" y="5595"/>
                        </a:lnTo>
                        <a:lnTo>
                          <a:pt x="4609" y="5579"/>
                        </a:lnTo>
                        <a:close/>
                        <a:moveTo>
                          <a:pt x="0" y="5542"/>
                        </a:moveTo>
                        <a:lnTo>
                          <a:pt x="77" y="5630"/>
                        </a:lnTo>
                        <a:lnTo>
                          <a:pt x="152" y="5718"/>
                        </a:lnTo>
                        <a:lnTo>
                          <a:pt x="220" y="5804"/>
                        </a:lnTo>
                        <a:lnTo>
                          <a:pt x="280" y="5887"/>
                        </a:lnTo>
                        <a:lnTo>
                          <a:pt x="333" y="5969"/>
                        </a:lnTo>
                        <a:lnTo>
                          <a:pt x="379" y="6048"/>
                        </a:lnTo>
                        <a:lnTo>
                          <a:pt x="359" y="6048"/>
                        </a:lnTo>
                        <a:lnTo>
                          <a:pt x="302" y="5951"/>
                        </a:lnTo>
                        <a:lnTo>
                          <a:pt x="235" y="5850"/>
                        </a:lnTo>
                        <a:lnTo>
                          <a:pt x="156" y="5747"/>
                        </a:lnTo>
                        <a:lnTo>
                          <a:pt x="66" y="5641"/>
                        </a:lnTo>
                        <a:lnTo>
                          <a:pt x="0" y="5566"/>
                        </a:lnTo>
                        <a:lnTo>
                          <a:pt x="0" y="5542"/>
                        </a:lnTo>
                        <a:close/>
                        <a:moveTo>
                          <a:pt x="247" y="5506"/>
                        </a:moveTo>
                        <a:lnTo>
                          <a:pt x="317" y="5551"/>
                        </a:lnTo>
                        <a:lnTo>
                          <a:pt x="390" y="5592"/>
                        </a:lnTo>
                        <a:lnTo>
                          <a:pt x="469" y="5625"/>
                        </a:lnTo>
                        <a:lnTo>
                          <a:pt x="550" y="5654"/>
                        </a:lnTo>
                        <a:lnTo>
                          <a:pt x="634" y="5676"/>
                        </a:lnTo>
                        <a:lnTo>
                          <a:pt x="718" y="5692"/>
                        </a:lnTo>
                        <a:lnTo>
                          <a:pt x="803" y="5703"/>
                        </a:lnTo>
                        <a:lnTo>
                          <a:pt x="887" y="5707"/>
                        </a:lnTo>
                        <a:lnTo>
                          <a:pt x="969" y="5705"/>
                        </a:lnTo>
                        <a:lnTo>
                          <a:pt x="1050" y="5696"/>
                        </a:lnTo>
                        <a:lnTo>
                          <a:pt x="1127" y="5681"/>
                        </a:lnTo>
                        <a:lnTo>
                          <a:pt x="1200" y="5661"/>
                        </a:lnTo>
                        <a:lnTo>
                          <a:pt x="1270" y="5634"/>
                        </a:lnTo>
                        <a:lnTo>
                          <a:pt x="1332" y="5599"/>
                        </a:lnTo>
                        <a:lnTo>
                          <a:pt x="1387" y="5557"/>
                        </a:lnTo>
                        <a:lnTo>
                          <a:pt x="1398" y="5571"/>
                        </a:lnTo>
                        <a:lnTo>
                          <a:pt x="1402" y="5588"/>
                        </a:lnTo>
                        <a:lnTo>
                          <a:pt x="1398" y="5606"/>
                        </a:lnTo>
                        <a:lnTo>
                          <a:pt x="1387" y="5628"/>
                        </a:lnTo>
                        <a:lnTo>
                          <a:pt x="1369" y="5650"/>
                        </a:lnTo>
                        <a:lnTo>
                          <a:pt x="1343" y="5672"/>
                        </a:lnTo>
                        <a:lnTo>
                          <a:pt x="1312" y="5694"/>
                        </a:lnTo>
                        <a:lnTo>
                          <a:pt x="1274" y="5714"/>
                        </a:lnTo>
                        <a:lnTo>
                          <a:pt x="1231" y="5733"/>
                        </a:lnTo>
                        <a:lnTo>
                          <a:pt x="1182" y="5747"/>
                        </a:lnTo>
                        <a:lnTo>
                          <a:pt x="1129" y="5758"/>
                        </a:lnTo>
                        <a:lnTo>
                          <a:pt x="1072" y="5766"/>
                        </a:lnTo>
                        <a:lnTo>
                          <a:pt x="1010" y="5766"/>
                        </a:lnTo>
                        <a:lnTo>
                          <a:pt x="1004" y="5777"/>
                        </a:lnTo>
                        <a:lnTo>
                          <a:pt x="989" y="5784"/>
                        </a:lnTo>
                        <a:lnTo>
                          <a:pt x="968" y="5790"/>
                        </a:lnTo>
                        <a:lnTo>
                          <a:pt x="936" y="5791"/>
                        </a:lnTo>
                        <a:lnTo>
                          <a:pt x="900" y="5790"/>
                        </a:lnTo>
                        <a:lnTo>
                          <a:pt x="858" y="5786"/>
                        </a:lnTo>
                        <a:lnTo>
                          <a:pt x="808" y="5779"/>
                        </a:lnTo>
                        <a:lnTo>
                          <a:pt x="757" y="5768"/>
                        </a:lnTo>
                        <a:lnTo>
                          <a:pt x="700" y="5753"/>
                        </a:lnTo>
                        <a:lnTo>
                          <a:pt x="643" y="5736"/>
                        </a:lnTo>
                        <a:lnTo>
                          <a:pt x="585" y="5714"/>
                        </a:lnTo>
                        <a:lnTo>
                          <a:pt x="524" y="5689"/>
                        </a:lnTo>
                        <a:lnTo>
                          <a:pt x="464" y="5661"/>
                        </a:lnTo>
                        <a:lnTo>
                          <a:pt x="407" y="5628"/>
                        </a:lnTo>
                        <a:lnTo>
                          <a:pt x="350" y="5592"/>
                        </a:lnTo>
                        <a:lnTo>
                          <a:pt x="297" y="5551"/>
                        </a:lnTo>
                        <a:lnTo>
                          <a:pt x="247" y="5506"/>
                        </a:lnTo>
                        <a:close/>
                        <a:moveTo>
                          <a:pt x="4009" y="5502"/>
                        </a:moveTo>
                        <a:lnTo>
                          <a:pt x="4042" y="5506"/>
                        </a:lnTo>
                        <a:lnTo>
                          <a:pt x="4072" y="5515"/>
                        </a:lnTo>
                        <a:lnTo>
                          <a:pt x="4097" y="5526"/>
                        </a:lnTo>
                        <a:lnTo>
                          <a:pt x="4117" y="5539"/>
                        </a:lnTo>
                        <a:lnTo>
                          <a:pt x="4132" y="5553"/>
                        </a:lnTo>
                        <a:lnTo>
                          <a:pt x="4141" y="5568"/>
                        </a:lnTo>
                        <a:lnTo>
                          <a:pt x="4138" y="5566"/>
                        </a:lnTo>
                        <a:lnTo>
                          <a:pt x="4127" y="5562"/>
                        </a:lnTo>
                        <a:lnTo>
                          <a:pt x="4108" y="5559"/>
                        </a:lnTo>
                        <a:lnTo>
                          <a:pt x="4086" y="5555"/>
                        </a:lnTo>
                        <a:lnTo>
                          <a:pt x="4059" y="5553"/>
                        </a:lnTo>
                        <a:lnTo>
                          <a:pt x="4026" y="5557"/>
                        </a:lnTo>
                        <a:lnTo>
                          <a:pt x="3991" y="5564"/>
                        </a:lnTo>
                        <a:lnTo>
                          <a:pt x="3953" y="5581"/>
                        </a:lnTo>
                        <a:lnTo>
                          <a:pt x="3912" y="5604"/>
                        </a:lnTo>
                        <a:lnTo>
                          <a:pt x="3872" y="5639"/>
                        </a:lnTo>
                        <a:lnTo>
                          <a:pt x="3830" y="5687"/>
                        </a:lnTo>
                        <a:lnTo>
                          <a:pt x="3797" y="5736"/>
                        </a:lnTo>
                        <a:lnTo>
                          <a:pt x="3769" y="5793"/>
                        </a:lnTo>
                        <a:lnTo>
                          <a:pt x="3747" y="5854"/>
                        </a:lnTo>
                        <a:lnTo>
                          <a:pt x="3734" y="5916"/>
                        </a:lnTo>
                        <a:lnTo>
                          <a:pt x="3731" y="5982"/>
                        </a:lnTo>
                        <a:lnTo>
                          <a:pt x="3734" y="6048"/>
                        </a:lnTo>
                        <a:lnTo>
                          <a:pt x="3674" y="6048"/>
                        </a:lnTo>
                        <a:lnTo>
                          <a:pt x="3667" y="5967"/>
                        </a:lnTo>
                        <a:lnTo>
                          <a:pt x="3672" y="5887"/>
                        </a:lnTo>
                        <a:lnTo>
                          <a:pt x="3689" y="5808"/>
                        </a:lnTo>
                        <a:lnTo>
                          <a:pt x="3716" y="5729"/>
                        </a:lnTo>
                        <a:lnTo>
                          <a:pt x="3755" y="5654"/>
                        </a:lnTo>
                        <a:lnTo>
                          <a:pt x="3788" y="5606"/>
                        </a:lnTo>
                        <a:lnTo>
                          <a:pt x="3824" y="5568"/>
                        </a:lnTo>
                        <a:lnTo>
                          <a:pt x="3861" y="5540"/>
                        </a:lnTo>
                        <a:lnTo>
                          <a:pt x="3899" y="5520"/>
                        </a:lnTo>
                        <a:lnTo>
                          <a:pt x="3936" y="5507"/>
                        </a:lnTo>
                        <a:lnTo>
                          <a:pt x="3974" y="5502"/>
                        </a:lnTo>
                        <a:lnTo>
                          <a:pt x="4009" y="5502"/>
                        </a:lnTo>
                        <a:close/>
                        <a:moveTo>
                          <a:pt x="0" y="5364"/>
                        </a:moveTo>
                        <a:lnTo>
                          <a:pt x="134" y="5502"/>
                        </a:lnTo>
                        <a:lnTo>
                          <a:pt x="269" y="5637"/>
                        </a:lnTo>
                        <a:lnTo>
                          <a:pt x="405" y="5771"/>
                        </a:lnTo>
                        <a:lnTo>
                          <a:pt x="487" y="5857"/>
                        </a:lnTo>
                        <a:lnTo>
                          <a:pt x="570" y="5951"/>
                        </a:lnTo>
                        <a:lnTo>
                          <a:pt x="649" y="6048"/>
                        </a:lnTo>
                        <a:lnTo>
                          <a:pt x="588" y="6048"/>
                        </a:lnTo>
                        <a:lnTo>
                          <a:pt x="526" y="5962"/>
                        </a:lnTo>
                        <a:lnTo>
                          <a:pt x="456" y="5878"/>
                        </a:lnTo>
                        <a:lnTo>
                          <a:pt x="381" y="5797"/>
                        </a:lnTo>
                        <a:lnTo>
                          <a:pt x="255" y="5669"/>
                        </a:lnTo>
                        <a:lnTo>
                          <a:pt x="126" y="5540"/>
                        </a:lnTo>
                        <a:lnTo>
                          <a:pt x="0" y="5408"/>
                        </a:lnTo>
                        <a:lnTo>
                          <a:pt x="0" y="5364"/>
                        </a:lnTo>
                        <a:close/>
                        <a:moveTo>
                          <a:pt x="2432" y="5350"/>
                        </a:moveTo>
                        <a:lnTo>
                          <a:pt x="2448" y="5352"/>
                        </a:lnTo>
                        <a:lnTo>
                          <a:pt x="2461" y="5363"/>
                        </a:lnTo>
                        <a:lnTo>
                          <a:pt x="2428" y="5410"/>
                        </a:lnTo>
                        <a:lnTo>
                          <a:pt x="2399" y="5465"/>
                        </a:lnTo>
                        <a:lnTo>
                          <a:pt x="2377" y="5526"/>
                        </a:lnTo>
                        <a:lnTo>
                          <a:pt x="2360" y="5590"/>
                        </a:lnTo>
                        <a:lnTo>
                          <a:pt x="2349" y="5659"/>
                        </a:lnTo>
                        <a:lnTo>
                          <a:pt x="2345" y="5733"/>
                        </a:lnTo>
                        <a:lnTo>
                          <a:pt x="2347" y="5810"/>
                        </a:lnTo>
                        <a:lnTo>
                          <a:pt x="2355" y="5887"/>
                        </a:lnTo>
                        <a:lnTo>
                          <a:pt x="2367" y="5967"/>
                        </a:lnTo>
                        <a:lnTo>
                          <a:pt x="2388" y="6048"/>
                        </a:lnTo>
                        <a:lnTo>
                          <a:pt x="2345" y="6048"/>
                        </a:lnTo>
                        <a:lnTo>
                          <a:pt x="2323" y="5991"/>
                        </a:lnTo>
                        <a:lnTo>
                          <a:pt x="2305" y="5938"/>
                        </a:lnTo>
                        <a:lnTo>
                          <a:pt x="2292" y="5889"/>
                        </a:lnTo>
                        <a:lnTo>
                          <a:pt x="2281" y="5843"/>
                        </a:lnTo>
                        <a:lnTo>
                          <a:pt x="2274" y="5801"/>
                        </a:lnTo>
                        <a:lnTo>
                          <a:pt x="2269" y="5766"/>
                        </a:lnTo>
                        <a:lnTo>
                          <a:pt x="2269" y="5738"/>
                        </a:lnTo>
                        <a:lnTo>
                          <a:pt x="2270" y="5716"/>
                        </a:lnTo>
                        <a:lnTo>
                          <a:pt x="2276" y="5703"/>
                        </a:lnTo>
                        <a:lnTo>
                          <a:pt x="2285" y="5698"/>
                        </a:lnTo>
                        <a:lnTo>
                          <a:pt x="2285" y="5639"/>
                        </a:lnTo>
                        <a:lnTo>
                          <a:pt x="2291" y="5584"/>
                        </a:lnTo>
                        <a:lnTo>
                          <a:pt x="2300" y="5535"/>
                        </a:lnTo>
                        <a:lnTo>
                          <a:pt x="2314" y="5489"/>
                        </a:lnTo>
                        <a:lnTo>
                          <a:pt x="2331" y="5451"/>
                        </a:lnTo>
                        <a:lnTo>
                          <a:pt x="2351" y="5418"/>
                        </a:lnTo>
                        <a:lnTo>
                          <a:pt x="2371" y="5390"/>
                        </a:lnTo>
                        <a:lnTo>
                          <a:pt x="2393" y="5370"/>
                        </a:lnTo>
                        <a:lnTo>
                          <a:pt x="2413" y="5355"/>
                        </a:lnTo>
                        <a:lnTo>
                          <a:pt x="2432" y="5350"/>
                        </a:lnTo>
                        <a:close/>
                        <a:moveTo>
                          <a:pt x="3271" y="5302"/>
                        </a:moveTo>
                        <a:lnTo>
                          <a:pt x="3322" y="5308"/>
                        </a:lnTo>
                        <a:lnTo>
                          <a:pt x="3372" y="5320"/>
                        </a:lnTo>
                        <a:lnTo>
                          <a:pt x="3417" y="5339"/>
                        </a:lnTo>
                        <a:lnTo>
                          <a:pt x="3460" y="5363"/>
                        </a:lnTo>
                        <a:lnTo>
                          <a:pt x="3496" y="5388"/>
                        </a:lnTo>
                        <a:lnTo>
                          <a:pt x="3529" y="5418"/>
                        </a:lnTo>
                        <a:lnTo>
                          <a:pt x="3559" y="5449"/>
                        </a:lnTo>
                        <a:lnTo>
                          <a:pt x="3581" y="5482"/>
                        </a:lnTo>
                        <a:lnTo>
                          <a:pt x="3599" y="5515"/>
                        </a:lnTo>
                        <a:lnTo>
                          <a:pt x="3610" y="5548"/>
                        </a:lnTo>
                        <a:lnTo>
                          <a:pt x="3615" y="5579"/>
                        </a:lnTo>
                        <a:lnTo>
                          <a:pt x="3615" y="5608"/>
                        </a:lnTo>
                        <a:lnTo>
                          <a:pt x="3606" y="5641"/>
                        </a:lnTo>
                        <a:lnTo>
                          <a:pt x="3592" y="5669"/>
                        </a:lnTo>
                        <a:lnTo>
                          <a:pt x="3571" y="5691"/>
                        </a:lnTo>
                        <a:lnTo>
                          <a:pt x="3551" y="5709"/>
                        </a:lnTo>
                        <a:lnTo>
                          <a:pt x="3531" y="5724"/>
                        </a:lnTo>
                        <a:lnTo>
                          <a:pt x="3511" y="5735"/>
                        </a:lnTo>
                        <a:lnTo>
                          <a:pt x="3494" y="5742"/>
                        </a:lnTo>
                        <a:lnTo>
                          <a:pt x="3483" y="5746"/>
                        </a:lnTo>
                        <a:lnTo>
                          <a:pt x="3480" y="5747"/>
                        </a:lnTo>
                        <a:lnTo>
                          <a:pt x="3487" y="5713"/>
                        </a:lnTo>
                        <a:lnTo>
                          <a:pt x="3489" y="5678"/>
                        </a:lnTo>
                        <a:lnTo>
                          <a:pt x="3483" y="5639"/>
                        </a:lnTo>
                        <a:lnTo>
                          <a:pt x="3472" y="5601"/>
                        </a:lnTo>
                        <a:lnTo>
                          <a:pt x="3456" y="5564"/>
                        </a:lnTo>
                        <a:lnTo>
                          <a:pt x="3432" y="5528"/>
                        </a:lnTo>
                        <a:lnTo>
                          <a:pt x="3405" y="5495"/>
                        </a:lnTo>
                        <a:lnTo>
                          <a:pt x="3372" y="5465"/>
                        </a:lnTo>
                        <a:lnTo>
                          <a:pt x="3333" y="5441"/>
                        </a:lnTo>
                        <a:lnTo>
                          <a:pt x="3293" y="5423"/>
                        </a:lnTo>
                        <a:lnTo>
                          <a:pt x="3247" y="5412"/>
                        </a:lnTo>
                        <a:lnTo>
                          <a:pt x="3199" y="5408"/>
                        </a:lnTo>
                        <a:lnTo>
                          <a:pt x="3146" y="5416"/>
                        </a:lnTo>
                        <a:lnTo>
                          <a:pt x="3091" y="5432"/>
                        </a:lnTo>
                        <a:lnTo>
                          <a:pt x="3034" y="5460"/>
                        </a:lnTo>
                        <a:lnTo>
                          <a:pt x="3075" y="5473"/>
                        </a:lnTo>
                        <a:lnTo>
                          <a:pt x="3115" y="5491"/>
                        </a:lnTo>
                        <a:lnTo>
                          <a:pt x="3161" y="5520"/>
                        </a:lnTo>
                        <a:lnTo>
                          <a:pt x="3198" y="5551"/>
                        </a:lnTo>
                        <a:lnTo>
                          <a:pt x="3225" y="5586"/>
                        </a:lnTo>
                        <a:lnTo>
                          <a:pt x="3247" y="5623"/>
                        </a:lnTo>
                        <a:lnTo>
                          <a:pt x="3260" y="5659"/>
                        </a:lnTo>
                        <a:lnTo>
                          <a:pt x="3265" y="5698"/>
                        </a:lnTo>
                        <a:lnTo>
                          <a:pt x="3265" y="5736"/>
                        </a:lnTo>
                        <a:lnTo>
                          <a:pt x="3260" y="5773"/>
                        </a:lnTo>
                        <a:lnTo>
                          <a:pt x="3249" y="5808"/>
                        </a:lnTo>
                        <a:lnTo>
                          <a:pt x="3232" y="5839"/>
                        </a:lnTo>
                        <a:lnTo>
                          <a:pt x="3212" y="5868"/>
                        </a:lnTo>
                        <a:lnTo>
                          <a:pt x="3188" y="5894"/>
                        </a:lnTo>
                        <a:lnTo>
                          <a:pt x="3161" y="5914"/>
                        </a:lnTo>
                        <a:lnTo>
                          <a:pt x="3130" y="5931"/>
                        </a:lnTo>
                        <a:lnTo>
                          <a:pt x="3097" y="5940"/>
                        </a:lnTo>
                        <a:lnTo>
                          <a:pt x="3062" y="5942"/>
                        </a:lnTo>
                        <a:lnTo>
                          <a:pt x="3031" y="5938"/>
                        </a:lnTo>
                        <a:lnTo>
                          <a:pt x="3001" y="5927"/>
                        </a:lnTo>
                        <a:lnTo>
                          <a:pt x="2979" y="5911"/>
                        </a:lnTo>
                        <a:lnTo>
                          <a:pt x="2961" y="5890"/>
                        </a:lnTo>
                        <a:lnTo>
                          <a:pt x="2948" y="5868"/>
                        </a:lnTo>
                        <a:lnTo>
                          <a:pt x="2941" y="5845"/>
                        </a:lnTo>
                        <a:lnTo>
                          <a:pt x="2939" y="5819"/>
                        </a:lnTo>
                        <a:lnTo>
                          <a:pt x="2943" y="5795"/>
                        </a:lnTo>
                        <a:lnTo>
                          <a:pt x="2952" y="5775"/>
                        </a:lnTo>
                        <a:lnTo>
                          <a:pt x="2968" y="5757"/>
                        </a:lnTo>
                        <a:lnTo>
                          <a:pt x="2992" y="5744"/>
                        </a:lnTo>
                        <a:lnTo>
                          <a:pt x="2992" y="5747"/>
                        </a:lnTo>
                        <a:lnTo>
                          <a:pt x="2992" y="5757"/>
                        </a:lnTo>
                        <a:lnTo>
                          <a:pt x="2994" y="5771"/>
                        </a:lnTo>
                        <a:lnTo>
                          <a:pt x="2998" y="5790"/>
                        </a:lnTo>
                        <a:lnTo>
                          <a:pt x="3005" y="5810"/>
                        </a:lnTo>
                        <a:lnTo>
                          <a:pt x="3016" y="5828"/>
                        </a:lnTo>
                        <a:lnTo>
                          <a:pt x="3033" y="5845"/>
                        </a:lnTo>
                        <a:lnTo>
                          <a:pt x="3053" y="5857"/>
                        </a:lnTo>
                        <a:lnTo>
                          <a:pt x="3082" y="5867"/>
                        </a:lnTo>
                        <a:lnTo>
                          <a:pt x="3102" y="5865"/>
                        </a:lnTo>
                        <a:lnTo>
                          <a:pt x="3122" y="5859"/>
                        </a:lnTo>
                        <a:lnTo>
                          <a:pt x="3143" y="5846"/>
                        </a:lnTo>
                        <a:lnTo>
                          <a:pt x="3161" y="5830"/>
                        </a:lnTo>
                        <a:lnTo>
                          <a:pt x="3179" y="5810"/>
                        </a:lnTo>
                        <a:lnTo>
                          <a:pt x="3194" y="5786"/>
                        </a:lnTo>
                        <a:lnTo>
                          <a:pt x="3207" y="5758"/>
                        </a:lnTo>
                        <a:lnTo>
                          <a:pt x="3216" y="5729"/>
                        </a:lnTo>
                        <a:lnTo>
                          <a:pt x="3220" y="5700"/>
                        </a:lnTo>
                        <a:lnTo>
                          <a:pt x="3218" y="5669"/>
                        </a:lnTo>
                        <a:lnTo>
                          <a:pt x="3209" y="5636"/>
                        </a:lnTo>
                        <a:lnTo>
                          <a:pt x="3194" y="5604"/>
                        </a:lnTo>
                        <a:lnTo>
                          <a:pt x="3172" y="5575"/>
                        </a:lnTo>
                        <a:lnTo>
                          <a:pt x="3141" y="5546"/>
                        </a:lnTo>
                        <a:lnTo>
                          <a:pt x="3102" y="5520"/>
                        </a:lnTo>
                        <a:lnTo>
                          <a:pt x="3053" y="5496"/>
                        </a:lnTo>
                        <a:lnTo>
                          <a:pt x="3001" y="5482"/>
                        </a:lnTo>
                        <a:lnTo>
                          <a:pt x="2956" y="5518"/>
                        </a:lnTo>
                        <a:lnTo>
                          <a:pt x="2912" y="5562"/>
                        </a:lnTo>
                        <a:lnTo>
                          <a:pt x="2877" y="5612"/>
                        </a:lnTo>
                        <a:lnTo>
                          <a:pt x="2848" y="5667"/>
                        </a:lnTo>
                        <a:lnTo>
                          <a:pt x="2827" y="5725"/>
                        </a:lnTo>
                        <a:lnTo>
                          <a:pt x="2813" y="5786"/>
                        </a:lnTo>
                        <a:lnTo>
                          <a:pt x="2807" y="5850"/>
                        </a:lnTo>
                        <a:lnTo>
                          <a:pt x="2809" y="5916"/>
                        </a:lnTo>
                        <a:lnTo>
                          <a:pt x="2818" y="5982"/>
                        </a:lnTo>
                        <a:lnTo>
                          <a:pt x="2835" y="6048"/>
                        </a:lnTo>
                        <a:lnTo>
                          <a:pt x="2747" y="6048"/>
                        </a:lnTo>
                        <a:lnTo>
                          <a:pt x="2730" y="5982"/>
                        </a:lnTo>
                        <a:lnTo>
                          <a:pt x="2719" y="5914"/>
                        </a:lnTo>
                        <a:lnTo>
                          <a:pt x="2717" y="5846"/>
                        </a:lnTo>
                        <a:lnTo>
                          <a:pt x="2721" y="5780"/>
                        </a:lnTo>
                        <a:lnTo>
                          <a:pt x="2734" y="5716"/>
                        </a:lnTo>
                        <a:lnTo>
                          <a:pt x="2754" y="5654"/>
                        </a:lnTo>
                        <a:lnTo>
                          <a:pt x="2782" y="5593"/>
                        </a:lnTo>
                        <a:lnTo>
                          <a:pt x="2818" y="5539"/>
                        </a:lnTo>
                        <a:lnTo>
                          <a:pt x="2860" y="5485"/>
                        </a:lnTo>
                        <a:lnTo>
                          <a:pt x="2804" y="5502"/>
                        </a:lnTo>
                        <a:lnTo>
                          <a:pt x="2749" y="5528"/>
                        </a:lnTo>
                        <a:lnTo>
                          <a:pt x="2697" y="5562"/>
                        </a:lnTo>
                        <a:lnTo>
                          <a:pt x="2648" y="5603"/>
                        </a:lnTo>
                        <a:lnTo>
                          <a:pt x="2604" y="5650"/>
                        </a:lnTo>
                        <a:lnTo>
                          <a:pt x="2565" y="5703"/>
                        </a:lnTo>
                        <a:lnTo>
                          <a:pt x="2534" y="5764"/>
                        </a:lnTo>
                        <a:lnTo>
                          <a:pt x="2509" y="5828"/>
                        </a:lnTo>
                        <a:lnTo>
                          <a:pt x="2492" y="5898"/>
                        </a:lnTo>
                        <a:lnTo>
                          <a:pt x="2485" y="5971"/>
                        </a:lnTo>
                        <a:lnTo>
                          <a:pt x="2487" y="6048"/>
                        </a:lnTo>
                        <a:lnTo>
                          <a:pt x="2457" y="6048"/>
                        </a:lnTo>
                        <a:lnTo>
                          <a:pt x="2455" y="5971"/>
                        </a:lnTo>
                        <a:lnTo>
                          <a:pt x="2463" y="5896"/>
                        </a:lnTo>
                        <a:lnTo>
                          <a:pt x="2479" y="5826"/>
                        </a:lnTo>
                        <a:lnTo>
                          <a:pt x="2505" y="5758"/>
                        </a:lnTo>
                        <a:lnTo>
                          <a:pt x="2538" y="5698"/>
                        </a:lnTo>
                        <a:lnTo>
                          <a:pt x="2576" y="5643"/>
                        </a:lnTo>
                        <a:lnTo>
                          <a:pt x="2620" y="5592"/>
                        </a:lnTo>
                        <a:lnTo>
                          <a:pt x="2670" y="5549"/>
                        </a:lnTo>
                        <a:lnTo>
                          <a:pt x="2723" y="5513"/>
                        </a:lnTo>
                        <a:lnTo>
                          <a:pt x="2778" y="5484"/>
                        </a:lnTo>
                        <a:lnTo>
                          <a:pt x="2837" y="5463"/>
                        </a:lnTo>
                        <a:lnTo>
                          <a:pt x="2897" y="5452"/>
                        </a:lnTo>
                        <a:lnTo>
                          <a:pt x="2906" y="5443"/>
                        </a:lnTo>
                        <a:lnTo>
                          <a:pt x="2970" y="5394"/>
                        </a:lnTo>
                        <a:lnTo>
                          <a:pt x="3034" y="5357"/>
                        </a:lnTo>
                        <a:lnTo>
                          <a:pt x="3097" y="5330"/>
                        </a:lnTo>
                        <a:lnTo>
                          <a:pt x="3157" y="5311"/>
                        </a:lnTo>
                        <a:lnTo>
                          <a:pt x="3216" y="5302"/>
                        </a:lnTo>
                        <a:lnTo>
                          <a:pt x="3271" y="5302"/>
                        </a:lnTo>
                        <a:close/>
                        <a:moveTo>
                          <a:pt x="4568" y="5284"/>
                        </a:moveTo>
                        <a:lnTo>
                          <a:pt x="4590" y="5284"/>
                        </a:lnTo>
                        <a:lnTo>
                          <a:pt x="4599" y="5287"/>
                        </a:lnTo>
                        <a:lnTo>
                          <a:pt x="4609" y="5293"/>
                        </a:lnTo>
                        <a:lnTo>
                          <a:pt x="4609" y="5375"/>
                        </a:lnTo>
                        <a:lnTo>
                          <a:pt x="4587" y="5385"/>
                        </a:lnTo>
                        <a:lnTo>
                          <a:pt x="4565" y="5385"/>
                        </a:lnTo>
                        <a:lnTo>
                          <a:pt x="4570" y="5383"/>
                        </a:lnTo>
                        <a:lnTo>
                          <a:pt x="4576" y="5379"/>
                        </a:lnTo>
                        <a:lnTo>
                          <a:pt x="4581" y="5374"/>
                        </a:lnTo>
                        <a:lnTo>
                          <a:pt x="4585" y="5368"/>
                        </a:lnTo>
                        <a:lnTo>
                          <a:pt x="4588" y="5361"/>
                        </a:lnTo>
                        <a:lnTo>
                          <a:pt x="4588" y="5346"/>
                        </a:lnTo>
                        <a:lnTo>
                          <a:pt x="4581" y="5333"/>
                        </a:lnTo>
                        <a:lnTo>
                          <a:pt x="4566" y="5326"/>
                        </a:lnTo>
                        <a:lnTo>
                          <a:pt x="4552" y="5326"/>
                        </a:lnTo>
                        <a:lnTo>
                          <a:pt x="4539" y="5333"/>
                        </a:lnTo>
                        <a:lnTo>
                          <a:pt x="4532" y="5346"/>
                        </a:lnTo>
                        <a:lnTo>
                          <a:pt x="4530" y="5352"/>
                        </a:lnTo>
                        <a:lnTo>
                          <a:pt x="4530" y="5357"/>
                        </a:lnTo>
                        <a:lnTo>
                          <a:pt x="4526" y="5341"/>
                        </a:lnTo>
                        <a:lnTo>
                          <a:pt x="4528" y="5322"/>
                        </a:lnTo>
                        <a:lnTo>
                          <a:pt x="4535" y="5304"/>
                        </a:lnTo>
                        <a:lnTo>
                          <a:pt x="4550" y="5291"/>
                        </a:lnTo>
                        <a:lnTo>
                          <a:pt x="4568" y="5284"/>
                        </a:lnTo>
                        <a:close/>
                        <a:moveTo>
                          <a:pt x="4480" y="5121"/>
                        </a:moveTo>
                        <a:lnTo>
                          <a:pt x="4499" y="5121"/>
                        </a:lnTo>
                        <a:lnTo>
                          <a:pt x="4513" y="5128"/>
                        </a:lnTo>
                        <a:lnTo>
                          <a:pt x="4524" y="5141"/>
                        </a:lnTo>
                        <a:lnTo>
                          <a:pt x="4532" y="5157"/>
                        </a:lnTo>
                        <a:lnTo>
                          <a:pt x="4530" y="5174"/>
                        </a:lnTo>
                        <a:lnTo>
                          <a:pt x="4526" y="5183"/>
                        </a:lnTo>
                        <a:lnTo>
                          <a:pt x="4521" y="5192"/>
                        </a:lnTo>
                        <a:lnTo>
                          <a:pt x="4510" y="5201"/>
                        </a:lnTo>
                        <a:lnTo>
                          <a:pt x="4495" y="5207"/>
                        </a:lnTo>
                        <a:lnTo>
                          <a:pt x="4478" y="5207"/>
                        </a:lnTo>
                        <a:lnTo>
                          <a:pt x="4484" y="5205"/>
                        </a:lnTo>
                        <a:lnTo>
                          <a:pt x="4489" y="5201"/>
                        </a:lnTo>
                        <a:lnTo>
                          <a:pt x="4493" y="5196"/>
                        </a:lnTo>
                        <a:lnTo>
                          <a:pt x="4497" y="5188"/>
                        </a:lnTo>
                        <a:lnTo>
                          <a:pt x="4497" y="5181"/>
                        </a:lnTo>
                        <a:lnTo>
                          <a:pt x="4495" y="5174"/>
                        </a:lnTo>
                        <a:lnTo>
                          <a:pt x="4491" y="5168"/>
                        </a:lnTo>
                        <a:lnTo>
                          <a:pt x="4484" y="5163"/>
                        </a:lnTo>
                        <a:lnTo>
                          <a:pt x="4477" y="5159"/>
                        </a:lnTo>
                        <a:lnTo>
                          <a:pt x="4464" y="5159"/>
                        </a:lnTo>
                        <a:lnTo>
                          <a:pt x="4455" y="5165"/>
                        </a:lnTo>
                        <a:lnTo>
                          <a:pt x="4447" y="5174"/>
                        </a:lnTo>
                        <a:lnTo>
                          <a:pt x="4447" y="5181"/>
                        </a:lnTo>
                        <a:lnTo>
                          <a:pt x="4444" y="5172"/>
                        </a:lnTo>
                        <a:lnTo>
                          <a:pt x="4444" y="5163"/>
                        </a:lnTo>
                        <a:lnTo>
                          <a:pt x="4445" y="5152"/>
                        </a:lnTo>
                        <a:lnTo>
                          <a:pt x="4453" y="5137"/>
                        </a:lnTo>
                        <a:lnTo>
                          <a:pt x="4466" y="5126"/>
                        </a:lnTo>
                        <a:lnTo>
                          <a:pt x="4480" y="5121"/>
                        </a:lnTo>
                        <a:close/>
                        <a:moveTo>
                          <a:pt x="528" y="5121"/>
                        </a:moveTo>
                        <a:lnTo>
                          <a:pt x="544" y="5121"/>
                        </a:lnTo>
                        <a:lnTo>
                          <a:pt x="539" y="5122"/>
                        </a:lnTo>
                        <a:lnTo>
                          <a:pt x="535" y="5124"/>
                        </a:lnTo>
                        <a:lnTo>
                          <a:pt x="530" y="5130"/>
                        </a:lnTo>
                        <a:lnTo>
                          <a:pt x="528" y="5133"/>
                        </a:lnTo>
                        <a:lnTo>
                          <a:pt x="524" y="5141"/>
                        </a:lnTo>
                        <a:lnTo>
                          <a:pt x="526" y="5154"/>
                        </a:lnTo>
                        <a:lnTo>
                          <a:pt x="531" y="5165"/>
                        </a:lnTo>
                        <a:lnTo>
                          <a:pt x="544" y="5170"/>
                        </a:lnTo>
                        <a:lnTo>
                          <a:pt x="557" y="5170"/>
                        </a:lnTo>
                        <a:lnTo>
                          <a:pt x="566" y="5163"/>
                        </a:lnTo>
                        <a:lnTo>
                          <a:pt x="574" y="5152"/>
                        </a:lnTo>
                        <a:lnTo>
                          <a:pt x="574" y="5143"/>
                        </a:lnTo>
                        <a:lnTo>
                          <a:pt x="577" y="5152"/>
                        </a:lnTo>
                        <a:lnTo>
                          <a:pt x="579" y="5163"/>
                        </a:lnTo>
                        <a:lnTo>
                          <a:pt x="577" y="5172"/>
                        </a:lnTo>
                        <a:lnTo>
                          <a:pt x="570" y="5188"/>
                        </a:lnTo>
                        <a:lnTo>
                          <a:pt x="559" y="5199"/>
                        </a:lnTo>
                        <a:lnTo>
                          <a:pt x="542" y="5205"/>
                        </a:lnTo>
                        <a:lnTo>
                          <a:pt x="526" y="5205"/>
                        </a:lnTo>
                        <a:lnTo>
                          <a:pt x="509" y="5198"/>
                        </a:lnTo>
                        <a:lnTo>
                          <a:pt x="498" y="5187"/>
                        </a:lnTo>
                        <a:lnTo>
                          <a:pt x="493" y="5170"/>
                        </a:lnTo>
                        <a:lnTo>
                          <a:pt x="493" y="5154"/>
                        </a:lnTo>
                        <a:lnTo>
                          <a:pt x="500" y="5137"/>
                        </a:lnTo>
                        <a:lnTo>
                          <a:pt x="511" y="5126"/>
                        </a:lnTo>
                        <a:lnTo>
                          <a:pt x="528" y="5121"/>
                        </a:lnTo>
                        <a:close/>
                        <a:moveTo>
                          <a:pt x="355" y="5091"/>
                        </a:moveTo>
                        <a:lnTo>
                          <a:pt x="352" y="5093"/>
                        </a:lnTo>
                        <a:lnTo>
                          <a:pt x="346" y="5097"/>
                        </a:lnTo>
                        <a:lnTo>
                          <a:pt x="344" y="5100"/>
                        </a:lnTo>
                        <a:lnTo>
                          <a:pt x="341" y="5108"/>
                        </a:lnTo>
                        <a:lnTo>
                          <a:pt x="341" y="5113"/>
                        </a:lnTo>
                        <a:lnTo>
                          <a:pt x="343" y="5119"/>
                        </a:lnTo>
                        <a:lnTo>
                          <a:pt x="346" y="5124"/>
                        </a:lnTo>
                        <a:lnTo>
                          <a:pt x="352" y="5130"/>
                        </a:lnTo>
                        <a:lnTo>
                          <a:pt x="357" y="5132"/>
                        </a:lnTo>
                        <a:lnTo>
                          <a:pt x="365" y="5132"/>
                        </a:lnTo>
                        <a:lnTo>
                          <a:pt x="370" y="5132"/>
                        </a:lnTo>
                        <a:lnTo>
                          <a:pt x="376" y="5128"/>
                        </a:lnTo>
                        <a:lnTo>
                          <a:pt x="379" y="5124"/>
                        </a:lnTo>
                        <a:lnTo>
                          <a:pt x="383" y="5119"/>
                        </a:lnTo>
                        <a:lnTo>
                          <a:pt x="383" y="5111"/>
                        </a:lnTo>
                        <a:lnTo>
                          <a:pt x="385" y="5119"/>
                        </a:lnTo>
                        <a:lnTo>
                          <a:pt x="387" y="5128"/>
                        </a:lnTo>
                        <a:lnTo>
                          <a:pt x="385" y="5137"/>
                        </a:lnTo>
                        <a:lnTo>
                          <a:pt x="379" y="5150"/>
                        </a:lnTo>
                        <a:lnTo>
                          <a:pt x="368" y="5159"/>
                        </a:lnTo>
                        <a:lnTo>
                          <a:pt x="355" y="5165"/>
                        </a:lnTo>
                        <a:lnTo>
                          <a:pt x="341" y="5165"/>
                        </a:lnTo>
                        <a:lnTo>
                          <a:pt x="328" y="5157"/>
                        </a:lnTo>
                        <a:lnTo>
                          <a:pt x="319" y="5148"/>
                        </a:lnTo>
                        <a:lnTo>
                          <a:pt x="313" y="5135"/>
                        </a:lnTo>
                        <a:lnTo>
                          <a:pt x="313" y="5121"/>
                        </a:lnTo>
                        <a:lnTo>
                          <a:pt x="315" y="5111"/>
                        </a:lnTo>
                        <a:lnTo>
                          <a:pt x="321" y="5104"/>
                        </a:lnTo>
                        <a:lnTo>
                          <a:pt x="330" y="5097"/>
                        </a:lnTo>
                        <a:lnTo>
                          <a:pt x="343" y="5091"/>
                        </a:lnTo>
                        <a:lnTo>
                          <a:pt x="355" y="5091"/>
                        </a:lnTo>
                        <a:close/>
                        <a:moveTo>
                          <a:pt x="202" y="5049"/>
                        </a:moveTo>
                        <a:lnTo>
                          <a:pt x="198" y="5049"/>
                        </a:lnTo>
                        <a:lnTo>
                          <a:pt x="196" y="5051"/>
                        </a:lnTo>
                        <a:lnTo>
                          <a:pt x="192" y="5055"/>
                        </a:lnTo>
                        <a:lnTo>
                          <a:pt x="192" y="5060"/>
                        </a:lnTo>
                        <a:lnTo>
                          <a:pt x="192" y="5064"/>
                        </a:lnTo>
                        <a:lnTo>
                          <a:pt x="194" y="5069"/>
                        </a:lnTo>
                        <a:lnTo>
                          <a:pt x="198" y="5073"/>
                        </a:lnTo>
                        <a:lnTo>
                          <a:pt x="202" y="5077"/>
                        </a:lnTo>
                        <a:lnTo>
                          <a:pt x="207" y="5078"/>
                        </a:lnTo>
                        <a:lnTo>
                          <a:pt x="213" y="5080"/>
                        </a:lnTo>
                        <a:lnTo>
                          <a:pt x="218" y="5078"/>
                        </a:lnTo>
                        <a:lnTo>
                          <a:pt x="224" y="5075"/>
                        </a:lnTo>
                        <a:lnTo>
                          <a:pt x="225" y="5071"/>
                        </a:lnTo>
                        <a:lnTo>
                          <a:pt x="225" y="5067"/>
                        </a:lnTo>
                        <a:lnTo>
                          <a:pt x="227" y="5073"/>
                        </a:lnTo>
                        <a:lnTo>
                          <a:pt x="229" y="5080"/>
                        </a:lnTo>
                        <a:lnTo>
                          <a:pt x="227" y="5088"/>
                        </a:lnTo>
                        <a:lnTo>
                          <a:pt x="220" y="5100"/>
                        </a:lnTo>
                        <a:lnTo>
                          <a:pt x="207" y="5108"/>
                        </a:lnTo>
                        <a:lnTo>
                          <a:pt x="191" y="5108"/>
                        </a:lnTo>
                        <a:lnTo>
                          <a:pt x="178" y="5102"/>
                        </a:lnTo>
                        <a:lnTo>
                          <a:pt x="169" y="5089"/>
                        </a:lnTo>
                        <a:lnTo>
                          <a:pt x="167" y="5073"/>
                        </a:lnTo>
                        <a:lnTo>
                          <a:pt x="170" y="5067"/>
                        </a:lnTo>
                        <a:lnTo>
                          <a:pt x="172" y="5060"/>
                        </a:lnTo>
                        <a:lnTo>
                          <a:pt x="178" y="5055"/>
                        </a:lnTo>
                        <a:lnTo>
                          <a:pt x="185" y="5051"/>
                        </a:lnTo>
                        <a:lnTo>
                          <a:pt x="192" y="5049"/>
                        </a:lnTo>
                        <a:lnTo>
                          <a:pt x="202" y="5049"/>
                        </a:lnTo>
                        <a:close/>
                        <a:moveTo>
                          <a:pt x="4407" y="5002"/>
                        </a:moveTo>
                        <a:lnTo>
                          <a:pt x="4423" y="5011"/>
                        </a:lnTo>
                        <a:lnTo>
                          <a:pt x="4433" y="5027"/>
                        </a:lnTo>
                        <a:lnTo>
                          <a:pt x="4433" y="5045"/>
                        </a:lnTo>
                        <a:lnTo>
                          <a:pt x="4431" y="5053"/>
                        </a:lnTo>
                        <a:lnTo>
                          <a:pt x="4427" y="5060"/>
                        </a:lnTo>
                        <a:lnTo>
                          <a:pt x="4411" y="5071"/>
                        </a:lnTo>
                        <a:lnTo>
                          <a:pt x="4392" y="5073"/>
                        </a:lnTo>
                        <a:lnTo>
                          <a:pt x="4396" y="5073"/>
                        </a:lnTo>
                        <a:lnTo>
                          <a:pt x="4400" y="5069"/>
                        </a:lnTo>
                        <a:lnTo>
                          <a:pt x="4401" y="5066"/>
                        </a:lnTo>
                        <a:lnTo>
                          <a:pt x="4403" y="5060"/>
                        </a:lnTo>
                        <a:lnTo>
                          <a:pt x="4403" y="5055"/>
                        </a:lnTo>
                        <a:lnTo>
                          <a:pt x="4401" y="5049"/>
                        </a:lnTo>
                        <a:lnTo>
                          <a:pt x="4398" y="5044"/>
                        </a:lnTo>
                        <a:lnTo>
                          <a:pt x="4392" y="5040"/>
                        </a:lnTo>
                        <a:lnTo>
                          <a:pt x="4387" y="5036"/>
                        </a:lnTo>
                        <a:lnTo>
                          <a:pt x="4381" y="5036"/>
                        </a:lnTo>
                        <a:lnTo>
                          <a:pt x="4376" y="5036"/>
                        </a:lnTo>
                        <a:lnTo>
                          <a:pt x="4370" y="5038"/>
                        </a:lnTo>
                        <a:lnTo>
                          <a:pt x="4367" y="5042"/>
                        </a:lnTo>
                        <a:lnTo>
                          <a:pt x="4365" y="5045"/>
                        </a:lnTo>
                        <a:lnTo>
                          <a:pt x="4363" y="5051"/>
                        </a:lnTo>
                        <a:lnTo>
                          <a:pt x="4361" y="5044"/>
                        </a:lnTo>
                        <a:lnTo>
                          <a:pt x="4361" y="5035"/>
                        </a:lnTo>
                        <a:lnTo>
                          <a:pt x="4363" y="5027"/>
                        </a:lnTo>
                        <a:lnTo>
                          <a:pt x="4372" y="5011"/>
                        </a:lnTo>
                        <a:lnTo>
                          <a:pt x="4389" y="5002"/>
                        </a:lnTo>
                        <a:lnTo>
                          <a:pt x="4407" y="5002"/>
                        </a:lnTo>
                        <a:close/>
                        <a:moveTo>
                          <a:pt x="81" y="4998"/>
                        </a:moveTo>
                        <a:lnTo>
                          <a:pt x="79" y="4998"/>
                        </a:lnTo>
                        <a:lnTo>
                          <a:pt x="77" y="5002"/>
                        </a:lnTo>
                        <a:lnTo>
                          <a:pt x="77" y="5005"/>
                        </a:lnTo>
                        <a:lnTo>
                          <a:pt x="81" y="5011"/>
                        </a:lnTo>
                        <a:lnTo>
                          <a:pt x="84" y="5016"/>
                        </a:lnTo>
                        <a:lnTo>
                          <a:pt x="90" y="5018"/>
                        </a:lnTo>
                        <a:lnTo>
                          <a:pt x="95" y="5020"/>
                        </a:lnTo>
                        <a:lnTo>
                          <a:pt x="99" y="5020"/>
                        </a:lnTo>
                        <a:lnTo>
                          <a:pt x="103" y="5018"/>
                        </a:lnTo>
                        <a:lnTo>
                          <a:pt x="104" y="5016"/>
                        </a:lnTo>
                        <a:lnTo>
                          <a:pt x="104" y="5022"/>
                        </a:lnTo>
                        <a:lnTo>
                          <a:pt x="104" y="5025"/>
                        </a:lnTo>
                        <a:lnTo>
                          <a:pt x="104" y="5029"/>
                        </a:lnTo>
                        <a:lnTo>
                          <a:pt x="101" y="5036"/>
                        </a:lnTo>
                        <a:lnTo>
                          <a:pt x="95" y="5042"/>
                        </a:lnTo>
                        <a:lnTo>
                          <a:pt x="90" y="5045"/>
                        </a:lnTo>
                        <a:lnTo>
                          <a:pt x="82" y="5045"/>
                        </a:lnTo>
                        <a:lnTo>
                          <a:pt x="75" y="5045"/>
                        </a:lnTo>
                        <a:lnTo>
                          <a:pt x="68" y="5044"/>
                        </a:lnTo>
                        <a:lnTo>
                          <a:pt x="62" y="5038"/>
                        </a:lnTo>
                        <a:lnTo>
                          <a:pt x="59" y="5033"/>
                        </a:lnTo>
                        <a:lnTo>
                          <a:pt x="57" y="5025"/>
                        </a:lnTo>
                        <a:lnTo>
                          <a:pt x="57" y="5018"/>
                        </a:lnTo>
                        <a:lnTo>
                          <a:pt x="59" y="5013"/>
                        </a:lnTo>
                        <a:lnTo>
                          <a:pt x="60" y="5009"/>
                        </a:lnTo>
                        <a:lnTo>
                          <a:pt x="64" y="5003"/>
                        </a:lnTo>
                        <a:lnTo>
                          <a:pt x="70" y="5000"/>
                        </a:lnTo>
                        <a:lnTo>
                          <a:pt x="75" y="4998"/>
                        </a:lnTo>
                        <a:lnTo>
                          <a:pt x="81" y="4998"/>
                        </a:lnTo>
                        <a:close/>
                        <a:moveTo>
                          <a:pt x="4291" y="4917"/>
                        </a:moveTo>
                        <a:lnTo>
                          <a:pt x="4306" y="4917"/>
                        </a:lnTo>
                        <a:lnTo>
                          <a:pt x="4319" y="4923"/>
                        </a:lnTo>
                        <a:lnTo>
                          <a:pt x="4326" y="4936"/>
                        </a:lnTo>
                        <a:lnTo>
                          <a:pt x="4328" y="4948"/>
                        </a:lnTo>
                        <a:lnTo>
                          <a:pt x="4326" y="4956"/>
                        </a:lnTo>
                        <a:lnTo>
                          <a:pt x="4323" y="4961"/>
                        </a:lnTo>
                        <a:lnTo>
                          <a:pt x="4319" y="4967"/>
                        </a:lnTo>
                        <a:lnTo>
                          <a:pt x="4312" y="4970"/>
                        </a:lnTo>
                        <a:lnTo>
                          <a:pt x="4306" y="4972"/>
                        </a:lnTo>
                        <a:lnTo>
                          <a:pt x="4299" y="4974"/>
                        </a:lnTo>
                        <a:lnTo>
                          <a:pt x="4301" y="4972"/>
                        </a:lnTo>
                        <a:lnTo>
                          <a:pt x="4302" y="4970"/>
                        </a:lnTo>
                        <a:lnTo>
                          <a:pt x="4302" y="4965"/>
                        </a:lnTo>
                        <a:lnTo>
                          <a:pt x="4301" y="4959"/>
                        </a:lnTo>
                        <a:lnTo>
                          <a:pt x="4297" y="4954"/>
                        </a:lnTo>
                        <a:lnTo>
                          <a:pt x="4293" y="4950"/>
                        </a:lnTo>
                        <a:lnTo>
                          <a:pt x="4288" y="4948"/>
                        </a:lnTo>
                        <a:lnTo>
                          <a:pt x="4282" y="4947"/>
                        </a:lnTo>
                        <a:lnTo>
                          <a:pt x="4279" y="4947"/>
                        </a:lnTo>
                        <a:lnTo>
                          <a:pt x="4273" y="4948"/>
                        </a:lnTo>
                        <a:lnTo>
                          <a:pt x="4271" y="4950"/>
                        </a:lnTo>
                        <a:lnTo>
                          <a:pt x="4271" y="4947"/>
                        </a:lnTo>
                        <a:lnTo>
                          <a:pt x="4270" y="4941"/>
                        </a:lnTo>
                        <a:lnTo>
                          <a:pt x="4271" y="4937"/>
                        </a:lnTo>
                        <a:lnTo>
                          <a:pt x="4271" y="4936"/>
                        </a:lnTo>
                        <a:lnTo>
                          <a:pt x="4279" y="4923"/>
                        </a:lnTo>
                        <a:lnTo>
                          <a:pt x="4291" y="4917"/>
                        </a:lnTo>
                        <a:close/>
                        <a:moveTo>
                          <a:pt x="4202" y="4842"/>
                        </a:moveTo>
                        <a:lnTo>
                          <a:pt x="4209" y="4844"/>
                        </a:lnTo>
                        <a:lnTo>
                          <a:pt x="4215" y="4846"/>
                        </a:lnTo>
                        <a:lnTo>
                          <a:pt x="4218" y="4849"/>
                        </a:lnTo>
                        <a:lnTo>
                          <a:pt x="4222" y="4855"/>
                        </a:lnTo>
                        <a:lnTo>
                          <a:pt x="4224" y="4860"/>
                        </a:lnTo>
                        <a:lnTo>
                          <a:pt x="4226" y="4866"/>
                        </a:lnTo>
                        <a:lnTo>
                          <a:pt x="4224" y="4871"/>
                        </a:lnTo>
                        <a:lnTo>
                          <a:pt x="4222" y="4875"/>
                        </a:lnTo>
                        <a:lnTo>
                          <a:pt x="4218" y="4881"/>
                        </a:lnTo>
                        <a:lnTo>
                          <a:pt x="4213" y="4884"/>
                        </a:lnTo>
                        <a:lnTo>
                          <a:pt x="4205" y="4886"/>
                        </a:lnTo>
                        <a:lnTo>
                          <a:pt x="4202" y="4881"/>
                        </a:lnTo>
                        <a:lnTo>
                          <a:pt x="4198" y="4875"/>
                        </a:lnTo>
                        <a:lnTo>
                          <a:pt x="4193" y="4871"/>
                        </a:lnTo>
                        <a:lnTo>
                          <a:pt x="4187" y="4870"/>
                        </a:lnTo>
                        <a:lnTo>
                          <a:pt x="4183" y="4868"/>
                        </a:lnTo>
                        <a:lnTo>
                          <a:pt x="4182" y="4868"/>
                        </a:lnTo>
                        <a:lnTo>
                          <a:pt x="4182" y="4862"/>
                        </a:lnTo>
                        <a:lnTo>
                          <a:pt x="4182" y="4859"/>
                        </a:lnTo>
                        <a:lnTo>
                          <a:pt x="4183" y="4855"/>
                        </a:lnTo>
                        <a:lnTo>
                          <a:pt x="4187" y="4849"/>
                        </a:lnTo>
                        <a:lnTo>
                          <a:pt x="4191" y="4846"/>
                        </a:lnTo>
                        <a:lnTo>
                          <a:pt x="4196" y="4844"/>
                        </a:lnTo>
                        <a:lnTo>
                          <a:pt x="4202" y="4842"/>
                        </a:lnTo>
                        <a:close/>
                        <a:moveTo>
                          <a:pt x="2620" y="4835"/>
                        </a:moveTo>
                        <a:lnTo>
                          <a:pt x="2560" y="4866"/>
                        </a:lnTo>
                        <a:lnTo>
                          <a:pt x="2494" y="4904"/>
                        </a:lnTo>
                        <a:lnTo>
                          <a:pt x="2422" y="4952"/>
                        </a:lnTo>
                        <a:lnTo>
                          <a:pt x="2349" y="5007"/>
                        </a:lnTo>
                        <a:lnTo>
                          <a:pt x="2274" y="5071"/>
                        </a:lnTo>
                        <a:lnTo>
                          <a:pt x="2195" y="5144"/>
                        </a:lnTo>
                        <a:lnTo>
                          <a:pt x="2116" y="5227"/>
                        </a:lnTo>
                        <a:lnTo>
                          <a:pt x="2036" y="5317"/>
                        </a:lnTo>
                        <a:lnTo>
                          <a:pt x="1957" y="5418"/>
                        </a:lnTo>
                        <a:lnTo>
                          <a:pt x="1878" y="5526"/>
                        </a:lnTo>
                        <a:lnTo>
                          <a:pt x="1803" y="5643"/>
                        </a:lnTo>
                        <a:lnTo>
                          <a:pt x="1730" y="5769"/>
                        </a:lnTo>
                        <a:lnTo>
                          <a:pt x="1660" y="5903"/>
                        </a:lnTo>
                        <a:lnTo>
                          <a:pt x="1594" y="6048"/>
                        </a:lnTo>
                        <a:lnTo>
                          <a:pt x="1563" y="6048"/>
                        </a:lnTo>
                        <a:lnTo>
                          <a:pt x="1624" y="5912"/>
                        </a:lnTo>
                        <a:lnTo>
                          <a:pt x="1689" y="5782"/>
                        </a:lnTo>
                        <a:lnTo>
                          <a:pt x="1759" y="5663"/>
                        </a:lnTo>
                        <a:lnTo>
                          <a:pt x="1831" y="5551"/>
                        </a:lnTo>
                        <a:lnTo>
                          <a:pt x="1904" y="5447"/>
                        </a:lnTo>
                        <a:lnTo>
                          <a:pt x="1979" y="5350"/>
                        </a:lnTo>
                        <a:lnTo>
                          <a:pt x="2054" y="5262"/>
                        </a:lnTo>
                        <a:lnTo>
                          <a:pt x="2131" y="5181"/>
                        </a:lnTo>
                        <a:lnTo>
                          <a:pt x="2208" y="5110"/>
                        </a:lnTo>
                        <a:lnTo>
                          <a:pt x="2281" y="5044"/>
                        </a:lnTo>
                        <a:lnTo>
                          <a:pt x="2355" y="4987"/>
                        </a:lnTo>
                        <a:lnTo>
                          <a:pt x="2426" y="4937"/>
                        </a:lnTo>
                        <a:lnTo>
                          <a:pt x="2494" y="4895"/>
                        </a:lnTo>
                        <a:lnTo>
                          <a:pt x="2560" y="4862"/>
                        </a:lnTo>
                        <a:lnTo>
                          <a:pt x="2620" y="4835"/>
                        </a:lnTo>
                        <a:close/>
                        <a:moveTo>
                          <a:pt x="4101" y="4785"/>
                        </a:moveTo>
                        <a:lnTo>
                          <a:pt x="4106" y="4785"/>
                        </a:lnTo>
                        <a:lnTo>
                          <a:pt x="4112" y="4787"/>
                        </a:lnTo>
                        <a:lnTo>
                          <a:pt x="4116" y="4793"/>
                        </a:lnTo>
                        <a:lnTo>
                          <a:pt x="4117" y="4798"/>
                        </a:lnTo>
                        <a:lnTo>
                          <a:pt x="4117" y="4804"/>
                        </a:lnTo>
                        <a:lnTo>
                          <a:pt x="4116" y="4809"/>
                        </a:lnTo>
                        <a:lnTo>
                          <a:pt x="4110" y="4813"/>
                        </a:lnTo>
                        <a:lnTo>
                          <a:pt x="4105" y="4815"/>
                        </a:lnTo>
                        <a:lnTo>
                          <a:pt x="4099" y="4815"/>
                        </a:lnTo>
                        <a:lnTo>
                          <a:pt x="4094" y="4813"/>
                        </a:lnTo>
                        <a:lnTo>
                          <a:pt x="4090" y="4807"/>
                        </a:lnTo>
                        <a:lnTo>
                          <a:pt x="4088" y="4802"/>
                        </a:lnTo>
                        <a:lnTo>
                          <a:pt x="4088" y="4796"/>
                        </a:lnTo>
                        <a:lnTo>
                          <a:pt x="4090" y="4791"/>
                        </a:lnTo>
                        <a:lnTo>
                          <a:pt x="4095" y="4787"/>
                        </a:lnTo>
                        <a:lnTo>
                          <a:pt x="4101" y="4785"/>
                        </a:lnTo>
                        <a:close/>
                        <a:moveTo>
                          <a:pt x="3826" y="4743"/>
                        </a:moveTo>
                        <a:lnTo>
                          <a:pt x="3912" y="4782"/>
                        </a:lnTo>
                        <a:lnTo>
                          <a:pt x="3995" y="4827"/>
                        </a:lnTo>
                        <a:lnTo>
                          <a:pt x="4070" y="4882"/>
                        </a:lnTo>
                        <a:lnTo>
                          <a:pt x="4141" y="4945"/>
                        </a:lnTo>
                        <a:lnTo>
                          <a:pt x="4204" y="5013"/>
                        </a:lnTo>
                        <a:lnTo>
                          <a:pt x="4260" y="5086"/>
                        </a:lnTo>
                        <a:lnTo>
                          <a:pt x="4310" y="5166"/>
                        </a:lnTo>
                        <a:lnTo>
                          <a:pt x="4350" y="5251"/>
                        </a:lnTo>
                        <a:lnTo>
                          <a:pt x="4383" y="5341"/>
                        </a:lnTo>
                        <a:lnTo>
                          <a:pt x="4407" y="5434"/>
                        </a:lnTo>
                        <a:lnTo>
                          <a:pt x="4420" y="5531"/>
                        </a:lnTo>
                        <a:lnTo>
                          <a:pt x="4425" y="5630"/>
                        </a:lnTo>
                        <a:lnTo>
                          <a:pt x="4420" y="5733"/>
                        </a:lnTo>
                        <a:lnTo>
                          <a:pt x="4403" y="5835"/>
                        </a:lnTo>
                        <a:lnTo>
                          <a:pt x="4374" y="5942"/>
                        </a:lnTo>
                        <a:lnTo>
                          <a:pt x="4335" y="6048"/>
                        </a:lnTo>
                        <a:lnTo>
                          <a:pt x="4317" y="6048"/>
                        </a:lnTo>
                        <a:lnTo>
                          <a:pt x="4357" y="5938"/>
                        </a:lnTo>
                        <a:lnTo>
                          <a:pt x="4385" y="5828"/>
                        </a:lnTo>
                        <a:lnTo>
                          <a:pt x="4400" y="5720"/>
                        </a:lnTo>
                        <a:lnTo>
                          <a:pt x="4403" y="5614"/>
                        </a:lnTo>
                        <a:lnTo>
                          <a:pt x="4394" y="5511"/>
                        </a:lnTo>
                        <a:lnTo>
                          <a:pt x="4376" y="5410"/>
                        </a:lnTo>
                        <a:lnTo>
                          <a:pt x="4346" y="5313"/>
                        </a:lnTo>
                        <a:lnTo>
                          <a:pt x="4308" y="5221"/>
                        </a:lnTo>
                        <a:lnTo>
                          <a:pt x="4260" y="5133"/>
                        </a:lnTo>
                        <a:lnTo>
                          <a:pt x="4205" y="5051"/>
                        </a:lnTo>
                        <a:lnTo>
                          <a:pt x="4141" y="4976"/>
                        </a:lnTo>
                        <a:lnTo>
                          <a:pt x="4072" y="4906"/>
                        </a:lnTo>
                        <a:lnTo>
                          <a:pt x="3995" y="4844"/>
                        </a:lnTo>
                        <a:lnTo>
                          <a:pt x="3914" y="4789"/>
                        </a:lnTo>
                        <a:lnTo>
                          <a:pt x="3826" y="4743"/>
                        </a:lnTo>
                        <a:close/>
                        <a:moveTo>
                          <a:pt x="3058" y="4708"/>
                        </a:moveTo>
                        <a:lnTo>
                          <a:pt x="3115" y="4710"/>
                        </a:lnTo>
                        <a:lnTo>
                          <a:pt x="3168" y="4717"/>
                        </a:lnTo>
                        <a:lnTo>
                          <a:pt x="3221" y="4732"/>
                        </a:lnTo>
                        <a:lnTo>
                          <a:pt x="3269" y="4752"/>
                        </a:lnTo>
                        <a:lnTo>
                          <a:pt x="3311" y="4778"/>
                        </a:lnTo>
                        <a:lnTo>
                          <a:pt x="3351" y="4809"/>
                        </a:lnTo>
                        <a:lnTo>
                          <a:pt x="3384" y="4848"/>
                        </a:lnTo>
                        <a:lnTo>
                          <a:pt x="3412" y="4893"/>
                        </a:lnTo>
                        <a:lnTo>
                          <a:pt x="3430" y="4936"/>
                        </a:lnTo>
                        <a:lnTo>
                          <a:pt x="3436" y="4976"/>
                        </a:lnTo>
                        <a:lnTo>
                          <a:pt x="3434" y="5013"/>
                        </a:lnTo>
                        <a:lnTo>
                          <a:pt x="3423" y="5045"/>
                        </a:lnTo>
                        <a:lnTo>
                          <a:pt x="3406" y="5075"/>
                        </a:lnTo>
                        <a:lnTo>
                          <a:pt x="3384" y="5100"/>
                        </a:lnTo>
                        <a:lnTo>
                          <a:pt x="3357" y="5119"/>
                        </a:lnTo>
                        <a:lnTo>
                          <a:pt x="3329" y="5133"/>
                        </a:lnTo>
                        <a:lnTo>
                          <a:pt x="3298" y="5139"/>
                        </a:lnTo>
                        <a:lnTo>
                          <a:pt x="3267" y="5139"/>
                        </a:lnTo>
                        <a:lnTo>
                          <a:pt x="3238" y="5132"/>
                        </a:lnTo>
                        <a:lnTo>
                          <a:pt x="3210" y="5115"/>
                        </a:lnTo>
                        <a:lnTo>
                          <a:pt x="3183" y="5088"/>
                        </a:lnTo>
                        <a:lnTo>
                          <a:pt x="3166" y="5058"/>
                        </a:lnTo>
                        <a:lnTo>
                          <a:pt x="3157" y="5031"/>
                        </a:lnTo>
                        <a:lnTo>
                          <a:pt x="3157" y="5003"/>
                        </a:lnTo>
                        <a:lnTo>
                          <a:pt x="3163" y="4980"/>
                        </a:lnTo>
                        <a:lnTo>
                          <a:pt x="3176" y="4959"/>
                        </a:lnTo>
                        <a:lnTo>
                          <a:pt x="3192" y="4943"/>
                        </a:lnTo>
                        <a:lnTo>
                          <a:pt x="3210" y="4932"/>
                        </a:lnTo>
                        <a:lnTo>
                          <a:pt x="3231" y="4926"/>
                        </a:lnTo>
                        <a:lnTo>
                          <a:pt x="3251" y="4928"/>
                        </a:lnTo>
                        <a:lnTo>
                          <a:pt x="3271" y="4937"/>
                        </a:lnTo>
                        <a:lnTo>
                          <a:pt x="3260" y="4948"/>
                        </a:lnTo>
                        <a:lnTo>
                          <a:pt x="3249" y="4963"/>
                        </a:lnTo>
                        <a:lnTo>
                          <a:pt x="3243" y="4981"/>
                        </a:lnTo>
                        <a:lnTo>
                          <a:pt x="3240" y="5002"/>
                        </a:lnTo>
                        <a:lnTo>
                          <a:pt x="3243" y="5022"/>
                        </a:lnTo>
                        <a:lnTo>
                          <a:pt x="3254" y="5042"/>
                        </a:lnTo>
                        <a:lnTo>
                          <a:pt x="3273" y="5058"/>
                        </a:lnTo>
                        <a:lnTo>
                          <a:pt x="3291" y="5066"/>
                        </a:lnTo>
                        <a:lnTo>
                          <a:pt x="3309" y="5066"/>
                        </a:lnTo>
                        <a:lnTo>
                          <a:pt x="3331" y="5062"/>
                        </a:lnTo>
                        <a:lnTo>
                          <a:pt x="3351" y="5051"/>
                        </a:lnTo>
                        <a:lnTo>
                          <a:pt x="3370" y="5038"/>
                        </a:lnTo>
                        <a:lnTo>
                          <a:pt x="3384" y="5018"/>
                        </a:lnTo>
                        <a:lnTo>
                          <a:pt x="3395" y="4996"/>
                        </a:lnTo>
                        <a:lnTo>
                          <a:pt x="3399" y="4969"/>
                        </a:lnTo>
                        <a:lnTo>
                          <a:pt x="3395" y="4937"/>
                        </a:lnTo>
                        <a:lnTo>
                          <a:pt x="3384" y="4904"/>
                        </a:lnTo>
                        <a:lnTo>
                          <a:pt x="3359" y="4860"/>
                        </a:lnTo>
                        <a:lnTo>
                          <a:pt x="3326" y="4822"/>
                        </a:lnTo>
                        <a:lnTo>
                          <a:pt x="3286" y="4791"/>
                        </a:lnTo>
                        <a:lnTo>
                          <a:pt x="3240" y="4763"/>
                        </a:lnTo>
                        <a:lnTo>
                          <a:pt x="3188" y="4743"/>
                        </a:lnTo>
                        <a:lnTo>
                          <a:pt x="3133" y="4728"/>
                        </a:lnTo>
                        <a:lnTo>
                          <a:pt x="3075" y="4721"/>
                        </a:lnTo>
                        <a:lnTo>
                          <a:pt x="3012" y="4719"/>
                        </a:lnTo>
                        <a:lnTo>
                          <a:pt x="2947" y="4725"/>
                        </a:lnTo>
                        <a:lnTo>
                          <a:pt x="2881" y="4738"/>
                        </a:lnTo>
                        <a:lnTo>
                          <a:pt x="2813" y="4756"/>
                        </a:lnTo>
                        <a:lnTo>
                          <a:pt x="2875" y="4736"/>
                        </a:lnTo>
                        <a:lnTo>
                          <a:pt x="2937" y="4721"/>
                        </a:lnTo>
                        <a:lnTo>
                          <a:pt x="2998" y="4712"/>
                        </a:lnTo>
                        <a:lnTo>
                          <a:pt x="3058" y="4708"/>
                        </a:lnTo>
                        <a:close/>
                        <a:moveTo>
                          <a:pt x="3240" y="4631"/>
                        </a:moveTo>
                        <a:lnTo>
                          <a:pt x="3340" y="4635"/>
                        </a:lnTo>
                        <a:lnTo>
                          <a:pt x="3438" y="4644"/>
                        </a:lnTo>
                        <a:lnTo>
                          <a:pt x="3535" y="4662"/>
                        </a:lnTo>
                        <a:lnTo>
                          <a:pt x="3628" y="4688"/>
                        </a:lnTo>
                        <a:lnTo>
                          <a:pt x="3718" y="4723"/>
                        </a:lnTo>
                        <a:lnTo>
                          <a:pt x="3806" y="4763"/>
                        </a:lnTo>
                        <a:lnTo>
                          <a:pt x="3888" y="4811"/>
                        </a:lnTo>
                        <a:lnTo>
                          <a:pt x="3967" y="4866"/>
                        </a:lnTo>
                        <a:lnTo>
                          <a:pt x="4042" y="4930"/>
                        </a:lnTo>
                        <a:lnTo>
                          <a:pt x="4110" y="5000"/>
                        </a:lnTo>
                        <a:lnTo>
                          <a:pt x="4174" y="5078"/>
                        </a:lnTo>
                        <a:lnTo>
                          <a:pt x="4226" y="5155"/>
                        </a:lnTo>
                        <a:lnTo>
                          <a:pt x="4268" y="5234"/>
                        </a:lnTo>
                        <a:lnTo>
                          <a:pt x="4299" y="5317"/>
                        </a:lnTo>
                        <a:lnTo>
                          <a:pt x="4323" y="5399"/>
                        </a:lnTo>
                        <a:lnTo>
                          <a:pt x="4337" y="5484"/>
                        </a:lnTo>
                        <a:lnTo>
                          <a:pt x="4345" y="5566"/>
                        </a:lnTo>
                        <a:lnTo>
                          <a:pt x="4343" y="5650"/>
                        </a:lnTo>
                        <a:lnTo>
                          <a:pt x="4334" y="5733"/>
                        </a:lnTo>
                        <a:lnTo>
                          <a:pt x="4317" y="5815"/>
                        </a:lnTo>
                        <a:lnTo>
                          <a:pt x="4295" y="5894"/>
                        </a:lnTo>
                        <a:lnTo>
                          <a:pt x="4266" y="5973"/>
                        </a:lnTo>
                        <a:lnTo>
                          <a:pt x="4231" y="6048"/>
                        </a:lnTo>
                        <a:lnTo>
                          <a:pt x="4172" y="6048"/>
                        </a:lnTo>
                        <a:lnTo>
                          <a:pt x="4211" y="5975"/>
                        </a:lnTo>
                        <a:lnTo>
                          <a:pt x="4244" y="5898"/>
                        </a:lnTo>
                        <a:lnTo>
                          <a:pt x="4270" y="5819"/>
                        </a:lnTo>
                        <a:lnTo>
                          <a:pt x="4290" y="5738"/>
                        </a:lnTo>
                        <a:lnTo>
                          <a:pt x="4301" y="5658"/>
                        </a:lnTo>
                        <a:lnTo>
                          <a:pt x="4306" y="5575"/>
                        </a:lnTo>
                        <a:lnTo>
                          <a:pt x="4302" y="5495"/>
                        </a:lnTo>
                        <a:lnTo>
                          <a:pt x="4291" y="5412"/>
                        </a:lnTo>
                        <a:lnTo>
                          <a:pt x="4270" y="5331"/>
                        </a:lnTo>
                        <a:lnTo>
                          <a:pt x="4240" y="5253"/>
                        </a:lnTo>
                        <a:lnTo>
                          <a:pt x="4202" y="5177"/>
                        </a:lnTo>
                        <a:lnTo>
                          <a:pt x="4152" y="5104"/>
                        </a:lnTo>
                        <a:lnTo>
                          <a:pt x="4090" y="5029"/>
                        </a:lnTo>
                        <a:lnTo>
                          <a:pt x="4024" y="4961"/>
                        </a:lnTo>
                        <a:lnTo>
                          <a:pt x="3953" y="4901"/>
                        </a:lnTo>
                        <a:lnTo>
                          <a:pt x="3877" y="4846"/>
                        </a:lnTo>
                        <a:lnTo>
                          <a:pt x="3799" y="4798"/>
                        </a:lnTo>
                        <a:lnTo>
                          <a:pt x="3714" y="4758"/>
                        </a:lnTo>
                        <a:lnTo>
                          <a:pt x="3628" y="4723"/>
                        </a:lnTo>
                        <a:lnTo>
                          <a:pt x="3540" y="4697"/>
                        </a:lnTo>
                        <a:lnTo>
                          <a:pt x="3449" y="4677"/>
                        </a:lnTo>
                        <a:lnTo>
                          <a:pt x="3353" y="4664"/>
                        </a:lnTo>
                        <a:lnTo>
                          <a:pt x="3258" y="4659"/>
                        </a:lnTo>
                        <a:lnTo>
                          <a:pt x="3161" y="4661"/>
                        </a:lnTo>
                        <a:lnTo>
                          <a:pt x="3062" y="4670"/>
                        </a:lnTo>
                        <a:lnTo>
                          <a:pt x="2961" y="4686"/>
                        </a:lnTo>
                        <a:lnTo>
                          <a:pt x="2862" y="4710"/>
                        </a:lnTo>
                        <a:lnTo>
                          <a:pt x="2761" y="4741"/>
                        </a:lnTo>
                        <a:lnTo>
                          <a:pt x="2661" y="4782"/>
                        </a:lnTo>
                        <a:lnTo>
                          <a:pt x="2562" y="4829"/>
                        </a:lnTo>
                        <a:lnTo>
                          <a:pt x="2463" y="4886"/>
                        </a:lnTo>
                        <a:lnTo>
                          <a:pt x="2364" y="4948"/>
                        </a:lnTo>
                        <a:lnTo>
                          <a:pt x="2267" y="5020"/>
                        </a:lnTo>
                        <a:lnTo>
                          <a:pt x="2173" y="5100"/>
                        </a:lnTo>
                        <a:lnTo>
                          <a:pt x="2080" y="5188"/>
                        </a:lnTo>
                        <a:lnTo>
                          <a:pt x="1990" y="5286"/>
                        </a:lnTo>
                        <a:lnTo>
                          <a:pt x="1902" y="5392"/>
                        </a:lnTo>
                        <a:lnTo>
                          <a:pt x="1818" y="5506"/>
                        </a:lnTo>
                        <a:lnTo>
                          <a:pt x="1737" y="5628"/>
                        </a:lnTo>
                        <a:lnTo>
                          <a:pt x="1660" y="5758"/>
                        </a:lnTo>
                        <a:lnTo>
                          <a:pt x="1589" y="5900"/>
                        </a:lnTo>
                        <a:lnTo>
                          <a:pt x="1519" y="6048"/>
                        </a:lnTo>
                        <a:lnTo>
                          <a:pt x="1497" y="6048"/>
                        </a:lnTo>
                        <a:lnTo>
                          <a:pt x="1501" y="6035"/>
                        </a:lnTo>
                        <a:lnTo>
                          <a:pt x="1561" y="5892"/>
                        </a:lnTo>
                        <a:lnTo>
                          <a:pt x="1629" y="5755"/>
                        </a:lnTo>
                        <a:lnTo>
                          <a:pt x="1700" y="5626"/>
                        </a:lnTo>
                        <a:lnTo>
                          <a:pt x="1776" y="5506"/>
                        </a:lnTo>
                        <a:lnTo>
                          <a:pt x="1858" y="5392"/>
                        </a:lnTo>
                        <a:lnTo>
                          <a:pt x="1942" y="5287"/>
                        </a:lnTo>
                        <a:lnTo>
                          <a:pt x="2032" y="5190"/>
                        </a:lnTo>
                        <a:lnTo>
                          <a:pt x="2124" y="5102"/>
                        </a:lnTo>
                        <a:lnTo>
                          <a:pt x="2219" y="5020"/>
                        </a:lnTo>
                        <a:lnTo>
                          <a:pt x="2316" y="4947"/>
                        </a:lnTo>
                        <a:lnTo>
                          <a:pt x="2415" y="4881"/>
                        </a:lnTo>
                        <a:lnTo>
                          <a:pt x="2516" y="4822"/>
                        </a:lnTo>
                        <a:lnTo>
                          <a:pt x="2619" y="4772"/>
                        </a:lnTo>
                        <a:lnTo>
                          <a:pt x="2723" y="4728"/>
                        </a:lnTo>
                        <a:lnTo>
                          <a:pt x="2827" y="4694"/>
                        </a:lnTo>
                        <a:lnTo>
                          <a:pt x="2930" y="4668"/>
                        </a:lnTo>
                        <a:lnTo>
                          <a:pt x="3034" y="4648"/>
                        </a:lnTo>
                        <a:lnTo>
                          <a:pt x="3137" y="4635"/>
                        </a:lnTo>
                        <a:lnTo>
                          <a:pt x="3240" y="4631"/>
                        </a:lnTo>
                        <a:close/>
                        <a:moveTo>
                          <a:pt x="3474" y="4547"/>
                        </a:moveTo>
                        <a:lnTo>
                          <a:pt x="3597" y="4556"/>
                        </a:lnTo>
                        <a:lnTo>
                          <a:pt x="3720" y="4571"/>
                        </a:lnTo>
                        <a:lnTo>
                          <a:pt x="3837" y="4595"/>
                        </a:lnTo>
                        <a:lnTo>
                          <a:pt x="3953" y="4628"/>
                        </a:lnTo>
                        <a:lnTo>
                          <a:pt x="4064" y="4666"/>
                        </a:lnTo>
                        <a:lnTo>
                          <a:pt x="4171" y="4712"/>
                        </a:lnTo>
                        <a:lnTo>
                          <a:pt x="4271" y="4763"/>
                        </a:lnTo>
                        <a:lnTo>
                          <a:pt x="4365" y="4822"/>
                        </a:lnTo>
                        <a:lnTo>
                          <a:pt x="4453" y="4884"/>
                        </a:lnTo>
                        <a:lnTo>
                          <a:pt x="4535" y="4954"/>
                        </a:lnTo>
                        <a:lnTo>
                          <a:pt x="4609" y="5029"/>
                        </a:lnTo>
                        <a:lnTo>
                          <a:pt x="4609" y="5115"/>
                        </a:lnTo>
                        <a:lnTo>
                          <a:pt x="4544" y="5035"/>
                        </a:lnTo>
                        <a:lnTo>
                          <a:pt x="4471" y="4961"/>
                        </a:lnTo>
                        <a:lnTo>
                          <a:pt x="4390" y="4892"/>
                        </a:lnTo>
                        <a:lnTo>
                          <a:pt x="4302" y="4827"/>
                        </a:lnTo>
                        <a:lnTo>
                          <a:pt x="4209" y="4771"/>
                        </a:lnTo>
                        <a:lnTo>
                          <a:pt x="4112" y="4719"/>
                        </a:lnTo>
                        <a:lnTo>
                          <a:pt x="4007" y="4675"/>
                        </a:lnTo>
                        <a:lnTo>
                          <a:pt x="3901" y="4637"/>
                        </a:lnTo>
                        <a:lnTo>
                          <a:pt x="3789" y="4606"/>
                        </a:lnTo>
                        <a:lnTo>
                          <a:pt x="3678" y="4582"/>
                        </a:lnTo>
                        <a:lnTo>
                          <a:pt x="3564" y="4563"/>
                        </a:lnTo>
                        <a:lnTo>
                          <a:pt x="3449" y="4554"/>
                        </a:lnTo>
                        <a:lnTo>
                          <a:pt x="3335" y="4552"/>
                        </a:lnTo>
                        <a:lnTo>
                          <a:pt x="3221" y="4558"/>
                        </a:lnTo>
                        <a:lnTo>
                          <a:pt x="3348" y="4549"/>
                        </a:lnTo>
                        <a:lnTo>
                          <a:pt x="3474" y="4547"/>
                        </a:lnTo>
                        <a:close/>
                        <a:moveTo>
                          <a:pt x="1514" y="4512"/>
                        </a:moveTo>
                        <a:lnTo>
                          <a:pt x="1457" y="4576"/>
                        </a:lnTo>
                        <a:lnTo>
                          <a:pt x="1393" y="4637"/>
                        </a:lnTo>
                        <a:lnTo>
                          <a:pt x="1319" y="4694"/>
                        </a:lnTo>
                        <a:lnTo>
                          <a:pt x="1239" y="4747"/>
                        </a:lnTo>
                        <a:lnTo>
                          <a:pt x="1189" y="4774"/>
                        </a:lnTo>
                        <a:lnTo>
                          <a:pt x="1193" y="4822"/>
                        </a:lnTo>
                        <a:lnTo>
                          <a:pt x="1193" y="4871"/>
                        </a:lnTo>
                        <a:lnTo>
                          <a:pt x="1184" y="4925"/>
                        </a:lnTo>
                        <a:lnTo>
                          <a:pt x="1277" y="4884"/>
                        </a:lnTo>
                        <a:lnTo>
                          <a:pt x="1367" y="4837"/>
                        </a:lnTo>
                        <a:lnTo>
                          <a:pt x="1453" y="4783"/>
                        </a:lnTo>
                        <a:lnTo>
                          <a:pt x="1536" y="4721"/>
                        </a:lnTo>
                        <a:lnTo>
                          <a:pt x="1536" y="4673"/>
                        </a:lnTo>
                        <a:lnTo>
                          <a:pt x="1534" y="4624"/>
                        </a:lnTo>
                        <a:lnTo>
                          <a:pt x="1526" y="4567"/>
                        </a:lnTo>
                        <a:lnTo>
                          <a:pt x="1514" y="4512"/>
                        </a:lnTo>
                        <a:close/>
                        <a:moveTo>
                          <a:pt x="3634" y="4454"/>
                        </a:moveTo>
                        <a:lnTo>
                          <a:pt x="3758" y="4459"/>
                        </a:lnTo>
                        <a:lnTo>
                          <a:pt x="3881" y="4474"/>
                        </a:lnTo>
                        <a:lnTo>
                          <a:pt x="3998" y="4494"/>
                        </a:lnTo>
                        <a:lnTo>
                          <a:pt x="4112" y="4523"/>
                        </a:lnTo>
                        <a:lnTo>
                          <a:pt x="4222" y="4558"/>
                        </a:lnTo>
                        <a:lnTo>
                          <a:pt x="4326" y="4600"/>
                        </a:lnTo>
                        <a:lnTo>
                          <a:pt x="4425" y="4648"/>
                        </a:lnTo>
                        <a:lnTo>
                          <a:pt x="4519" y="4701"/>
                        </a:lnTo>
                        <a:lnTo>
                          <a:pt x="4609" y="4758"/>
                        </a:lnTo>
                        <a:lnTo>
                          <a:pt x="4609" y="4822"/>
                        </a:lnTo>
                        <a:lnTo>
                          <a:pt x="4522" y="4761"/>
                        </a:lnTo>
                        <a:lnTo>
                          <a:pt x="4433" y="4705"/>
                        </a:lnTo>
                        <a:lnTo>
                          <a:pt x="4335" y="4653"/>
                        </a:lnTo>
                        <a:lnTo>
                          <a:pt x="4235" y="4609"/>
                        </a:lnTo>
                        <a:lnTo>
                          <a:pt x="4127" y="4569"/>
                        </a:lnTo>
                        <a:lnTo>
                          <a:pt x="4015" y="4536"/>
                        </a:lnTo>
                        <a:lnTo>
                          <a:pt x="3898" y="4510"/>
                        </a:lnTo>
                        <a:lnTo>
                          <a:pt x="3775" y="4492"/>
                        </a:lnTo>
                        <a:lnTo>
                          <a:pt x="3650" y="4483"/>
                        </a:lnTo>
                        <a:lnTo>
                          <a:pt x="3520" y="4481"/>
                        </a:lnTo>
                        <a:lnTo>
                          <a:pt x="3388" y="4488"/>
                        </a:lnTo>
                        <a:lnTo>
                          <a:pt x="3253" y="4507"/>
                        </a:lnTo>
                        <a:lnTo>
                          <a:pt x="3113" y="4534"/>
                        </a:lnTo>
                        <a:lnTo>
                          <a:pt x="2972" y="4573"/>
                        </a:lnTo>
                        <a:lnTo>
                          <a:pt x="2827" y="4622"/>
                        </a:lnTo>
                        <a:lnTo>
                          <a:pt x="2683" y="4683"/>
                        </a:lnTo>
                        <a:lnTo>
                          <a:pt x="2534" y="4756"/>
                        </a:lnTo>
                        <a:lnTo>
                          <a:pt x="2679" y="4681"/>
                        </a:lnTo>
                        <a:lnTo>
                          <a:pt x="2820" y="4617"/>
                        </a:lnTo>
                        <a:lnTo>
                          <a:pt x="2961" y="4563"/>
                        </a:lnTo>
                        <a:lnTo>
                          <a:pt x="3100" y="4521"/>
                        </a:lnTo>
                        <a:lnTo>
                          <a:pt x="3238" y="4490"/>
                        </a:lnTo>
                        <a:lnTo>
                          <a:pt x="3372" y="4468"/>
                        </a:lnTo>
                        <a:lnTo>
                          <a:pt x="3504" y="4457"/>
                        </a:lnTo>
                        <a:lnTo>
                          <a:pt x="3634" y="4454"/>
                        </a:lnTo>
                        <a:close/>
                        <a:moveTo>
                          <a:pt x="3751" y="4364"/>
                        </a:moveTo>
                        <a:lnTo>
                          <a:pt x="3877" y="4371"/>
                        </a:lnTo>
                        <a:lnTo>
                          <a:pt x="4004" y="4384"/>
                        </a:lnTo>
                        <a:lnTo>
                          <a:pt x="4128" y="4406"/>
                        </a:lnTo>
                        <a:lnTo>
                          <a:pt x="4253" y="4433"/>
                        </a:lnTo>
                        <a:lnTo>
                          <a:pt x="4374" y="4470"/>
                        </a:lnTo>
                        <a:lnTo>
                          <a:pt x="4493" y="4514"/>
                        </a:lnTo>
                        <a:lnTo>
                          <a:pt x="4609" y="4567"/>
                        </a:lnTo>
                        <a:lnTo>
                          <a:pt x="4609" y="4604"/>
                        </a:lnTo>
                        <a:lnTo>
                          <a:pt x="4493" y="4549"/>
                        </a:lnTo>
                        <a:lnTo>
                          <a:pt x="4374" y="4503"/>
                        </a:lnTo>
                        <a:lnTo>
                          <a:pt x="4253" y="4465"/>
                        </a:lnTo>
                        <a:lnTo>
                          <a:pt x="4128" y="4433"/>
                        </a:lnTo>
                        <a:lnTo>
                          <a:pt x="4002" y="4410"/>
                        </a:lnTo>
                        <a:lnTo>
                          <a:pt x="3876" y="4393"/>
                        </a:lnTo>
                        <a:lnTo>
                          <a:pt x="3749" y="4384"/>
                        </a:lnTo>
                        <a:lnTo>
                          <a:pt x="3625" y="4382"/>
                        </a:lnTo>
                        <a:lnTo>
                          <a:pt x="3502" y="4388"/>
                        </a:lnTo>
                        <a:lnTo>
                          <a:pt x="3383" y="4399"/>
                        </a:lnTo>
                        <a:lnTo>
                          <a:pt x="3267" y="4417"/>
                        </a:lnTo>
                        <a:lnTo>
                          <a:pt x="3157" y="4441"/>
                        </a:lnTo>
                        <a:lnTo>
                          <a:pt x="3053" y="4470"/>
                        </a:lnTo>
                        <a:lnTo>
                          <a:pt x="2956" y="4507"/>
                        </a:lnTo>
                        <a:lnTo>
                          <a:pt x="3053" y="4466"/>
                        </a:lnTo>
                        <a:lnTo>
                          <a:pt x="3159" y="4433"/>
                        </a:lnTo>
                        <a:lnTo>
                          <a:pt x="3269" y="4406"/>
                        </a:lnTo>
                        <a:lnTo>
                          <a:pt x="3384" y="4386"/>
                        </a:lnTo>
                        <a:lnTo>
                          <a:pt x="3504" y="4371"/>
                        </a:lnTo>
                        <a:lnTo>
                          <a:pt x="3626" y="4364"/>
                        </a:lnTo>
                        <a:lnTo>
                          <a:pt x="3751" y="4364"/>
                        </a:lnTo>
                        <a:close/>
                        <a:moveTo>
                          <a:pt x="3929" y="4294"/>
                        </a:moveTo>
                        <a:lnTo>
                          <a:pt x="4072" y="4300"/>
                        </a:lnTo>
                        <a:lnTo>
                          <a:pt x="4211" y="4314"/>
                        </a:lnTo>
                        <a:lnTo>
                          <a:pt x="4346" y="4340"/>
                        </a:lnTo>
                        <a:lnTo>
                          <a:pt x="4478" y="4375"/>
                        </a:lnTo>
                        <a:lnTo>
                          <a:pt x="4609" y="4421"/>
                        </a:lnTo>
                        <a:lnTo>
                          <a:pt x="4609" y="4483"/>
                        </a:lnTo>
                        <a:lnTo>
                          <a:pt x="4489" y="4437"/>
                        </a:lnTo>
                        <a:lnTo>
                          <a:pt x="4367" y="4399"/>
                        </a:lnTo>
                        <a:lnTo>
                          <a:pt x="4240" y="4367"/>
                        </a:lnTo>
                        <a:lnTo>
                          <a:pt x="4112" y="4345"/>
                        </a:lnTo>
                        <a:lnTo>
                          <a:pt x="3982" y="4329"/>
                        </a:lnTo>
                        <a:lnTo>
                          <a:pt x="3850" y="4322"/>
                        </a:lnTo>
                        <a:lnTo>
                          <a:pt x="3718" y="4322"/>
                        </a:lnTo>
                        <a:lnTo>
                          <a:pt x="3584" y="4329"/>
                        </a:lnTo>
                        <a:lnTo>
                          <a:pt x="3450" y="4345"/>
                        </a:lnTo>
                        <a:lnTo>
                          <a:pt x="3317" y="4367"/>
                        </a:lnTo>
                        <a:lnTo>
                          <a:pt x="3474" y="4336"/>
                        </a:lnTo>
                        <a:lnTo>
                          <a:pt x="3630" y="4312"/>
                        </a:lnTo>
                        <a:lnTo>
                          <a:pt x="3780" y="4300"/>
                        </a:lnTo>
                        <a:lnTo>
                          <a:pt x="3929" y="4294"/>
                        </a:lnTo>
                        <a:close/>
                        <a:moveTo>
                          <a:pt x="139" y="4089"/>
                        </a:moveTo>
                        <a:lnTo>
                          <a:pt x="170" y="4089"/>
                        </a:lnTo>
                        <a:lnTo>
                          <a:pt x="203" y="4094"/>
                        </a:lnTo>
                        <a:lnTo>
                          <a:pt x="235" y="4105"/>
                        </a:lnTo>
                        <a:lnTo>
                          <a:pt x="262" y="4122"/>
                        </a:lnTo>
                        <a:lnTo>
                          <a:pt x="290" y="4144"/>
                        </a:lnTo>
                        <a:lnTo>
                          <a:pt x="312" y="4171"/>
                        </a:lnTo>
                        <a:lnTo>
                          <a:pt x="330" y="4204"/>
                        </a:lnTo>
                        <a:lnTo>
                          <a:pt x="341" y="4245"/>
                        </a:lnTo>
                        <a:lnTo>
                          <a:pt x="348" y="4301"/>
                        </a:lnTo>
                        <a:lnTo>
                          <a:pt x="344" y="4355"/>
                        </a:lnTo>
                        <a:lnTo>
                          <a:pt x="332" y="4404"/>
                        </a:lnTo>
                        <a:lnTo>
                          <a:pt x="310" y="4448"/>
                        </a:lnTo>
                        <a:lnTo>
                          <a:pt x="280" y="4488"/>
                        </a:lnTo>
                        <a:lnTo>
                          <a:pt x="246" y="4521"/>
                        </a:lnTo>
                        <a:lnTo>
                          <a:pt x="205" y="4549"/>
                        </a:lnTo>
                        <a:lnTo>
                          <a:pt x="159" y="4569"/>
                        </a:lnTo>
                        <a:lnTo>
                          <a:pt x="110" y="4580"/>
                        </a:lnTo>
                        <a:lnTo>
                          <a:pt x="59" y="4582"/>
                        </a:lnTo>
                        <a:lnTo>
                          <a:pt x="5" y="4574"/>
                        </a:lnTo>
                        <a:lnTo>
                          <a:pt x="0" y="4574"/>
                        </a:lnTo>
                        <a:lnTo>
                          <a:pt x="0" y="4554"/>
                        </a:lnTo>
                        <a:lnTo>
                          <a:pt x="7" y="4556"/>
                        </a:lnTo>
                        <a:lnTo>
                          <a:pt x="59" y="4563"/>
                        </a:lnTo>
                        <a:lnTo>
                          <a:pt x="104" y="4562"/>
                        </a:lnTo>
                        <a:lnTo>
                          <a:pt x="148" y="4552"/>
                        </a:lnTo>
                        <a:lnTo>
                          <a:pt x="187" y="4536"/>
                        </a:lnTo>
                        <a:lnTo>
                          <a:pt x="220" y="4514"/>
                        </a:lnTo>
                        <a:lnTo>
                          <a:pt x="249" y="4488"/>
                        </a:lnTo>
                        <a:lnTo>
                          <a:pt x="275" y="4457"/>
                        </a:lnTo>
                        <a:lnTo>
                          <a:pt x="295" y="4424"/>
                        </a:lnTo>
                        <a:lnTo>
                          <a:pt x="310" y="4391"/>
                        </a:lnTo>
                        <a:lnTo>
                          <a:pt x="321" y="4355"/>
                        </a:lnTo>
                        <a:lnTo>
                          <a:pt x="324" y="4320"/>
                        </a:lnTo>
                        <a:lnTo>
                          <a:pt x="324" y="4287"/>
                        </a:lnTo>
                        <a:lnTo>
                          <a:pt x="319" y="4256"/>
                        </a:lnTo>
                        <a:lnTo>
                          <a:pt x="304" y="4223"/>
                        </a:lnTo>
                        <a:lnTo>
                          <a:pt x="282" y="4193"/>
                        </a:lnTo>
                        <a:lnTo>
                          <a:pt x="253" y="4168"/>
                        </a:lnTo>
                        <a:lnTo>
                          <a:pt x="218" y="4151"/>
                        </a:lnTo>
                        <a:lnTo>
                          <a:pt x="180" y="4142"/>
                        </a:lnTo>
                        <a:lnTo>
                          <a:pt x="137" y="4144"/>
                        </a:lnTo>
                        <a:lnTo>
                          <a:pt x="114" y="4151"/>
                        </a:lnTo>
                        <a:lnTo>
                          <a:pt x="93" y="4164"/>
                        </a:lnTo>
                        <a:lnTo>
                          <a:pt x="77" y="4184"/>
                        </a:lnTo>
                        <a:lnTo>
                          <a:pt x="66" y="4204"/>
                        </a:lnTo>
                        <a:lnTo>
                          <a:pt x="59" y="4228"/>
                        </a:lnTo>
                        <a:lnTo>
                          <a:pt x="57" y="4252"/>
                        </a:lnTo>
                        <a:lnTo>
                          <a:pt x="60" y="4276"/>
                        </a:lnTo>
                        <a:lnTo>
                          <a:pt x="68" y="4294"/>
                        </a:lnTo>
                        <a:lnTo>
                          <a:pt x="81" y="4311"/>
                        </a:lnTo>
                        <a:lnTo>
                          <a:pt x="66" y="4312"/>
                        </a:lnTo>
                        <a:lnTo>
                          <a:pt x="49" y="4311"/>
                        </a:lnTo>
                        <a:lnTo>
                          <a:pt x="31" y="4305"/>
                        </a:lnTo>
                        <a:lnTo>
                          <a:pt x="13" y="4292"/>
                        </a:lnTo>
                        <a:lnTo>
                          <a:pt x="0" y="4276"/>
                        </a:lnTo>
                        <a:lnTo>
                          <a:pt x="0" y="4171"/>
                        </a:lnTo>
                        <a:lnTo>
                          <a:pt x="13" y="4147"/>
                        </a:lnTo>
                        <a:lnTo>
                          <a:pt x="31" y="4129"/>
                        </a:lnTo>
                        <a:lnTo>
                          <a:pt x="53" y="4113"/>
                        </a:lnTo>
                        <a:lnTo>
                          <a:pt x="79" y="4102"/>
                        </a:lnTo>
                        <a:lnTo>
                          <a:pt x="108" y="4092"/>
                        </a:lnTo>
                        <a:lnTo>
                          <a:pt x="139" y="4089"/>
                        </a:lnTo>
                        <a:close/>
                        <a:moveTo>
                          <a:pt x="4609" y="3731"/>
                        </a:moveTo>
                        <a:lnTo>
                          <a:pt x="4609" y="3757"/>
                        </a:lnTo>
                        <a:lnTo>
                          <a:pt x="4458" y="3854"/>
                        </a:lnTo>
                        <a:lnTo>
                          <a:pt x="4304" y="3944"/>
                        </a:lnTo>
                        <a:lnTo>
                          <a:pt x="4149" y="4025"/>
                        </a:lnTo>
                        <a:lnTo>
                          <a:pt x="3991" y="4094"/>
                        </a:lnTo>
                        <a:lnTo>
                          <a:pt x="3833" y="4157"/>
                        </a:lnTo>
                        <a:lnTo>
                          <a:pt x="3676" y="4208"/>
                        </a:lnTo>
                        <a:lnTo>
                          <a:pt x="3810" y="4160"/>
                        </a:lnTo>
                        <a:lnTo>
                          <a:pt x="3943" y="4107"/>
                        </a:lnTo>
                        <a:lnTo>
                          <a:pt x="4077" y="4047"/>
                        </a:lnTo>
                        <a:lnTo>
                          <a:pt x="4213" y="3979"/>
                        </a:lnTo>
                        <a:lnTo>
                          <a:pt x="4345" y="3904"/>
                        </a:lnTo>
                        <a:lnTo>
                          <a:pt x="4478" y="3821"/>
                        </a:lnTo>
                        <a:lnTo>
                          <a:pt x="4609" y="3731"/>
                        </a:lnTo>
                        <a:close/>
                        <a:moveTo>
                          <a:pt x="2487" y="3420"/>
                        </a:moveTo>
                        <a:lnTo>
                          <a:pt x="2554" y="3469"/>
                        </a:lnTo>
                        <a:lnTo>
                          <a:pt x="2615" y="3523"/>
                        </a:lnTo>
                        <a:lnTo>
                          <a:pt x="2666" y="3579"/>
                        </a:lnTo>
                        <a:lnTo>
                          <a:pt x="2710" y="3636"/>
                        </a:lnTo>
                        <a:lnTo>
                          <a:pt x="2745" y="3697"/>
                        </a:lnTo>
                        <a:lnTo>
                          <a:pt x="2771" y="3755"/>
                        </a:lnTo>
                        <a:lnTo>
                          <a:pt x="2787" y="3814"/>
                        </a:lnTo>
                        <a:lnTo>
                          <a:pt x="2793" y="3873"/>
                        </a:lnTo>
                        <a:lnTo>
                          <a:pt x="2791" y="3929"/>
                        </a:lnTo>
                        <a:lnTo>
                          <a:pt x="2782" y="3962"/>
                        </a:lnTo>
                        <a:lnTo>
                          <a:pt x="2771" y="3992"/>
                        </a:lnTo>
                        <a:lnTo>
                          <a:pt x="2756" y="4016"/>
                        </a:lnTo>
                        <a:lnTo>
                          <a:pt x="2738" y="4034"/>
                        </a:lnTo>
                        <a:lnTo>
                          <a:pt x="2721" y="4047"/>
                        </a:lnTo>
                        <a:lnTo>
                          <a:pt x="2703" y="4050"/>
                        </a:lnTo>
                        <a:lnTo>
                          <a:pt x="2686" y="4047"/>
                        </a:lnTo>
                        <a:lnTo>
                          <a:pt x="2673" y="4034"/>
                        </a:lnTo>
                        <a:lnTo>
                          <a:pt x="2701" y="4003"/>
                        </a:lnTo>
                        <a:lnTo>
                          <a:pt x="2721" y="3966"/>
                        </a:lnTo>
                        <a:lnTo>
                          <a:pt x="2734" y="3928"/>
                        </a:lnTo>
                        <a:lnTo>
                          <a:pt x="2739" y="3884"/>
                        </a:lnTo>
                        <a:lnTo>
                          <a:pt x="2738" y="3840"/>
                        </a:lnTo>
                        <a:lnTo>
                          <a:pt x="2730" y="3792"/>
                        </a:lnTo>
                        <a:lnTo>
                          <a:pt x="2717" y="3742"/>
                        </a:lnTo>
                        <a:lnTo>
                          <a:pt x="2699" y="3695"/>
                        </a:lnTo>
                        <a:lnTo>
                          <a:pt x="2675" y="3645"/>
                        </a:lnTo>
                        <a:lnTo>
                          <a:pt x="2646" y="3596"/>
                        </a:lnTo>
                        <a:lnTo>
                          <a:pt x="2611" y="3550"/>
                        </a:lnTo>
                        <a:lnTo>
                          <a:pt x="2575" y="3504"/>
                        </a:lnTo>
                        <a:lnTo>
                          <a:pt x="2532" y="3460"/>
                        </a:lnTo>
                        <a:lnTo>
                          <a:pt x="2487" y="3420"/>
                        </a:lnTo>
                        <a:close/>
                        <a:moveTo>
                          <a:pt x="431" y="3299"/>
                        </a:moveTo>
                        <a:lnTo>
                          <a:pt x="460" y="3370"/>
                        </a:lnTo>
                        <a:lnTo>
                          <a:pt x="478" y="3438"/>
                        </a:lnTo>
                        <a:lnTo>
                          <a:pt x="487" y="3504"/>
                        </a:lnTo>
                        <a:lnTo>
                          <a:pt x="487" y="3565"/>
                        </a:lnTo>
                        <a:lnTo>
                          <a:pt x="478" y="3620"/>
                        </a:lnTo>
                        <a:lnTo>
                          <a:pt x="464" y="3669"/>
                        </a:lnTo>
                        <a:lnTo>
                          <a:pt x="443" y="3713"/>
                        </a:lnTo>
                        <a:lnTo>
                          <a:pt x="418" y="3750"/>
                        </a:lnTo>
                        <a:lnTo>
                          <a:pt x="387" y="3777"/>
                        </a:lnTo>
                        <a:lnTo>
                          <a:pt x="354" y="3797"/>
                        </a:lnTo>
                        <a:lnTo>
                          <a:pt x="319" y="3808"/>
                        </a:lnTo>
                        <a:lnTo>
                          <a:pt x="282" y="3810"/>
                        </a:lnTo>
                        <a:lnTo>
                          <a:pt x="253" y="3803"/>
                        </a:lnTo>
                        <a:lnTo>
                          <a:pt x="225" y="3792"/>
                        </a:lnTo>
                        <a:lnTo>
                          <a:pt x="205" y="3775"/>
                        </a:lnTo>
                        <a:lnTo>
                          <a:pt x="191" y="3753"/>
                        </a:lnTo>
                        <a:lnTo>
                          <a:pt x="180" y="3730"/>
                        </a:lnTo>
                        <a:lnTo>
                          <a:pt x="176" y="3706"/>
                        </a:lnTo>
                        <a:lnTo>
                          <a:pt x="178" y="3682"/>
                        </a:lnTo>
                        <a:lnTo>
                          <a:pt x="187" y="3658"/>
                        </a:lnTo>
                        <a:lnTo>
                          <a:pt x="203" y="3638"/>
                        </a:lnTo>
                        <a:lnTo>
                          <a:pt x="227" y="3620"/>
                        </a:lnTo>
                        <a:lnTo>
                          <a:pt x="251" y="3614"/>
                        </a:lnTo>
                        <a:lnTo>
                          <a:pt x="275" y="3614"/>
                        </a:lnTo>
                        <a:lnTo>
                          <a:pt x="297" y="3621"/>
                        </a:lnTo>
                        <a:lnTo>
                          <a:pt x="313" y="3636"/>
                        </a:lnTo>
                        <a:lnTo>
                          <a:pt x="324" y="3653"/>
                        </a:lnTo>
                        <a:lnTo>
                          <a:pt x="328" y="3675"/>
                        </a:lnTo>
                        <a:lnTo>
                          <a:pt x="326" y="3678"/>
                        </a:lnTo>
                        <a:lnTo>
                          <a:pt x="324" y="3682"/>
                        </a:lnTo>
                        <a:lnTo>
                          <a:pt x="323" y="3686"/>
                        </a:lnTo>
                        <a:lnTo>
                          <a:pt x="319" y="3687"/>
                        </a:lnTo>
                        <a:lnTo>
                          <a:pt x="315" y="3689"/>
                        </a:lnTo>
                        <a:lnTo>
                          <a:pt x="312" y="3689"/>
                        </a:lnTo>
                        <a:lnTo>
                          <a:pt x="308" y="3687"/>
                        </a:lnTo>
                        <a:lnTo>
                          <a:pt x="306" y="3686"/>
                        </a:lnTo>
                        <a:lnTo>
                          <a:pt x="306" y="3682"/>
                        </a:lnTo>
                        <a:lnTo>
                          <a:pt x="306" y="3676"/>
                        </a:lnTo>
                        <a:lnTo>
                          <a:pt x="306" y="3667"/>
                        </a:lnTo>
                        <a:lnTo>
                          <a:pt x="299" y="3654"/>
                        </a:lnTo>
                        <a:lnTo>
                          <a:pt x="288" y="3643"/>
                        </a:lnTo>
                        <a:lnTo>
                          <a:pt x="273" y="3634"/>
                        </a:lnTo>
                        <a:lnTo>
                          <a:pt x="255" y="3631"/>
                        </a:lnTo>
                        <a:lnTo>
                          <a:pt x="233" y="3634"/>
                        </a:lnTo>
                        <a:lnTo>
                          <a:pt x="211" y="3649"/>
                        </a:lnTo>
                        <a:lnTo>
                          <a:pt x="196" y="3667"/>
                        </a:lnTo>
                        <a:lnTo>
                          <a:pt x="189" y="3689"/>
                        </a:lnTo>
                        <a:lnTo>
                          <a:pt x="187" y="3713"/>
                        </a:lnTo>
                        <a:lnTo>
                          <a:pt x="194" y="3737"/>
                        </a:lnTo>
                        <a:lnTo>
                          <a:pt x="207" y="3759"/>
                        </a:lnTo>
                        <a:lnTo>
                          <a:pt x="227" y="3777"/>
                        </a:lnTo>
                        <a:lnTo>
                          <a:pt x="251" y="3790"/>
                        </a:lnTo>
                        <a:lnTo>
                          <a:pt x="282" y="3796"/>
                        </a:lnTo>
                        <a:lnTo>
                          <a:pt x="317" y="3794"/>
                        </a:lnTo>
                        <a:lnTo>
                          <a:pt x="352" y="3785"/>
                        </a:lnTo>
                        <a:lnTo>
                          <a:pt x="383" y="3764"/>
                        </a:lnTo>
                        <a:lnTo>
                          <a:pt x="412" y="3737"/>
                        </a:lnTo>
                        <a:lnTo>
                          <a:pt x="436" y="3702"/>
                        </a:lnTo>
                        <a:lnTo>
                          <a:pt x="456" y="3662"/>
                        </a:lnTo>
                        <a:lnTo>
                          <a:pt x="471" y="3614"/>
                        </a:lnTo>
                        <a:lnTo>
                          <a:pt x="478" y="3559"/>
                        </a:lnTo>
                        <a:lnTo>
                          <a:pt x="480" y="3501"/>
                        </a:lnTo>
                        <a:lnTo>
                          <a:pt x="473" y="3436"/>
                        </a:lnTo>
                        <a:lnTo>
                          <a:pt x="456" y="3370"/>
                        </a:lnTo>
                        <a:lnTo>
                          <a:pt x="431" y="3299"/>
                        </a:lnTo>
                        <a:close/>
                        <a:moveTo>
                          <a:pt x="454" y="3259"/>
                        </a:moveTo>
                        <a:lnTo>
                          <a:pt x="476" y="3337"/>
                        </a:lnTo>
                        <a:lnTo>
                          <a:pt x="504" y="3409"/>
                        </a:lnTo>
                        <a:lnTo>
                          <a:pt x="541" y="3477"/>
                        </a:lnTo>
                        <a:lnTo>
                          <a:pt x="583" y="3537"/>
                        </a:lnTo>
                        <a:lnTo>
                          <a:pt x="630" y="3590"/>
                        </a:lnTo>
                        <a:lnTo>
                          <a:pt x="682" y="3638"/>
                        </a:lnTo>
                        <a:lnTo>
                          <a:pt x="740" y="3678"/>
                        </a:lnTo>
                        <a:lnTo>
                          <a:pt x="801" y="3713"/>
                        </a:lnTo>
                        <a:lnTo>
                          <a:pt x="865" y="3741"/>
                        </a:lnTo>
                        <a:lnTo>
                          <a:pt x="933" y="3763"/>
                        </a:lnTo>
                        <a:lnTo>
                          <a:pt x="1000" y="3777"/>
                        </a:lnTo>
                        <a:lnTo>
                          <a:pt x="1070" y="3786"/>
                        </a:lnTo>
                        <a:lnTo>
                          <a:pt x="1142" y="3788"/>
                        </a:lnTo>
                        <a:lnTo>
                          <a:pt x="1211" y="3783"/>
                        </a:lnTo>
                        <a:lnTo>
                          <a:pt x="1281" y="3770"/>
                        </a:lnTo>
                        <a:lnTo>
                          <a:pt x="1349" y="3752"/>
                        </a:lnTo>
                        <a:lnTo>
                          <a:pt x="1415" y="3728"/>
                        </a:lnTo>
                        <a:lnTo>
                          <a:pt x="1479" y="3695"/>
                        </a:lnTo>
                        <a:lnTo>
                          <a:pt x="1539" y="3656"/>
                        </a:lnTo>
                        <a:lnTo>
                          <a:pt x="1594" y="3610"/>
                        </a:lnTo>
                        <a:lnTo>
                          <a:pt x="1580" y="3583"/>
                        </a:lnTo>
                        <a:lnTo>
                          <a:pt x="1525" y="3631"/>
                        </a:lnTo>
                        <a:lnTo>
                          <a:pt x="1466" y="3671"/>
                        </a:lnTo>
                        <a:lnTo>
                          <a:pt x="1402" y="3702"/>
                        </a:lnTo>
                        <a:lnTo>
                          <a:pt x="1336" y="3726"/>
                        </a:lnTo>
                        <a:lnTo>
                          <a:pt x="1268" y="3744"/>
                        </a:lnTo>
                        <a:lnTo>
                          <a:pt x="1200" y="3753"/>
                        </a:lnTo>
                        <a:lnTo>
                          <a:pt x="1129" y="3755"/>
                        </a:lnTo>
                        <a:lnTo>
                          <a:pt x="1059" y="3752"/>
                        </a:lnTo>
                        <a:lnTo>
                          <a:pt x="989" y="3741"/>
                        </a:lnTo>
                        <a:lnTo>
                          <a:pt x="920" y="3720"/>
                        </a:lnTo>
                        <a:lnTo>
                          <a:pt x="854" y="3697"/>
                        </a:lnTo>
                        <a:lnTo>
                          <a:pt x="790" y="3664"/>
                        </a:lnTo>
                        <a:lnTo>
                          <a:pt x="729" y="3625"/>
                        </a:lnTo>
                        <a:lnTo>
                          <a:pt x="672" y="3581"/>
                        </a:lnTo>
                        <a:lnTo>
                          <a:pt x="619" y="3528"/>
                        </a:lnTo>
                        <a:lnTo>
                          <a:pt x="574" y="3471"/>
                        </a:lnTo>
                        <a:lnTo>
                          <a:pt x="531" y="3407"/>
                        </a:lnTo>
                        <a:lnTo>
                          <a:pt x="498" y="3336"/>
                        </a:lnTo>
                        <a:lnTo>
                          <a:pt x="471" y="3260"/>
                        </a:lnTo>
                        <a:lnTo>
                          <a:pt x="454" y="3259"/>
                        </a:lnTo>
                        <a:close/>
                        <a:moveTo>
                          <a:pt x="4609" y="3165"/>
                        </a:moveTo>
                        <a:lnTo>
                          <a:pt x="4609" y="3209"/>
                        </a:lnTo>
                        <a:lnTo>
                          <a:pt x="4517" y="3315"/>
                        </a:lnTo>
                        <a:lnTo>
                          <a:pt x="4420" y="3416"/>
                        </a:lnTo>
                        <a:lnTo>
                          <a:pt x="4319" y="3510"/>
                        </a:lnTo>
                        <a:lnTo>
                          <a:pt x="4215" y="3599"/>
                        </a:lnTo>
                        <a:lnTo>
                          <a:pt x="4106" y="3684"/>
                        </a:lnTo>
                        <a:lnTo>
                          <a:pt x="3995" y="3763"/>
                        </a:lnTo>
                        <a:lnTo>
                          <a:pt x="3879" y="3840"/>
                        </a:lnTo>
                        <a:lnTo>
                          <a:pt x="3762" y="3911"/>
                        </a:lnTo>
                        <a:lnTo>
                          <a:pt x="3643" y="3981"/>
                        </a:lnTo>
                        <a:lnTo>
                          <a:pt x="3524" y="4047"/>
                        </a:lnTo>
                        <a:lnTo>
                          <a:pt x="3403" y="4111"/>
                        </a:lnTo>
                        <a:lnTo>
                          <a:pt x="3280" y="4175"/>
                        </a:lnTo>
                        <a:lnTo>
                          <a:pt x="3159" y="4235"/>
                        </a:lnTo>
                        <a:lnTo>
                          <a:pt x="3038" y="4296"/>
                        </a:lnTo>
                        <a:lnTo>
                          <a:pt x="2919" y="4356"/>
                        </a:lnTo>
                        <a:lnTo>
                          <a:pt x="2802" y="4417"/>
                        </a:lnTo>
                        <a:lnTo>
                          <a:pt x="2684" y="4477"/>
                        </a:lnTo>
                        <a:lnTo>
                          <a:pt x="2571" y="4538"/>
                        </a:lnTo>
                        <a:lnTo>
                          <a:pt x="2461" y="4602"/>
                        </a:lnTo>
                        <a:lnTo>
                          <a:pt x="2355" y="4666"/>
                        </a:lnTo>
                        <a:lnTo>
                          <a:pt x="2252" y="4734"/>
                        </a:lnTo>
                        <a:lnTo>
                          <a:pt x="2153" y="4804"/>
                        </a:lnTo>
                        <a:lnTo>
                          <a:pt x="2060" y="4877"/>
                        </a:lnTo>
                        <a:lnTo>
                          <a:pt x="1972" y="4954"/>
                        </a:lnTo>
                        <a:lnTo>
                          <a:pt x="1889" y="5035"/>
                        </a:lnTo>
                        <a:lnTo>
                          <a:pt x="1812" y="5119"/>
                        </a:lnTo>
                        <a:lnTo>
                          <a:pt x="1743" y="5210"/>
                        </a:lnTo>
                        <a:lnTo>
                          <a:pt x="1682" y="5306"/>
                        </a:lnTo>
                        <a:lnTo>
                          <a:pt x="1744" y="5207"/>
                        </a:lnTo>
                        <a:lnTo>
                          <a:pt x="1812" y="5113"/>
                        </a:lnTo>
                        <a:lnTo>
                          <a:pt x="1889" y="5025"/>
                        </a:lnTo>
                        <a:lnTo>
                          <a:pt x="1972" y="4941"/>
                        </a:lnTo>
                        <a:lnTo>
                          <a:pt x="2060" y="4860"/>
                        </a:lnTo>
                        <a:lnTo>
                          <a:pt x="2155" y="4785"/>
                        </a:lnTo>
                        <a:lnTo>
                          <a:pt x="2254" y="4712"/>
                        </a:lnTo>
                        <a:lnTo>
                          <a:pt x="2356" y="4642"/>
                        </a:lnTo>
                        <a:lnTo>
                          <a:pt x="2465" y="4574"/>
                        </a:lnTo>
                        <a:lnTo>
                          <a:pt x="2575" y="4510"/>
                        </a:lnTo>
                        <a:lnTo>
                          <a:pt x="2688" y="4446"/>
                        </a:lnTo>
                        <a:lnTo>
                          <a:pt x="2805" y="4382"/>
                        </a:lnTo>
                        <a:lnTo>
                          <a:pt x="2925" y="4322"/>
                        </a:lnTo>
                        <a:lnTo>
                          <a:pt x="3044" y="4259"/>
                        </a:lnTo>
                        <a:lnTo>
                          <a:pt x="3165" y="4197"/>
                        </a:lnTo>
                        <a:lnTo>
                          <a:pt x="3286" y="4133"/>
                        </a:lnTo>
                        <a:lnTo>
                          <a:pt x="3408" y="4069"/>
                        </a:lnTo>
                        <a:lnTo>
                          <a:pt x="3529" y="4005"/>
                        </a:lnTo>
                        <a:lnTo>
                          <a:pt x="3648" y="3937"/>
                        </a:lnTo>
                        <a:lnTo>
                          <a:pt x="3767" y="3865"/>
                        </a:lnTo>
                        <a:lnTo>
                          <a:pt x="3885" y="3794"/>
                        </a:lnTo>
                        <a:lnTo>
                          <a:pt x="3998" y="3717"/>
                        </a:lnTo>
                        <a:lnTo>
                          <a:pt x="4110" y="3636"/>
                        </a:lnTo>
                        <a:lnTo>
                          <a:pt x="4218" y="3552"/>
                        </a:lnTo>
                        <a:lnTo>
                          <a:pt x="4323" y="3464"/>
                        </a:lnTo>
                        <a:lnTo>
                          <a:pt x="4423" y="3370"/>
                        </a:lnTo>
                        <a:lnTo>
                          <a:pt x="4519" y="3270"/>
                        </a:lnTo>
                        <a:lnTo>
                          <a:pt x="4609" y="3165"/>
                        </a:lnTo>
                        <a:close/>
                        <a:moveTo>
                          <a:pt x="1349" y="2018"/>
                        </a:moveTo>
                        <a:lnTo>
                          <a:pt x="1361" y="2021"/>
                        </a:lnTo>
                        <a:lnTo>
                          <a:pt x="1372" y="2031"/>
                        </a:lnTo>
                        <a:lnTo>
                          <a:pt x="1349" y="2064"/>
                        </a:lnTo>
                        <a:lnTo>
                          <a:pt x="1332" y="2100"/>
                        </a:lnTo>
                        <a:lnTo>
                          <a:pt x="1323" y="2141"/>
                        </a:lnTo>
                        <a:lnTo>
                          <a:pt x="1323" y="2185"/>
                        </a:lnTo>
                        <a:lnTo>
                          <a:pt x="1330" y="2230"/>
                        </a:lnTo>
                        <a:lnTo>
                          <a:pt x="1343" y="2276"/>
                        </a:lnTo>
                        <a:lnTo>
                          <a:pt x="1363" y="2324"/>
                        </a:lnTo>
                        <a:lnTo>
                          <a:pt x="1391" y="2372"/>
                        </a:lnTo>
                        <a:lnTo>
                          <a:pt x="1422" y="2417"/>
                        </a:lnTo>
                        <a:lnTo>
                          <a:pt x="1459" y="2463"/>
                        </a:lnTo>
                        <a:lnTo>
                          <a:pt x="1501" y="2504"/>
                        </a:lnTo>
                        <a:lnTo>
                          <a:pt x="1545" y="2542"/>
                        </a:lnTo>
                        <a:lnTo>
                          <a:pt x="1481" y="2498"/>
                        </a:lnTo>
                        <a:lnTo>
                          <a:pt x="1424" y="2449"/>
                        </a:lnTo>
                        <a:lnTo>
                          <a:pt x="1376" y="2395"/>
                        </a:lnTo>
                        <a:lnTo>
                          <a:pt x="1336" y="2342"/>
                        </a:lnTo>
                        <a:lnTo>
                          <a:pt x="1307" y="2287"/>
                        </a:lnTo>
                        <a:lnTo>
                          <a:pt x="1286" y="2230"/>
                        </a:lnTo>
                        <a:lnTo>
                          <a:pt x="1277" y="2175"/>
                        </a:lnTo>
                        <a:lnTo>
                          <a:pt x="1277" y="2122"/>
                        </a:lnTo>
                        <a:lnTo>
                          <a:pt x="1283" y="2093"/>
                        </a:lnTo>
                        <a:lnTo>
                          <a:pt x="1294" y="2069"/>
                        </a:lnTo>
                        <a:lnTo>
                          <a:pt x="1305" y="2049"/>
                        </a:lnTo>
                        <a:lnTo>
                          <a:pt x="1319" y="2032"/>
                        </a:lnTo>
                        <a:lnTo>
                          <a:pt x="1334" y="2021"/>
                        </a:lnTo>
                        <a:lnTo>
                          <a:pt x="1349" y="2018"/>
                        </a:lnTo>
                        <a:close/>
                        <a:moveTo>
                          <a:pt x="4026" y="1959"/>
                        </a:moveTo>
                        <a:lnTo>
                          <a:pt x="4061" y="1967"/>
                        </a:lnTo>
                        <a:lnTo>
                          <a:pt x="4088" y="1979"/>
                        </a:lnTo>
                        <a:lnTo>
                          <a:pt x="4112" y="1996"/>
                        </a:lnTo>
                        <a:lnTo>
                          <a:pt x="4132" y="2018"/>
                        </a:lnTo>
                        <a:lnTo>
                          <a:pt x="4145" y="2042"/>
                        </a:lnTo>
                        <a:lnTo>
                          <a:pt x="4152" y="2069"/>
                        </a:lnTo>
                        <a:lnTo>
                          <a:pt x="4152" y="2095"/>
                        </a:lnTo>
                        <a:lnTo>
                          <a:pt x="4149" y="2122"/>
                        </a:lnTo>
                        <a:lnTo>
                          <a:pt x="4136" y="2146"/>
                        </a:lnTo>
                        <a:lnTo>
                          <a:pt x="4117" y="2168"/>
                        </a:lnTo>
                        <a:lnTo>
                          <a:pt x="4094" y="2185"/>
                        </a:lnTo>
                        <a:lnTo>
                          <a:pt x="4068" y="2194"/>
                        </a:lnTo>
                        <a:lnTo>
                          <a:pt x="4042" y="2194"/>
                        </a:lnTo>
                        <a:lnTo>
                          <a:pt x="4018" y="2188"/>
                        </a:lnTo>
                        <a:lnTo>
                          <a:pt x="4000" y="2177"/>
                        </a:lnTo>
                        <a:lnTo>
                          <a:pt x="3984" y="2161"/>
                        </a:lnTo>
                        <a:lnTo>
                          <a:pt x="3974" y="2141"/>
                        </a:lnTo>
                        <a:lnTo>
                          <a:pt x="3973" y="2120"/>
                        </a:lnTo>
                        <a:lnTo>
                          <a:pt x="3973" y="2115"/>
                        </a:lnTo>
                        <a:lnTo>
                          <a:pt x="3974" y="2109"/>
                        </a:lnTo>
                        <a:lnTo>
                          <a:pt x="3978" y="2106"/>
                        </a:lnTo>
                        <a:lnTo>
                          <a:pt x="3982" y="2104"/>
                        </a:lnTo>
                        <a:lnTo>
                          <a:pt x="3985" y="2102"/>
                        </a:lnTo>
                        <a:lnTo>
                          <a:pt x="3989" y="2102"/>
                        </a:lnTo>
                        <a:lnTo>
                          <a:pt x="3993" y="2102"/>
                        </a:lnTo>
                        <a:lnTo>
                          <a:pt x="3996" y="2104"/>
                        </a:lnTo>
                        <a:lnTo>
                          <a:pt x="3998" y="2108"/>
                        </a:lnTo>
                        <a:lnTo>
                          <a:pt x="3998" y="2111"/>
                        </a:lnTo>
                        <a:lnTo>
                          <a:pt x="3996" y="2117"/>
                        </a:lnTo>
                        <a:lnTo>
                          <a:pt x="3998" y="2128"/>
                        </a:lnTo>
                        <a:lnTo>
                          <a:pt x="4002" y="2141"/>
                        </a:lnTo>
                        <a:lnTo>
                          <a:pt x="4013" y="2153"/>
                        </a:lnTo>
                        <a:lnTo>
                          <a:pt x="4028" y="2164"/>
                        </a:lnTo>
                        <a:lnTo>
                          <a:pt x="4044" y="2172"/>
                        </a:lnTo>
                        <a:lnTo>
                          <a:pt x="4064" y="2174"/>
                        </a:lnTo>
                        <a:lnTo>
                          <a:pt x="4086" y="2168"/>
                        </a:lnTo>
                        <a:lnTo>
                          <a:pt x="4108" y="2153"/>
                        </a:lnTo>
                        <a:lnTo>
                          <a:pt x="4127" y="2135"/>
                        </a:lnTo>
                        <a:lnTo>
                          <a:pt x="4138" y="2111"/>
                        </a:lnTo>
                        <a:lnTo>
                          <a:pt x="4139" y="2086"/>
                        </a:lnTo>
                        <a:lnTo>
                          <a:pt x="4136" y="2060"/>
                        </a:lnTo>
                        <a:lnTo>
                          <a:pt x="4127" y="2036"/>
                        </a:lnTo>
                        <a:lnTo>
                          <a:pt x="4110" y="2014"/>
                        </a:lnTo>
                        <a:lnTo>
                          <a:pt x="4088" y="1996"/>
                        </a:lnTo>
                        <a:lnTo>
                          <a:pt x="4061" y="1983"/>
                        </a:lnTo>
                        <a:lnTo>
                          <a:pt x="4026" y="1976"/>
                        </a:lnTo>
                        <a:lnTo>
                          <a:pt x="3987" y="1978"/>
                        </a:lnTo>
                        <a:lnTo>
                          <a:pt x="3951" y="1987"/>
                        </a:lnTo>
                        <a:lnTo>
                          <a:pt x="3916" y="2005"/>
                        </a:lnTo>
                        <a:lnTo>
                          <a:pt x="3883" y="2032"/>
                        </a:lnTo>
                        <a:lnTo>
                          <a:pt x="3854" y="2067"/>
                        </a:lnTo>
                        <a:lnTo>
                          <a:pt x="3828" y="2109"/>
                        </a:lnTo>
                        <a:lnTo>
                          <a:pt x="3808" y="2157"/>
                        </a:lnTo>
                        <a:lnTo>
                          <a:pt x="3795" y="2212"/>
                        </a:lnTo>
                        <a:lnTo>
                          <a:pt x="3786" y="2273"/>
                        </a:lnTo>
                        <a:lnTo>
                          <a:pt x="3786" y="2339"/>
                        </a:lnTo>
                        <a:lnTo>
                          <a:pt x="3795" y="2408"/>
                        </a:lnTo>
                        <a:lnTo>
                          <a:pt x="3811" y="2483"/>
                        </a:lnTo>
                        <a:lnTo>
                          <a:pt x="3837" y="2562"/>
                        </a:lnTo>
                        <a:lnTo>
                          <a:pt x="3808" y="2483"/>
                        </a:lnTo>
                        <a:lnTo>
                          <a:pt x="3788" y="2406"/>
                        </a:lnTo>
                        <a:lnTo>
                          <a:pt x="3778" y="2335"/>
                        </a:lnTo>
                        <a:lnTo>
                          <a:pt x="3778" y="2267"/>
                        </a:lnTo>
                        <a:lnTo>
                          <a:pt x="3784" y="2205"/>
                        </a:lnTo>
                        <a:lnTo>
                          <a:pt x="3799" y="2148"/>
                        </a:lnTo>
                        <a:lnTo>
                          <a:pt x="3821" y="2098"/>
                        </a:lnTo>
                        <a:lnTo>
                          <a:pt x="3846" y="2054"/>
                        </a:lnTo>
                        <a:lnTo>
                          <a:pt x="3877" y="2018"/>
                        </a:lnTo>
                        <a:lnTo>
                          <a:pt x="3912" y="1990"/>
                        </a:lnTo>
                        <a:lnTo>
                          <a:pt x="3949" y="1970"/>
                        </a:lnTo>
                        <a:lnTo>
                          <a:pt x="3987" y="1961"/>
                        </a:lnTo>
                        <a:lnTo>
                          <a:pt x="4026" y="1959"/>
                        </a:lnTo>
                        <a:close/>
                        <a:moveTo>
                          <a:pt x="3031" y="1957"/>
                        </a:moveTo>
                        <a:lnTo>
                          <a:pt x="2954" y="1957"/>
                        </a:lnTo>
                        <a:lnTo>
                          <a:pt x="2879" y="1967"/>
                        </a:lnTo>
                        <a:lnTo>
                          <a:pt x="2804" y="1979"/>
                        </a:lnTo>
                        <a:lnTo>
                          <a:pt x="2732" y="2001"/>
                        </a:lnTo>
                        <a:lnTo>
                          <a:pt x="2661" y="2029"/>
                        </a:lnTo>
                        <a:lnTo>
                          <a:pt x="2591" y="2062"/>
                        </a:lnTo>
                        <a:lnTo>
                          <a:pt x="2527" y="2104"/>
                        </a:lnTo>
                        <a:lnTo>
                          <a:pt x="2465" y="2152"/>
                        </a:lnTo>
                        <a:lnTo>
                          <a:pt x="2483" y="2183"/>
                        </a:lnTo>
                        <a:lnTo>
                          <a:pt x="2543" y="2133"/>
                        </a:lnTo>
                        <a:lnTo>
                          <a:pt x="2608" y="2093"/>
                        </a:lnTo>
                        <a:lnTo>
                          <a:pt x="2675" y="2058"/>
                        </a:lnTo>
                        <a:lnTo>
                          <a:pt x="2745" y="2031"/>
                        </a:lnTo>
                        <a:lnTo>
                          <a:pt x="2818" y="2012"/>
                        </a:lnTo>
                        <a:lnTo>
                          <a:pt x="2893" y="2000"/>
                        </a:lnTo>
                        <a:lnTo>
                          <a:pt x="2968" y="1994"/>
                        </a:lnTo>
                        <a:lnTo>
                          <a:pt x="3044" y="1996"/>
                        </a:lnTo>
                        <a:lnTo>
                          <a:pt x="3119" y="2005"/>
                        </a:lnTo>
                        <a:lnTo>
                          <a:pt x="3192" y="2020"/>
                        </a:lnTo>
                        <a:lnTo>
                          <a:pt x="3265" y="2042"/>
                        </a:lnTo>
                        <a:lnTo>
                          <a:pt x="3337" y="2071"/>
                        </a:lnTo>
                        <a:lnTo>
                          <a:pt x="3405" y="2106"/>
                        </a:lnTo>
                        <a:lnTo>
                          <a:pt x="3471" y="2146"/>
                        </a:lnTo>
                        <a:lnTo>
                          <a:pt x="3533" y="2194"/>
                        </a:lnTo>
                        <a:lnTo>
                          <a:pt x="3590" y="2249"/>
                        </a:lnTo>
                        <a:lnTo>
                          <a:pt x="3641" y="2307"/>
                        </a:lnTo>
                        <a:lnTo>
                          <a:pt x="3687" y="2373"/>
                        </a:lnTo>
                        <a:lnTo>
                          <a:pt x="3727" y="2445"/>
                        </a:lnTo>
                        <a:lnTo>
                          <a:pt x="3762" y="2524"/>
                        </a:lnTo>
                        <a:lnTo>
                          <a:pt x="3788" y="2606"/>
                        </a:lnTo>
                        <a:lnTo>
                          <a:pt x="3808" y="2608"/>
                        </a:lnTo>
                        <a:lnTo>
                          <a:pt x="3784" y="2515"/>
                        </a:lnTo>
                        <a:lnTo>
                          <a:pt x="3756" y="2436"/>
                        </a:lnTo>
                        <a:lnTo>
                          <a:pt x="3722" y="2362"/>
                        </a:lnTo>
                        <a:lnTo>
                          <a:pt x="3679" y="2295"/>
                        </a:lnTo>
                        <a:lnTo>
                          <a:pt x="3632" y="2232"/>
                        </a:lnTo>
                        <a:lnTo>
                          <a:pt x="3579" y="2177"/>
                        </a:lnTo>
                        <a:lnTo>
                          <a:pt x="3522" y="2128"/>
                        </a:lnTo>
                        <a:lnTo>
                          <a:pt x="3460" y="2084"/>
                        </a:lnTo>
                        <a:lnTo>
                          <a:pt x="3394" y="2047"/>
                        </a:lnTo>
                        <a:lnTo>
                          <a:pt x="3326" y="2016"/>
                        </a:lnTo>
                        <a:lnTo>
                          <a:pt x="3254" y="1992"/>
                        </a:lnTo>
                        <a:lnTo>
                          <a:pt x="3181" y="1974"/>
                        </a:lnTo>
                        <a:lnTo>
                          <a:pt x="3106" y="1963"/>
                        </a:lnTo>
                        <a:lnTo>
                          <a:pt x="3031" y="1957"/>
                        </a:lnTo>
                        <a:close/>
                        <a:moveTo>
                          <a:pt x="526" y="1910"/>
                        </a:moveTo>
                        <a:lnTo>
                          <a:pt x="394" y="1961"/>
                        </a:lnTo>
                        <a:lnTo>
                          <a:pt x="262" y="2020"/>
                        </a:lnTo>
                        <a:lnTo>
                          <a:pt x="130" y="2087"/>
                        </a:lnTo>
                        <a:lnTo>
                          <a:pt x="0" y="2163"/>
                        </a:lnTo>
                        <a:lnTo>
                          <a:pt x="0" y="2150"/>
                        </a:lnTo>
                        <a:lnTo>
                          <a:pt x="130" y="2076"/>
                        </a:lnTo>
                        <a:lnTo>
                          <a:pt x="260" y="2012"/>
                        </a:lnTo>
                        <a:lnTo>
                          <a:pt x="394" y="1957"/>
                        </a:lnTo>
                        <a:lnTo>
                          <a:pt x="526" y="1910"/>
                        </a:lnTo>
                        <a:close/>
                        <a:moveTo>
                          <a:pt x="825" y="1767"/>
                        </a:moveTo>
                        <a:lnTo>
                          <a:pt x="678" y="1800"/>
                        </a:lnTo>
                        <a:lnTo>
                          <a:pt x="535" y="1824"/>
                        </a:lnTo>
                        <a:lnTo>
                          <a:pt x="396" y="1838"/>
                        </a:lnTo>
                        <a:lnTo>
                          <a:pt x="260" y="1844"/>
                        </a:lnTo>
                        <a:lnTo>
                          <a:pt x="128" y="1838"/>
                        </a:lnTo>
                        <a:lnTo>
                          <a:pt x="0" y="1822"/>
                        </a:lnTo>
                        <a:lnTo>
                          <a:pt x="0" y="1780"/>
                        </a:lnTo>
                        <a:lnTo>
                          <a:pt x="134" y="1802"/>
                        </a:lnTo>
                        <a:lnTo>
                          <a:pt x="269" y="1814"/>
                        </a:lnTo>
                        <a:lnTo>
                          <a:pt x="407" y="1818"/>
                        </a:lnTo>
                        <a:lnTo>
                          <a:pt x="546" y="1811"/>
                        </a:lnTo>
                        <a:lnTo>
                          <a:pt x="685" y="1792"/>
                        </a:lnTo>
                        <a:lnTo>
                          <a:pt x="825" y="1767"/>
                        </a:lnTo>
                        <a:close/>
                        <a:moveTo>
                          <a:pt x="1125" y="1640"/>
                        </a:moveTo>
                        <a:lnTo>
                          <a:pt x="1032" y="1681"/>
                        </a:lnTo>
                        <a:lnTo>
                          <a:pt x="931" y="1714"/>
                        </a:lnTo>
                        <a:lnTo>
                          <a:pt x="825" y="1741"/>
                        </a:lnTo>
                        <a:lnTo>
                          <a:pt x="713" y="1761"/>
                        </a:lnTo>
                        <a:lnTo>
                          <a:pt x="597" y="1774"/>
                        </a:lnTo>
                        <a:lnTo>
                          <a:pt x="480" y="1780"/>
                        </a:lnTo>
                        <a:lnTo>
                          <a:pt x="359" y="1778"/>
                        </a:lnTo>
                        <a:lnTo>
                          <a:pt x="238" y="1769"/>
                        </a:lnTo>
                        <a:lnTo>
                          <a:pt x="119" y="1750"/>
                        </a:lnTo>
                        <a:lnTo>
                          <a:pt x="0" y="1725"/>
                        </a:lnTo>
                        <a:lnTo>
                          <a:pt x="0" y="1699"/>
                        </a:lnTo>
                        <a:lnTo>
                          <a:pt x="108" y="1725"/>
                        </a:lnTo>
                        <a:lnTo>
                          <a:pt x="218" y="1743"/>
                        </a:lnTo>
                        <a:lnTo>
                          <a:pt x="328" y="1756"/>
                        </a:lnTo>
                        <a:lnTo>
                          <a:pt x="438" y="1761"/>
                        </a:lnTo>
                        <a:lnTo>
                          <a:pt x="546" y="1761"/>
                        </a:lnTo>
                        <a:lnTo>
                          <a:pt x="652" y="1756"/>
                        </a:lnTo>
                        <a:lnTo>
                          <a:pt x="757" y="1743"/>
                        </a:lnTo>
                        <a:lnTo>
                          <a:pt x="856" y="1726"/>
                        </a:lnTo>
                        <a:lnTo>
                          <a:pt x="951" y="1703"/>
                        </a:lnTo>
                        <a:lnTo>
                          <a:pt x="1041" y="1673"/>
                        </a:lnTo>
                        <a:lnTo>
                          <a:pt x="1125" y="1640"/>
                        </a:lnTo>
                        <a:close/>
                        <a:moveTo>
                          <a:pt x="1473" y="1420"/>
                        </a:moveTo>
                        <a:lnTo>
                          <a:pt x="1338" y="1496"/>
                        </a:lnTo>
                        <a:lnTo>
                          <a:pt x="1202" y="1560"/>
                        </a:lnTo>
                        <a:lnTo>
                          <a:pt x="1070" y="1609"/>
                        </a:lnTo>
                        <a:lnTo>
                          <a:pt x="938" y="1649"/>
                        </a:lnTo>
                        <a:lnTo>
                          <a:pt x="810" y="1677"/>
                        </a:lnTo>
                        <a:lnTo>
                          <a:pt x="683" y="1693"/>
                        </a:lnTo>
                        <a:lnTo>
                          <a:pt x="559" y="1701"/>
                        </a:lnTo>
                        <a:lnTo>
                          <a:pt x="440" y="1699"/>
                        </a:lnTo>
                        <a:lnTo>
                          <a:pt x="323" y="1688"/>
                        </a:lnTo>
                        <a:lnTo>
                          <a:pt x="211" y="1670"/>
                        </a:lnTo>
                        <a:lnTo>
                          <a:pt x="103" y="1642"/>
                        </a:lnTo>
                        <a:lnTo>
                          <a:pt x="0" y="1607"/>
                        </a:lnTo>
                        <a:lnTo>
                          <a:pt x="0" y="1567"/>
                        </a:lnTo>
                        <a:lnTo>
                          <a:pt x="101" y="1605"/>
                        </a:lnTo>
                        <a:lnTo>
                          <a:pt x="207" y="1635"/>
                        </a:lnTo>
                        <a:lnTo>
                          <a:pt x="317" y="1659"/>
                        </a:lnTo>
                        <a:lnTo>
                          <a:pt x="432" y="1671"/>
                        </a:lnTo>
                        <a:lnTo>
                          <a:pt x="552" y="1677"/>
                        </a:lnTo>
                        <a:lnTo>
                          <a:pt x="676" y="1673"/>
                        </a:lnTo>
                        <a:lnTo>
                          <a:pt x="803" y="1660"/>
                        </a:lnTo>
                        <a:lnTo>
                          <a:pt x="933" y="1635"/>
                        </a:lnTo>
                        <a:lnTo>
                          <a:pt x="1065" y="1600"/>
                        </a:lnTo>
                        <a:lnTo>
                          <a:pt x="1198" y="1552"/>
                        </a:lnTo>
                        <a:lnTo>
                          <a:pt x="1334" y="1492"/>
                        </a:lnTo>
                        <a:lnTo>
                          <a:pt x="1473" y="1420"/>
                        </a:lnTo>
                        <a:close/>
                        <a:moveTo>
                          <a:pt x="0" y="1413"/>
                        </a:moveTo>
                        <a:lnTo>
                          <a:pt x="88" y="1463"/>
                        </a:lnTo>
                        <a:lnTo>
                          <a:pt x="181" y="1505"/>
                        </a:lnTo>
                        <a:lnTo>
                          <a:pt x="279" y="1539"/>
                        </a:lnTo>
                        <a:lnTo>
                          <a:pt x="379" y="1567"/>
                        </a:lnTo>
                        <a:lnTo>
                          <a:pt x="482" y="1589"/>
                        </a:lnTo>
                        <a:lnTo>
                          <a:pt x="586" y="1604"/>
                        </a:lnTo>
                        <a:lnTo>
                          <a:pt x="691" y="1611"/>
                        </a:lnTo>
                        <a:lnTo>
                          <a:pt x="795" y="1611"/>
                        </a:lnTo>
                        <a:lnTo>
                          <a:pt x="900" y="1604"/>
                        </a:lnTo>
                        <a:lnTo>
                          <a:pt x="779" y="1616"/>
                        </a:lnTo>
                        <a:lnTo>
                          <a:pt x="658" y="1618"/>
                        </a:lnTo>
                        <a:lnTo>
                          <a:pt x="539" y="1611"/>
                        </a:lnTo>
                        <a:lnTo>
                          <a:pt x="423" y="1594"/>
                        </a:lnTo>
                        <a:lnTo>
                          <a:pt x="310" y="1571"/>
                        </a:lnTo>
                        <a:lnTo>
                          <a:pt x="202" y="1538"/>
                        </a:lnTo>
                        <a:lnTo>
                          <a:pt x="97" y="1497"/>
                        </a:lnTo>
                        <a:lnTo>
                          <a:pt x="0" y="1450"/>
                        </a:lnTo>
                        <a:lnTo>
                          <a:pt x="0" y="1413"/>
                        </a:lnTo>
                        <a:close/>
                        <a:moveTo>
                          <a:pt x="148" y="1409"/>
                        </a:moveTo>
                        <a:lnTo>
                          <a:pt x="154" y="1409"/>
                        </a:lnTo>
                        <a:lnTo>
                          <a:pt x="159" y="1411"/>
                        </a:lnTo>
                        <a:lnTo>
                          <a:pt x="163" y="1415"/>
                        </a:lnTo>
                        <a:lnTo>
                          <a:pt x="165" y="1419"/>
                        </a:lnTo>
                        <a:lnTo>
                          <a:pt x="165" y="1424"/>
                        </a:lnTo>
                        <a:lnTo>
                          <a:pt x="161" y="1430"/>
                        </a:lnTo>
                        <a:lnTo>
                          <a:pt x="158" y="1433"/>
                        </a:lnTo>
                        <a:lnTo>
                          <a:pt x="154" y="1435"/>
                        </a:lnTo>
                        <a:lnTo>
                          <a:pt x="148" y="1435"/>
                        </a:lnTo>
                        <a:lnTo>
                          <a:pt x="145" y="1431"/>
                        </a:lnTo>
                        <a:lnTo>
                          <a:pt x="141" y="1428"/>
                        </a:lnTo>
                        <a:lnTo>
                          <a:pt x="139" y="1424"/>
                        </a:lnTo>
                        <a:lnTo>
                          <a:pt x="139" y="1419"/>
                        </a:lnTo>
                        <a:lnTo>
                          <a:pt x="141" y="1415"/>
                        </a:lnTo>
                        <a:lnTo>
                          <a:pt x="145" y="1411"/>
                        </a:lnTo>
                        <a:lnTo>
                          <a:pt x="148" y="1409"/>
                        </a:lnTo>
                        <a:close/>
                        <a:moveTo>
                          <a:pt x="62" y="1353"/>
                        </a:moveTo>
                        <a:lnTo>
                          <a:pt x="66" y="1356"/>
                        </a:lnTo>
                        <a:lnTo>
                          <a:pt x="70" y="1360"/>
                        </a:lnTo>
                        <a:lnTo>
                          <a:pt x="75" y="1364"/>
                        </a:lnTo>
                        <a:lnTo>
                          <a:pt x="79" y="1365"/>
                        </a:lnTo>
                        <a:lnTo>
                          <a:pt x="82" y="1365"/>
                        </a:lnTo>
                        <a:lnTo>
                          <a:pt x="84" y="1365"/>
                        </a:lnTo>
                        <a:lnTo>
                          <a:pt x="84" y="1371"/>
                        </a:lnTo>
                        <a:lnTo>
                          <a:pt x="84" y="1375"/>
                        </a:lnTo>
                        <a:lnTo>
                          <a:pt x="82" y="1376"/>
                        </a:lnTo>
                        <a:lnTo>
                          <a:pt x="79" y="1382"/>
                        </a:lnTo>
                        <a:lnTo>
                          <a:pt x="75" y="1386"/>
                        </a:lnTo>
                        <a:lnTo>
                          <a:pt x="68" y="1387"/>
                        </a:lnTo>
                        <a:lnTo>
                          <a:pt x="62" y="1387"/>
                        </a:lnTo>
                        <a:lnTo>
                          <a:pt x="55" y="1386"/>
                        </a:lnTo>
                        <a:lnTo>
                          <a:pt x="51" y="1380"/>
                        </a:lnTo>
                        <a:lnTo>
                          <a:pt x="48" y="1375"/>
                        </a:lnTo>
                        <a:lnTo>
                          <a:pt x="48" y="1369"/>
                        </a:lnTo>
                        <a:lnTo>
                          <a:pt x="48" y="1365"/>
                        </a:lnTo>
                        <a:lnTo>
                          <a:pt x="49" y="1362"/>
                        </a:lnTo>
                        <a:lnTo>
                          <a:pt x="53" y="1356"/>
                        </a:lnTo>
                        <a:lnTo>
                          <a:pt x="57" y="1354"/>
                        </a:lnTo>
                        <a:lnTo>
                          <a:pt x="62" y="1353"/>
                        </a:lnTo>
                        <a:close/>
                        <a:moveTo>
                          <a:pt x="5" y="1299"/>
                        </a:moveTo>
                        <a:lnTo>
                          <a:pt x="7" y="1305"/>
                        </a:lnTo>
                        <a:lnTo>
                          <a:pt x="7" y="1309"/>
                        </a:lnTo>
                        <a:lnTo>
                          <a:pt x="5" y="1312"/>
                        </a:lnTo>
                        <a:lnTo>
                          <a:pt x="4" y="1318"/>
                        </a:lnTo>
                        <a:lnTo>
                          <a:pt x="0" y="1323"/>
                        </a:lnTo>
                        <a:lnTo>
                          <a:pt x="0" y="1303"/>
                        </a:lnTo>
                        <a:lnTo>
                          <a:pt x="4" y="1301"/>
                        </a:lnTo>
                        <a:lnTo>
                          <a:pt x="5" y="1299"/>
                        </a:lnTo>
                        <a:close/>
                        <a:moveTo>
                          <a:pt x="0" y="1127"/>
                        </a:moveTo>
                        <a:lnTo>
                          <a:pt x="49" y="1199"/>
                        </a:lnTo>
                        <a:lnTo>
                          <a:pt x="104" y="1265"/>
                        </a:lnTo>
                        <a:lnTo>
                          <a:pt x="167" y="1325"/>
                        </a:lnTo>
                        <a:lnTo>
                          <a:pt x="235" y="1378"/>
                        </a:lnTo>
                        <a:lnTo>
                          <a:pt x="308" y="1424"/>
                        </a:lnTo>
                        <a:lnTo>
                          <a:pt x="387" y="1463"/>
                        </a:lnTo>
                        <a:lnTo>
                          <a:pt x="308" y="1431"/>
                        </a:lnTo>
                        <a:lnTo>
                          <a:pt x="236" y="1391"/>
                        </a:lnTo>
                        <a:lnTo>
                          <a:pt x="169" y="1345"/>
                        </a:lnTo>
                        <a:lnTo>
                          <a:pt x="106" y="1292"/>
                        </a:lnTo>
                        <a:lnTo>
                          <a:pt x="49" y="1232"/>
                        </a:lnTo>
                        <a:lnTo>
                          <a:pt x="0" y="1166"/>
                        </a:lnTo>
                        <a:lnTo>
                          <a:pt x="0" y="1127"/>
                        </a:lnTo>
                        <a:close/>
                        <a:moveTo>
                          <a:pt x="841" y="1114"/>
                        </a:moveTo>
                        <a:lnTo>
                          <a:pt x="869" y="1120"/>
                        </a:lnTo>
                        <a:lnTo>
                          <a:pt x="894" y="1134"/>
                        </a:lnTo>
                        <a:lnTo>
                          <a:pt x="920" y="1160"/>
                        </a:lnTo>
                        <a:lnTo>
                          <a:pt x="936" y="1186"/>
                        </a:lnTo>
                        <a:lnTo>
                          <a:pt x="942" y="1211"/>
                        </a:lnTo>
                        <a:lnTo>
                          <a:pt x="942" y="1235"/>
                        </a:lnTo>
                        <a:lnTo>
                          <a:pt x="933" y="1257"/>
                        </a:lnTo>
                        <a:lnTo>
                          <a:pt x="922" y="1274"/>
                        </a:lnTo>
                        <a:lnTo>
                          <a:pt x="905" y="1287"/>
                        </a:lnTo>
                        <a:lnTo>
                          <a:pt x="887" y="1294"/>
                        </a:lnTo>
                        <a:lnTo>
                          <a:pt x="867" y="1294"/>
                        </a:lnTo>
                        <a:lnTo>
                          <a:pt x="848" y="1285"/>
                        </a:lnTo>
                        <a:lnTo>
                          <a:pt x="858" y="1277"/>
                        </a:lnTo>
                        <a:lnTo>
                          <a:pt x="867" y="1265"/>
                        </a:lnTo>
                        <a:lnTo>
                          <a:pt x="870" y="1248"/>
                        </a:lnTo>
                        <a:lnTo>
                          <a:pt x="872" y="1232"/>
                        </a:lnTo>
                        <a:lnTo>
                          <a:pt x="870" y="1213"/>
                        </a:lnTo>
                        <a:lnTo>
                          <a:pt x="861" y="1197"/>
                        </a:lnTo>
                        <a:lnTo>
                          <a:pt x="845" y="1184"/>
                        </a:lnTo>
                        <a:lnTo>
                          <a:pt x="826" y="1178"/>
                        </a:lnTo>
                        <a:lnTo>
                          <a:pt x="808" y="1178"/>
                        </a:lnTo>
                        <a:lnTo>
                          <a:pt x="790" y="1184"/>
                        </a:lnTo>
                        <a:lnTo>
                          <a:pt x="771" y="1197"/>
                        </a:lnTo>
                        <a:lnTo>
                          <a:pt x="757" y="1211"/>
                        </a:lnTo>
                        <a:lnTo>
                          <a:pt x="746" y="1233"/>
                        </a:lnTo>
                        <a:lnTo>
                          <a:pt x="740" y="1257"/>
                        </a:lnTo>
                        <a:lnTo>
                          <a:pt x="742" y="1285"/>
                        </a:lnTo>
                        <a:lnTo>
                          <a:pt x="753" y="1316"/>
                        </a:lnTo>
                        <a:lnTo>
                          <a:pt x="779" y="1356"/>
                        </a:lnTo>
                        <a:lnTo>
                          <a:pt x="812" y="1389"/>
                        </a:lnTo>
                        <a:lnTo>
                          <a:pt x="850" y="1417"/>
                        </a:lnTo>
                        <a:lnTo>
                          <a:pt x="896" y="1439"/>
                        </a:lnTo>
                        <a:lnTo>
                          <a:pt x="946" y="1453"/>
                        </a:lnTo>
                        <a:lnTo>
                          <a:pt x="999" y="1461"/>
                        </a:lnTo>
                        <a:lnTo>
                          <a:pt x="1055" y="1463"/>
                        </a:lnTo>
                        <a:lnTo>
                          <a:pt x="1116" y="1457"/>
                        </a:lnTo>
                        <a:lnTo>
                          <a:pt x="1176" y="1446"/>
                        </a:lnTo>
                        <a:lnTo>
                          <a:pt x="1239" y="1428"/>
                        </a:lnTo>
                        <a:lnTo>
                          <a:pt x="1182" y="1448"/>
                        </a:lnTo>
                        <a:lnTo>
                          <a:pt x="1125" y="1461"/>
                        </a:lnTo>
                        <a:lnTo>
                          <a:pt x="1070" y="1470"/>
                        </a:lnTo>
                        <a:lnTo>
                          <a:pt x="1015" y="1474"/>
                        </a:lnTo>
                        <a:lnTo>
                          <a:pt x="964" y="1472"/>
                        </a:lnTo>
                        <a:lnTo>
                          <a:pt x="916" y="1463"/>
                        </a:lnTo>
                        <a:lnTo>
                          <a:pt x="870" y="1448"/>
                        </a:lnTo>
                        <a:lnTo>
                          <a:pt x="828" y="1428"/>
                        </a:lnTo>
                        <a:lnTo>
                          <a:pt x="790" y="1400"/>
                        </a:lnTo>
                        <a:lnTo>
                          <a:pt x="757" y="1365"/>
                        </a:lnTo>
                        <a:lnTo>
                          <a:pt x="731" y="1327"/>
                        </a:lnTo>
                        <a:lnTo>
                          <a:pt x="715" y="1288"/>
                        </a:lnTo>
                        <a:lnTo>
                          <a:pt x="707" y="1252"/>
                        </a:lnTo>
                        <a:lnTo>
                          <a:pt x="711" y="1219"/>
                        </a:lnTo>
                        <a:lnTo>
                          <a:pt x="722" y="1188"/>
                        </a:lnTo>
                        <a:lnTo>
                          <a:pt x="738" y="1162"/>
                        </a:lnTo>
                        <a:lnTo>
                          <a:pt x="760" y="1142"/>
                        </a:lnTo>
                        <a:lnTo>
                          <a:pt x="786" y="1125"/>
                        </a:lnTo>
                        <a:lnTo>
                          <a:pt x="814" y="1116"/>
                        </a:lnTo>
                        <a:lnTo>
                          <a:pt x="841" y="1114"/>
                        </a:lnTo>
                        <a:close/>
                        <a:moveTo>
                          <a:pt x="4271" y="1052"/>
                        </a:moveTo>
                        <a:lnTo>
                          <a:pt x="4328" y="1052"/>
                        </a:lnTo>
                        <a:lnTo>
                          <a:pt x="4387" y="1061"/>
                        </a:lnTo>
                        <a:lnTo>
                          <a:pt x="4445" y="1079"/>
                        </a:lnTo>
                        <a:lnTo>
                          <a:pt x="4500" y="1105"/>
                        </a:lnTo>
                        <a:lnTo>
                          <a:pt x="4555" y="1136"/>
                        </a:lnTo>
                        <a:lnTo>
                          <a:pt x="4609" y="1173"/>
                        </a:lnTo>
                        <a:lnTo>
                          <a:pt x="4609" y="1202"/>
                        </a:lnTo>
                        <a:lnTo>
                          <a:pt x="4555" y="1162"/>
                        </a:lnTo>
                        <a:lnTo>
                          <a:pt x="4500" y="1129"/>
                        </a:lnTo>
                        <a:lnTo>
                          <a:pt x="4444" y="1103"/>
                        </a:lnTo>
                        <a:lnTo>
                          <a:pt x="4383" y="1085"/>
                        </a:lnTo>
                        <a:lnTo>
                          <a:pt x="4326" y="1074"/>
                        </a:lnTo>
                        <a:lnTo>
                          <a:pt x="4275" y="1074"/>
                        </a:lnTo>
                        <a:lnTo>
                          <a:pt x="4226" y="1081"/>
                        </a:lnTo>
                        <a:lnTo>
                          <a:pt x="4182" y="1096"/>
                        </a:lnTo>
                        <a:lnTo>
                          <a:pt x="4143" y="1116"/>
                        </a:lnTo>
                        <a:lnTo>
                          <a:pt x="4106" y="1142"/>
                        </a:lnTo>
                        <a:lnTo>
                          <a:pt x="4077" y="1173"/>
                        </a:lnTo>
                        <a:lnTo>
                          <a:pt x="4051" y="1208"/>
                        </a:lnTo>
                        <a:lnTo>
                          <a:pt x="4029" y="1244"/>
                        </a:lnTo>
                        <a:lnTo>
                          <a:pt x="4013" y="1281"/>
                        </a:lnTo>
                        <a:lnTo>
                          <a:pt x="4004" y="1320"/>
                        </a:lnTo>
                        <a:lnTo>
                          <a:pt x="3996" y="1358"/>
                        </a:lnTo>
                        <a:lnTo>
                          <a:pt x="3996" y="1395"/>
                        </a:lnTo>
                        <a:lnTo>
                          <a:pt x="4002" y="1430"/>
                        </a:lnTo>
                        <a:lnTo>
                          <a:pt x="4015" y="1464"/>
                        </a:lnTo>
                        <a:lnTo>
                          <a:pt x="4035" y="1496"/>
                        </a:lnTo>
                        <a:lnTo>
                          <a:pt x="4062" y="1523"/>
                        </a:lnTo>
                        <a:lnTo>
                          <a:pt x="4095" y="1545"/>
                        </a:lnTo>
                        <a:lnTo>
                          <a:pt x="4132" y="1561"/>
                        </a:lnTo>
                        <a:lnTo>
                          <a:pt x="4172" y="1571"/>
                        </a:lnTo>
                        <a:lnTo>
                          <a:pt x="4213" y="1569"/>
                        </a:lnTo>
                        <a:lnTo>
                          <a:pt x="4244" y="1561"/>
                        </a:lnTo>
                        <a:lnTo>
                          <a:pt x="4268" y="1545"/>
                        </a:lnTo>
                        <a:lnTo>
                          <a:pt x="4288" y="1523"/>
                        </a:lnTo>
                        <a:lnTo>
                          <a:pt x="4301" y="1499"/>
                        </a:lnTo>
                        <a:lnTo>
                          <a:pt x="4310" y="1470"/>
                        </a:lnTo>
                        <a:lnTo>
                          <a:pt x="4313" y="1442"/>
                        </a:lnTo>
                        <a:lnTo>
                          <a:pt x="4310" y="1415"/>
                        </a:lnTo>
                        <a:lnTo>
                          <a:pt x="4301" y="1393"/>
                        </a:lnTo>
                        <a:lnTo>
                          <a:pt x="4286" y="1373"/>
                        </a:lnTo>
                        <a:lnTo>
                          <a:pt x="4299" y="1371"/>
                        </a:lnTo>
                        <a:lnTo>
                          <a:pt x="4313" y="1371"/>
                        </a:lnTo>
                        <a:lnTo>
                          <a:pt x="4330" y="1375"/>
                        </a:lnTo>
                        <a:lnTo>
                          <a:pt x="4345" y="1380"/>
                        </a:lnTo>
                        <a:lnTo>
                          <a:pt x="4361" y="1391"/>
                        </a:lnTo>
                        <a:lnTo>
                          <a:pt x="4374" y="1404"/>
                        </a:lnTo>
                        <a:lnTo>
                          <a:pt x="4385" y="1422"/>
                        </a:lnTo>
                        <a:lnTo>
                          <a:pt x="4392" y="1442"/>
                        </a:lnTo>
                        <a:lnTo>
                          <a:pt x="4394" y="1468"/>
                        </a:lnTo>
                        <a:lnTo>
                          <a:pt x="4392" y="1499"/>
                        </a:lnTo>
                        <a:lnTo>
                          <a:pt x="4383" y="1534"/>
                        </a:lnTo>
                        <a:lnTo>
                          <a:pt x="4368" y="1560"/>
                        </a:lnTo>
                        <a:lnTo>
                          <a:pt x="4350" y="1582"/>
                        </a:lnTo>
                        <a:lnTo>
                          <a:pt x="4326" y="1600"/>
                        </a:lnTo>
                        <a:lnTo>
                          <a:pt x="4297" y="1616"/>
                        </a:lnTo>
                        <a:lnTo>
                          <a:pt x="4266" y="1626"/>
                        </a:lnTo>
                        <a:lnTo>
                          <a:pt x="4231" y="1633"/>
                        </a:lnTo>
                        <a:lnTo>
                          <a:pt x="4196" y="1633"/>
                        </a:lnTo>
                        <a:lnTo>
                          <a:pt x="4160" y="1629"/>
                        </a:lnTo>
                        <a:lnTo>
                          <a:pt x="4125" y="1622"/>
                        </a:lnTo>
                        <a:lnTo>
                          <a:pt x="4090" y="1607"/>
                        </a:lnTo>
                        <a:lnTo>
                          <a:pt x="4059" y="1587"/>
                        </a:lnTo>
                        <a:lnTo>
                          <a:pt x="4029" y="1560"/>
                        </a:lnTo>
                        <a:lnTo>
                          <a:pt x="4006" y="1527"/>
                        </a:lnTo>
                        <a:lnTo>
                          <a:pt x="3987" y="1488"/>
                        </a:lnTo>
                        <a:lnTo>
                          <a:pt x="3976" y="1441"/>
                        </a:lnTo>
                        <a:lnTo>
                          <a:pt x="3971" y="1380"/>
                        </a:lnTo>
                        <a:lnTo>
                          <a:pt x="3974" y="1321"/>
                        </a:lnTo>
                        <a:lnTo>
                          <a:pt x="3987" y="1268"/>
                        </a:lnTo>
                        <a:lnTo>
                          <a:pt x="4009" y="1219"/>
                        </a:lnTo>
                        <a:lnTo>
                          <a:pt x="4040" y="1173"/>
                        </a:lnTo>
                        <a:lnTo>
                          <a:pt x="4075" y="1134"/>
                        </a:lnTo>
                        <a:lnTo>
                          <a:pt x="4117" y="1103"/>
                        </a:lnTo>
                        <a:lnTo>
                          <a:pt x="4165" y="1078"/>
                        </a:lnTo>
                        <a:lnTo>
                          <a:pt x="4216" y="1059"/>
                        </a:lnTo>
                        <a:lnTo>
                          <a:pt x="4271" y="1052"/>
                        </a:lnTo>
                        <a:close/>
                        <a:moveTo>
                          <a:pt x="2177" y="937"/>
                        </a:moveTo>
                        <a:lnTo>
                          <a:pt x="2122" y="1028"/>
                        </a:lnTo>
                        <a:lnTo>
                          <a:pt x="2061" y="1116"/>
                        </a:lnTo>
                        <a:lnTo>
                          <a:pt x="1992" y="1197"/>
                        </a:lnTo>
                        <a:lnTo>
                          <a:pt x="1917" y="1276"/>
                        </a:lnTo>
                        <a:lnTo>
                          <a:pt x="1836" y="1349"/>
                        </a:lnTo>
                        <a:lnTo>
                          <a:pt x="1750" y="1420"/>
                        </a:lnTo>
                        <a:lnTo>
                          <a:pt x="1658" y="1486"/>
                        </a:lnTo>
                        <a:lnTo>
                          <a:pt x="1563" y="1552"/>
                        </a:lnTo>
                        <a:lnTo>
                          <a:pt x="1464" y="1616"/>
                        </a:lnTo>
                        <a:lnTo>
                          <a:pt x="1363" y="1677"/>
                        </a:lnTo>
                        <a:lnTo>
                          <a:pt x="1259" y="1737"/>
                        </a:lnTo>
                        <a:lnTo>
                          <a:pt x="1151" y="1798"/>
                        </a:lnTo>
                        <a:lnTo>
                          <a:pt x="1043" y="1858"/>
                        </a:lnTo>
                        <a:lnTo>
                          <a:pt x="935" y="1919"/>
                        </a:lnTo>
                        <a:lnTo>
                          <a:pt x="825" y="1979"/>
                        </a:lnTo>
                        <a:lnTo>
                          <a:pt x="715" y="2042"/>
                        </a:lnTo>
                        <a:lnTo>
                          <a:pt x="607" y="2106"/>
                        </a:lnTo>
                        <a:lnTo>
                          <a:pt x="498" y="2172"/>
                        </a:lnTo>
                        <a:lnTo>
                          <a:pt x="394" y="2241"/>
                        </a:lnTo>
                        <a:lnTo>
                          <a:pt x="290" y="2313"/>
                        </a:lnTo>
                        <a:lnTo>
                          <a:pt x="191" y="2388"/>
                        </a:lnTo>
                        <a:lnTo>
                          <a:pt x="93" y="2467"/>
                        </a:lnTo>
                        <a:lnTo>
                          <a:pt x="0" y="2551"/>
                        </a:lnTo>
                        <a:lnTo>
                          <a:pt x="0" y="2513"/>
                        </a:lnTo>
                        <a:lnTo>
                          <a:pt x="93" y="2430"/>
                        </a:lnTo>
                        <a:lnTo>
                          <a:pt x="191" y="2350"/>
                        </a:lnTo>
                        <a:lnTo>
                          <a:pt x="291" y="2274"/>
                        </a:lnTo>
                        <a:lnTo>
                          <a:pt x="396" y="2203"/>
                        </a:lnTo>
                        <a:lnTo>
                          <a:pt x="502" y="2135"/>
                        </a:lnTo>
                        <a:lnTo>
                          <a:pt x="608" y="2069"/>
                        </a:lnTo>
                        <a:lnTo>
                          <a:pt x="718" y="2007"/>
                        </a:lnTo>
                        <a:lnTo>
                          <a:pt x="826" y="1945"/>
                        </a:lnTo>
                        <a:lnTo>
                          <a:pt x="936" y="1886"/>
                        </a:lnTo>
                        <a:lnTo>
                          <a:pt x="1046" y="1827"/>
                        </a:lnTo>
                        <a:lnTo>
                          <a:pt x="1154" y="1769"/>
                        </a:lnTo>
                        <a:lnTo>
                          <a:pt x="1261" y="1710"/>
                        </a:lnTo>
                        <a:lnTo>
                          <a:pt x="1365" y="1651"/>
                        </a:lnTo>
                        <a:lnTo>
                          <a:pt x="1466" y="1593"/>
                        </a:lnTo>
                        <a:lnTo>
                          <a:pt x="1565" y="1530"/>
                        </a:lnTo>
                        <a:lnTo>
                          <a:pt x="1660" y="1468"/>
                        </a:lnTo>
                        <a:lnTo>
                          <a:pt x="1750" y="1402"/>
                        </a:lnTo>
                        <a:lnTo>
                          <a:pt x="1836" y="1334"/>
                        </a:lnTo>
                        <a:lnTo>
                          <a:pt x="1917" y="1265"/>
                        </a:lnTo>
                        <a:lnTo>
                          <a:pt x="1992" y="1189"/>
                        </a:lnTo>
                        <a:lnTo>
                          <a:pt x="2061" y="1109"/>
                        </a:lnTo>
                        <a:lnTo>
                          <a:pt x="2122" y="1026"/>
                        </a:lnTo>
                        <a:lnTo>
                          <a:pt x="2177" y="937"/>
                        </a:lnTo>
                        <a:close/>
                        <a:moveTo>
                          <a:pt x="4533" y="656"/>
                        </a:moveTo>
                        <a:lnTo>
                          <a:pt x="4541" y="656"/>
                        </a:lnTo>
                        <a:lnTo>
                          <a:pt x="4546" y="658"/>
                        </a:lnTo>
                        <a:lnTo>
                          <a:pt x="4550" y="662"/>
                        </a:lnTo>
                        <a:lnTo>
                          <a:pt x="4552" y="667"/>
                        </a:lnTo>
                        <a:lnTo>
                          <a:pt x="4552" y="674"/>
                        </a:lnTo>
                        <a:lnTo>
                          <a:pt x="4548" y="680"/>
                        </a:lnTo>
                        <a:lnTo>
                          <a:pt x="4544" y="684"/>
                        </a:lnTo>
                        <a:lnTo>
                          <a:pt x="4539" y="685"/>
                        </a:lnTo>
                        <a:lnTo>
                          <a:pt x="4532" y="685"/>
                        </a:lnTo>
                        <a:lnTo>
                          <a:pt x="4526" y="682"/>
                        </a:lnTo>
                        <a:lnTo>
                          <a:pt x="4522" y="678"/>
                        </a:lnTo>
                        <a:lnTo>
                          <a:pt x="4521" y="673"/>
                        </a:lnTo>
                        <a:lnTo>
                          <a:pt x="4521" y="667"/>
                        </a:lnTo>
                        <a:lnTo>
                          <a:pt x="4524" y="662"/>
                        </a:lnTo>
                        <a:lnTo>
                          <a:pt x="4528" y="658"/>
                        </a:lnTo>
                        <a:lnTo>
                          <a:pt x="4533" y="656"/>
                        </a:lnTo>
                        <a:close/>
                        <a:moveTo>
                          <a:pt x="2998" y="607"/>
                        </a:moveTo>
                        <a:lnTo>
                          <a:pt x="2886" y="651"/>
                        </a:lnTo>
                        <a:lnTo>
                          <a:pt x="2778" y="704"/>
                        </a:lnTo>
                        <a:lnTo>
                          <a:pt x="2673" y="764"/>
                        </a:lnTo>
                        <a:lnTo>
                          <a:pt x="2575" y="834"/>
                        </a:lnTo>
                        <a:lnTo>
                          <a:pt x="2573" y="893"/>
                        </a:lnTo>
                        <a:lnTo>
                          <a:pt x="2573" y="951"/>
                        </a:lnTo>
                        <a:lnTo>
                          <a:pt x="2580" y="1019"/>
                        </a:lnTo>
                        <a:lnTo>
                          <a:pt x="2593" y="1085"/>
                        </a:lnTo>
                        <a:lnTo>
                          <a:pt x="2648" y="1024"/>
                        </a:lnTo>
                        <a:lnTo>
                          <a:pt x="2708" y="968"/>
                        </a:lnTo>
                        <a:lnTo>
                          <a:pt x="2776" y="915"/>
                        </a:lnTo>
                        <a:lnTo>
                          <a:pt x="2849" y="863"/>
                        </a:lnTo>
                        <a:lnTo>
                          <a:pt x="2928" y="816"/>
                        </a:lnTo>
                        <a:lnTo>
                          <a:pt x="2987" y="784"/>
                        </a:lnTo>
                        <a:lnTo>
                          <a:pt x="2983" y="728"/>
                        </a:lnTo>
                        <a:lnTo>
                          <a:pt x="2987" y="667"/>
                        </a:lnTo>
                        <a:lnTo>
                          <a:pt x="2998" y="607"/>
                        </a:lnTo>
                        <a:close/>
                        <a:moveTo>
                          <a:pt x="4436" y="575"/>
                        </a:moveTo>
                        <a:lnTo>
                          <a:pt x="4442" y="575"/>
                        </a:lnTo>
                        <a:lnTo>
                          <a:pt x="4447" y="577"/>
                        </a:lnTo>
                        <a:lnTo>
                          <a:pt x="4453" y="581"/>
                        </a:lnTo>
                        <a:lnTo>
                          <a:pt x="4456" y="586"/>
                        </a:lnTo>
                        <a:lnTo>
                          <a:pt x="4458" y="592"/>
                        </a:lnTo>
                        <a:lnTo>
                          <a:pt x="4458" y="599"/>
                        </a:lnTo>
                        <a:lnTo>
                          <a:pt x="4458" y="603"/>
                        </a:lnTo>
                        <a:lnTo>
                          <a:pt x="4456" y="607"/>
                        </a:lnTo>
                        <a:lnTo>
                          <a:pt x="4451" y="612"/>
                        </a:lnTo>
                        <a:lnTo>
                          <a:pt x="4445" y="616"/>
                        </a:lnTo>
                        <a:lnTo>
                          <a:pt x="4440" y="618"/>
                        </a:lnTo>
                        <a:lnTo>
                          <a:pt x="4436" y="612"/>
                        </a:lnTo>
                        <a:lnTo>
                          <a:pt x="4431" y="608"/>
                        </a:lnTo>
                        <a:lnTo>
                          <a:pt x="4425" y="605"/>
                        </a:lnTo>
                        <a:lnTo>
                          <a:pt x="4420" y="601"/>
                        </a:lnTo>
                        <a:lnTo>
                          <a:pt x="4416" y="601"/>
                        </a:lnTo>
                        <a:lnTo>
                          <a:pt x="4414" y="601"/>
                        </a:lnTo>
                        <a:lnTo>
                          <a:pt x="4414" y="596"/>
                        </a:lnTo>
                        <a:lnTo>
                          <a:pt x="4416" y="590"/>
                        </a:lnTo>
                        <a:lnTo>
                          <a:pt x="4416" y="588"/>
                        </a:lnTo>
                        <a:lnTo>
                          <a:pt x="4420" y="583"/>
                        </a:lnTo>
                        <a:lnTo>
                          <a:pt x="4423" y="579"/>
                        </a:lnTo>
                        <a:lnTo>
                          <a:pt x="4429" y="575"/>
                        </a:lnTo>
                        <a:lnTo>
                          <a:pt x="4436" y="575"/>
                        </a:lnTo>
                        <a:close/>
                        <a:moveTo>
                          <a:pt x="4304" y="500"/>
                        </a:moveTo>
                        <a:lnTo>
                          <a:pt x="4319" y="500"/>
                        </a:lnTo>
                        <a:lnTo>
                          <a:pt x="4332" y="508"/>
                        </a:lnTo>
                        <a:lnTo>
                          <a:pt x="4339" y="519"/>
                        </a:lnTo>
                        <a:lnTo>
                          <a:pt x="4341" y="533"/>
                        </a:lnTo>
                        <a:lnTo>
                          <a:pt x="4339" y="539"/>
                        </a:lnTo>
                        <a:lnTo>
                          <a:pt x="4335" y="544"/>
                        </a:lnTo>
                        <a:lnTo>
                          <a:pt x="4332" y="550"/>
                        </a:lnTo>
                        <a:lnTo>
                          <a:pt x="4324" y="553"/>
                        </a:lnTo>
                        <a:lnTo>
                          <a:pt x="4319" y="557"/>
                        </a:lnTo>
                        <a:lnTo>
                          <a:pt x="4312" y="557"/>
                        </a:lnTo>
                        <a:lnTo>
                          <a:pt x="4313" y="555"/>
                        </a:lnTo>
                        <a:lnTo>
                          <a:pt x="4315" y="553"/>
                        </a:lnTo>
                        <a:lnTo>
                          <a:pt x="4315" y="548"/>
                        </a:lnTo>
                        <a:lnTo>
                          <a:pt x="4313" y="542"/>
                        </a:lnTo>
                        <a:lnTo>
                          <a:pt x="4310" y="537"/>
                        </a:lnTo>
                        <a:lnTo>
                          <a:pt x="4306" y="533"/>
                        </a:lnTo>
                        <a:lnTo>
                          <a:pt x="4301" y="531"/>
                        </a:lnTo>
                        <a:lnTo>
                          <a:pt x="4295" y="530"/>
                        </a:lnTo>
                        <a:lnTo>
                          <a:pt x="4290" y="530"/>
                        </a:lnTo>
                        <a:lnTo>
                          <a:pt x="4286" y="531"/>
                        </a:lnTo>
                        <a:lnTo>
                          <a:pt x="4284" y="535"/>
                        </a:lnTo>
                        <a:lnTo>
                          <a:pt x="4284" y="530"/>
                        </a:lnTo>
                        <a:lnTo>
                          <a:pt x="4282" y="526"/>
                        </a:lnTo>
                        <a:lnTo>
                          <a:pt x="4284" y="522"/>
                        </a:lnTo>
                        <a:lnTo>
                          <a:pt x="4284" y="519"/>
                        </a:lnTo>
                        <a:lnTo>
                          <a:pt x="4291" y="506"/>
                        </a:lnTo>
                        <a:lnTo>
                          <a:pt x="4304" y="500"/>
                        </a:lnTo>
                        <a:close/>
                        <a:moveTo>
                          <a:pt x="4183" y="422"/>
                        </a:moveTo>
                        <a:lnTo>
                          <a:pt x="4200" y="431"/>
                        </a:lnTo>
                        <a:lnTo>
                          <a:pt x="4209" y="445"/>
                        </a:lnTo>
                        <a:lnTo>
                          <a:pt x="4211" y="464"/>
                        </a:lnTo>
                        <a:lnTo>
                          <a:pt x="4207" y="473"/>
                        </a:lnTo>
                        <a:lnTo>
                          <a:pt x="4204" y="478"/>
                        </a:lnTo>
                        <a:lnTo>
                          <a:pt x="4189" y="491"/>
                        </a:lnTo>
                        <a:lnTo>
                          <a:pt x="4171" y="493"/>
                        </a:lnTo>
                        <a:lnTo>
                          <a:pt x="4174" y="491"/>
                        </a:lnTo>
                        <a:lnTo>
                          <a:pt x="4176" y="489"/>
                        </a:lnTo>
                        <a:lnTo>
                          <a:pt x="4180" y="484"/>
                        </a:lnTo>
                        <a:lnTo>
                          <a:pt x="4182" y="480"/>
                        </a:lnTo>
                        <a:lnTo>
                          <a:pt x="4180" y="475"/>
                        </a:lnTo>
                        <a:lnTo>
                          <a:pt x="4178" y="469"/>
                        </a:lnTo>
                        <a:lnTo>
                          <a:pt x="4174" y="464"/>
                        </a:lnTo>
                        <a:lnTo>
                          <a:pt x="4171" y="458"/>
                        </a:lnTo>
                        <a:lnTo>
                          <a:pt x="4165" y="456"/>
                        </a:lnTo>
                        <a:lnTo>
                          <a:pt x="4158" y="455"/>
                        </a:lnTo>
                        <a:lnTo>
                          <a:pt x="4152" y="455"/>
                        </a:lnTo>
                        <a:lnTo>
                          <a:pt x="4147" y="458"/>
                        </a:lnTo>
                        <a:lnTo>
                          <a:pt x="4143" y="460"/>
                        </a:lnTo>
                        <a:lnTo>
                          <a:pt x="4141" y="466"/>
                        </a:lnTo>
                        <a:lnTo>
                          <a:pt x="4141" y="469"/>
                        </a:lnTo>
                        <a:lnTo>
                          <a:pt x="4139" y="462"/>
                        </a:lnTo>
                        <a:lnTo>
                          <a:pt x="4138" y="455"/>
                        </a:lnTo>
                        <a:lnTo>
                          <a:pt x="4139" y="445"/>
                        </a:lnTo>
                        <a:lnTo>
                          <a:pt x="4150" y="431"/>
                        </a:lnTo>
                        <a:lnTo>
                          <a:pt x="4165" y="422"/>
                        </a:lnTo>
                        <a:lnTo>
                          <a:pt x="4183" y="422"/>
                        </a:lnTo>
                        <a:close/>
                        <a:moveTo>
                          <a:pt x="3991" y="350"/>
                        </a:moveTo>
                        <a:lnTo>
                          <a:pt x="4007" y="350"/>
                        </a:lnTo>
                        <a:lnTo>
                          <a:pt x="4022" y="357"/>
                        </a:lnTo>
                        <a:lnTo>
                          <a:pt x="4035" y="370"/>
                        </a:lnTo>
                        <a:lnTo>
                          <a:pt x="4040" y="387"/>
                        </a:lnTo>
                        <a:lnTo>
                          <a:pt x="4039" y="403"/>
                        </a:lnTo>
                        <a:lnTo>
                          <a:pt x="4035" y="412"/>
                        </a:lnTo>
                        <a:lnTo>
                          <a:pt x="4029" y="422"/>
                        </a:lnTo>
                        <a:lnTo>
                          <a:pt x="4018" y="431"/>
                        </a:lnTo>
                        <a:lnTo>
                          <a:pt x="4004" y="436"/>
                        </a:lnTo>
                        <a:lnTo>
                          <a:pt x="3987" y="436"/>
                        </a:lnTo>
                        <a:lnTo>
                          <a:pt x="3993" y="434"/>
                        </a:lnTo>
                        <a:lnTo>
                          <a:pt x="3998" y="431"/>
                        </a:lnTo>
                        <a:lnTo>
                          <a:pt x="4002" y="425"/>
                        </a:lnTo>
                        <a:lnTo>
                          <a:pt x="4006" y="418"/>
                        </a:lnTo>
                        <a:lnTo>
                          <a:pt x="4006" y="411"/>
                        </a:lnTo>
                        <a:lnTo>
                          <a:pt x="4004" y="403"/>
                        </a:lnTo>
                        <a:lnTo>
                          <a:pt x="4000" y="398"/>
                        </a:lnTo>
                        <a:lnTo>
                          <a:pt x="3995" y="392"/>
                        </a:lnTo>
                        <a:lnTo>
                          <a:pt x="3987" y="389"/>
                        </a:lnTo>
                        <a:lnTo>
                          <a:pt x="3974" y="389"/>
                        </a:lnTo>
                        <a:lnTo>
                          <a:pt x="3963" y="394"/>
                        </a:lnTo>
                        <a:lnTo>
                          <a:pt x="3956" y="403"/>
                        </a:lnTo>
                        <a:lnTo>
                          <a:pt x="3956" y="411"/>
                        </a:lnTo>
                        <a:lnTo>
                          <a:pt x="3954" y="401"/>
                        </a:lnTo>
                        <a:lnTo>
                          <a:pt x="3953" y="392"/>
                        </a:lnTo>
                        <a:lnTo>
                          <a:pt x="3954" y="381"/>
                        </a:lnTo>
                        <a:lnTo>
                          <a:pt x="3962" y="367"/>
                        </a:lnTo>
                        <a:lnTo>
                          <a:pt x="3974" y="356"/>
                        </a:lnTo>
                        <a:lnTo>
                          <a:pt x="3991" y="350"/>
                        </a:lnTo>
                        <a:close/>
                        <a:moveTo>
                          <a:pt x="3769" y="295"/>
                        </a:moveTo>
                        <a:lnTo>
                          <a:pt x="3789" y="295"/>
                        </a:lnTo>
                        <a:lnTo>
                          <a:pt x="3808" y="304"/>
                        </a:lnTo>
                        <a:lnTo>
                          <a:pt x="3822" y="319"/>
                        </a:lnTo>
                        <a:lnTo>
                          <a:pt x="3828" y="337"/>
                        </a:lnTo>
                        <a:lnTo>
                          <a:pt x="3828" y="357"/>
                        </a:lnTo>
                        <a:lnTo>
                          <a:pt x="3819" y="376"/>
                        </a:lnTo>
                        <a:lnTo>
                          <a:pt x="3804" y="389"/>
                        </a:lnTo>
                        <a:lnTo>
                          <a:pt x="3786" y="396"/>
                        </a:lnTo>
                        <a:lnTo>
                          <a:pt x="3766" y="396"/>
                        </a:lnTo>
                        <a:lnTo>
                          <a:pt x="3771" y="394"/>
                        </a:lnTo>
                        <a:lnTo>
                          <a:pt x="3777" y="390"/>
                        </a:lnTo>
                        <a:lnTo>
                          <a:pt x="3782" y="385"/>
                        </a:lnTo>
                        <a:lnTo>
                          <a:pt x="3786" y="379"/>
                        </a:lnTo>
                        <a:lnTo>
                          <a:pt x="3789" y="372"/>
                        </a:lnTo>
                        <a:lnTo>
                          <a:pt x="3789" y="357"/>
                        </a:lnTo>
                        <a:lnTo>
                          <a:pt x="3780" y="345"/>
                        </a:lnTo>
                        <a:lnTo>
                          <a:pt x="3767" y="337"/>
                        </a:lnTo>
                        <a:lnTo>
                          <a:pt x="3753" y="337"/>
                        </a:lnTo>
                        <a:lnTo>
                          <a:pt x="3740" y="345"/>
                        </a:lnTo>
                        <a:lnTo>
                          <a:pt x="3733" y="357"/>
                        </a:lnTo>
                        <a:lnTo>
                          <a:pt x="3731" y="367"/>
                        </a:lnTo>
                        <a:lnTo>
                          <a:pt x="3727" y="350"/>
                        </a:lnTo>
                        <a:lnTo>
                          <a:pt x="3727" y="332"/>
                        </a:lnTo>
                        <a:lnTo>
                          <a:pt x="3736" y="313"/>
                        </a:lnTo>
                        <a:lnTo>
                          <a:pt x="3751" y="301"/>
                        </a:lnTo>
                        <a:lnTo>
                          <a:pt x="3769" y="295"/>
                        </a:lnTo>
                        <a:close/>
                        <a:moveTo>
                          <a:pt x="1471" y="68"/>
                        </a:moveTo>
                        <a:lnTo>
                          <a:pt x="1517" y="123"/>
                        </a:lnTo>
                        <a:lnTo>
                          <a:pt x="1567" y="172"/>
                        </a:lnTo>
                        <a:lnTo>
                          <a:pt x="1620" y="216"/>
                        </a:lnTo>
                        <a:lnTo>
                          <a:pt x="1675" y="255"/>
                        </a:lnTo>
                        <a:lnTo>
                          <a:pt x="1732" y="286"/>
                        </a:lnTo>
                        <a:lnTo>
                          <a:pt x="1790" y="312"/>
                        </a:lnTo>
                        <a:lnTo>
                          <a:pt x="1849" y="330"/>
                        </a:lnTo>
                        <a:lnTo>
                          <a:pt x="1906" y="343"/>
                        </a:lnTo>
                        <a:lnTo>
                          <a:pt x="1961" y="348"/>
                        </a:lnTo>
                        <a:lnTo>
                          <a:pt x="2012" y="346"/>
                        </a:lnTo>
                        <a:lnTo>
                          <a:pt x="2061" y="337"/>
                        </a:lnTo>
                        <a:lnTo>
                          <a:pt x="2104" y="321"/>
                        </a:lnTo>
                        <a:lnTo>
                          <a:pt x="2109" y="334"/>
                        </a:lnTo>
                        <a:lnTo>
                          <a:pt x="2104" y="346"/>
                        </a:lnTo>
                        <a:lnTo>
                          <a:pt x="2091" y="361"/>
                        </a:lnTo>
                        <a:lnTo>
                          <a:pt x="2071" y="372"/>
                        </a:lnTo>
                        <a:lnTo>
                          <a:pt x="2043" y="383"/>
                        </a:lnTo>
                        <a:lnTo>
                          <a:pt x="2010" y="389"/>
                        </a:lnTo>
                        <a:lnTo>
                          <a:pt x="1972" y="390"/>
                        </a:lnTo>
                        <a:lnTo>
                          <a:pt x="1928" y="387"/>
                        </a:lnTo>
                        <a:lnTo>
                          <a:pt x="1884" y="376"/>
                        </a:lnTo>
                        <a:lnTo>
                          <a:pt x="1876" y="381"/>
                        </a:lnTo>
                        <a:lnTo>
                          <a:pt x="1864" y="381"/>
                        </a:lnTo>
                        <a:lnTo>
                          <a:pt x="1845" y="378"/>
                        </a:lnTo>
                        <a:lnTo>
                          <a:pt x="1821" y="368"/>
                        </a:lnTo>
                        <a:lnTo>
                          <a:pt x="1792" y="354"/>
                        </a:lnTo>
                        <a:lnTo>
                          <a:pt x="1759" y="337"/>
                        </a:lnTo>
                        <a:lnTo>
                          <a:pt x="1724" y="315"/>
                        </a:lnTo>
                        <a:lnTo>
                          <a:pt x="1688" y="290"/>
                        </a:lnTo>
                        <a:lnTo>
                          <a:pt x="1649" y="260"/>
                        </a:lnTo>
                        <a:lnTo>
                          <a:pt x="1611" y="229"/>
                        </a:lnTo>
                        <a:lnTo>
                          <a:pt x="1572" y="192"/>
                        </a:lnTo>
                        <a:lnTo>
                          <a:pt x="1537" y="154"/>
                        </a:lnTo>
                        <a:lnTo>
                          <a:pt x="1503" y="112"/>
                        </a:lnTo>
                        <a:lnTo>
                          <a:pt x="1471" y="68"/>
                        </a:lnTo>
                        <a:close/>
                        <a:moveTo>
                          <a:pt x="4495" y="0"/>
                        </a:moveTo>
                        <a:lnTo>
                          <a:pt x="4517" y="0"/>
                        </a:lnTo>
                        <a:lnTo>
                          <a:pt x="4609" y="123"/>
                        </a:lnTo>
                        <a:lnTo>
                          <a:pt x="4609" y="156"/>
                        </a:lnTo>
                        <a:lnTo>
                          <a:pt x="4495" y="0"/>
                        </a:lnTo>
                        <a:close/>
                        <a:moveTo>
                          <a:pt x="4306" y="0"/>
                        </a:moveTo>
                        <a:lnTo>
                          <a:pt x="4359" y="0"/>
                        </a:lnTo>
                        <a:lnTo>
                          <a:pt x="4444" y="97"/>
                        </a:lnTo>
                        <a:lnTo>
                          <a:pt x="4528" y="194"/>
                        </a:lnTo>
                        <a:lnTo>
                          <a:pt x="4609" y="295"/>
                        </a:lnTo>
                        <a:lnTo>
                          <a:pt x="4609" y="352"/>
                        </a:lnTo>
                        <a:lnTo>
                          <a:pt x="4511" y="231"/>
                        </a:lnTo>
                        <a:lnTo>
                          <a:pt x="4411" y="114"/>
                        </a:lnTo>
                        <a:lnTo>
                          <a:pt x="4306" y="0"/>
                        </a:lnTo>
                        <a:close/>
                        <a:moveTo>
                          <a:pt x="3267" y="0"/>
                        </a:moveTo>
                        <a:lnTo>
                          <a:pt x="3854" y="0"/>
                        </a:lnTo>
                        <a:lnTo>
                          <a:pt x="3958" y="26"/>
                        </a:lnTo>
                        <a:lnTo>
                          <a:pt x="4064" y="60"/>
                        </a:lnTo>
                        <a:lnTo>
                          <a:pt x="4152" y="95"/>
                        </a:lnTo>
                        <a:lnTo>
                          <a:pt x="4237" y="137"/>
                        </a:lnTo>
                        <a:lnTo>
                          <a:pt x="4319" y="187"/>
                        </a:lnTo>
                        <a:lnTo>
                          <a:pt x="4396" y="244"/>
                        </a:lnTo>
                        <a:lnTo>
                          <a:pt x="4471" y="308"/>
                        </a:lnTo>
                        <a:lnTo>
                          <a:pt x="4541" y="378"/>
                        </a:lnTo>
                        <a:lnTo>
                          <a:pt x="4609" y="453"/>
                        </a:lnTo>
                        <a:lnTo>
                          <a:pt x="4609" y="500"/>
                        </a:lnTo>
                        <a:lnTo>
                          <a:pt x="4541" y="420"/>
                        </a:lnTo>
                        <a:lnTo>
                          <a:pt x="4469" y="346"/>
                        </a:lnTo>
                        <a:lnTo>
                          <a:pt x="4394" y="279"/>
                        </a:lnTo>
                        <a:lnTo>
                          <a:pt x="4315" y="220"/>
                        </a:lnTo>
                        <a:lnTo>
                          <a:pt x="4233" y="167"/>
                        </a:lnTo>
                        <a:lnTo>
                          <a:pt x="4147" y="125"/>
                        </a:lnTo>
                        <a:lnTo>
                          <a:pt x="4057" y="90"/>
                        </a:lnTo>
                        <a:lnTo>
                          <a:pt x="3934" y="53"/>
                        </a:lnTo>
                        <a:lnTo>
                          <a:pt x="3813" y="27"/>
                        </a:lnTo>
                        <a:lnTo>
                          <a:pt x="3698" y="13"/>
                        </a:lnTo>
                        <a:lnTo>
                          <a:pt x="3584" y="7"/>
                        </a:lnTo>
                        <a:lnTo>
                          <a:pt x="3476" y="11"/>
                        </a:lnTo>
                        <a:lnTo>
                          <a:pt x="3372" y="24"/>
                        </a:lnTo>
                        <a:lnTo>
                          <a:pt x="3273" y="46"/>
                        </a:lnTo>
                        <a:lnTo>
                          <a:pt x="3177" y="75"/>
                        </a:lnTo>
                        <a:lnTo>
                          <a:pt x="3089" y="112"/>
                        </a:lnTo>
                        <a:lnTo>
                          <a:pt x="3007" y="156"/>
                        </a:lnTo>
                        <a:lnTo>
                          <a:pt x="2930" y="207"/>
                        </a:lnTo>
                        <a:lnTo>
                          <a:pt x="2859" y="264"/>
                        </a:lnTo>
                        <a:lnTo>
                          <a:pt x="2796" y="326"/>
                        </a:lnTo>
                        <a:lnTo>
                          <a:pt x="2739" y="394"/>
                        </a:lnTo>
                        <a:lnTo>
                          <a:pt x="2690" y="467"/>
                        </a:lnTo>
                        <a:lnTo>
                          <a:pt x="2650" y="544"/>
                        </a:lnTo>
                        <a:lnTo>
                          <a:pt x="2617" y="627"/>
                        </a:lnTo>
                        <a:lnTo>
                          <a:pt x="2593" y="711"/>
                        </a:lnTo>
                        <a:lnTo>
                          <a:pt x="2578" y="799"/>
                        </a:lnTo>
                        <a:lnTo>
                          <a:pt x="2679" y="731"/>
                        </a:lnTo>
                        <a:lnTo>
                          <a:pt x="2785" y="671"/>
                        </a:lnTo>
                        <a:lnTo>
                          <a:pt x="2895" y="618"/>
                        </a:lnTo>
                        <a:lnTo>
                          <a:pt x="3007" y="575"/>
                        </a:lnTo>
                        <a:lnTo>
                          <a:pt x="3033" y="508"/>
                        </a:lnTo>
                        <a:lnTo>
                          <a:pt x="3071" y="440"/>
                        </a:lnTo>
                        <a:lnTo>
                          <a:pt x="3119" y="370"/>
                        </a:lnTo>
                        <a:lnTo>
                          <a:pt x="3179" y="302"/>
                        </a:lnTo>
                        <a:lnTo>
                          <a:pt x="3231" y="255"/>
                        </a:lnTo>
                        <a:lnTo>
                          <a:pt x="3289" y="216"/>
                        </a:lnTo>
                        <a:lnTo>
                          <a:pt x="3351" y="183"/>
                        </a:lnTo>
                        <a:lnTo>
                          <a:pt x="3419" y="158"/>
                        </a:lnTo>
                        <a:lnTo>
                          <a:pt x="3493" y="137"/>
                        </a:lnTo>
                        <a:lnTo>
                          <a:pt x="3568" y="125"/>
                        </a:lnTo>
                        <a:lnTo>
                          <a:pt x="3646" y="119"/>
                        </a:lnTo>
                        <a:lnTo>
                          <a:pt x="3729" y="119"/>
                        </a:lnTo>
                        <a:lnTo>
                          <a:pt x="3811" y="126"/>
                        </a:lnTo>
                        <a:lnTo>
                          <a:pt x="3896" y="139"/>
                        </a:lnTo>
                        <a:lnTo>
                          <a:pt x="3980" y="159"/>
                        </a:lnTo>
                        <a:lnTo>
                          <a:pt x="4066" y="187"/>
                        </a:lnTo>
                        <a:lnTo>
                          <a:pt x="4150" y="220"/>
                        </a:lnTo>
                        <a:lnTo>
                          <a:pt x="4233" y="258"/>
                        </a:lnTo>
                        <a:lnTo>
                          <a:pt x="4313" y="304"/>
                        </a:lnTo>
                        <a:lnTo>
                          <a:pt x="4392" y="357"/>
                        </a:lnTo>
                        <a:lnTo>
                          <a:pt x="4467" y="416"/>
                        </a:lnTo>
                        <a:lnTo>
                          <a:pt x="4541" y="482"/>
                        </a:lnTo>
                        <a:lnTo>
                          <a:pt x="4609" y="552"/>
                        </a:lnTo>
                        <a:lnTo>
                          <a:pt x="4609" y="574"/>
                        </a:lnTo>
                        <a:lnTo>
                          <a:pt x="4541" y="504"/>
                        </a:lnTo>
                        <a:lnTo>
                          <a:pt x="4467" y="440"/>
                        </a:lnTo>
                        <a:lnTo>
                          <a:pt x="4392" y="383"/>
                        </a:lnTo>
                        <a:lnTo>
                          <a:pt x="4315" y="332"/>
                        </a:lnTo>
                        <a:lnTo>
                          <a:pt x="4235" y="286"/>
                        </a:lnTo>
                        <a:lnTo>
                          <a:pt x="4152" y="247"/>
                        </a:lnTo>
                        <a:lnTo>
                          <a:pt x="4068" y="214"/>
                        </a:lnTo>
                        <a:lnTo>
                          <a:pt x="3984" y="189"/>
                        </a:lnTo>
                        <a:lnTo>
                          <a:pt x="3899" y="169"/>
                        </a:lnTo>
                        <a:lnTo>
                          <a:pt x="3817" y="156"/>
                        </a:lnTo>
                        <a:lnTo>
                          <a:pt x="3734" y="148"/>
                        </a:lnTo>
                        <a:lnTo>
                          <a:pt x="3656" y="147"/>
                        </a:lnTo>
                        <a:lnTo>
                          <a:pt x="3577" y="152"/>
                        </a:lnTo>
                        <a:lnTo>
                          <a:pt x="3504" y="165"/>
                        </a:lnTo>
                        <a:lnTo>
                          <a:pt x="3432" y="183"/>
                        </a:lnTo>
                        <a:lnTo>
                          <a:pt x="3366" y="209"/>
                        </a:lnTo>
                        <a:lnTo>
                          <a:pt x="3306" y="240"/>
                        </a:lnTo>
                        <a:lnTo>
                          <a:pt x="3249" y="279"/>
                        </a:lnTo>
                        <a:lnTo>
                          <a:pt x="3199" y="323"/>
                        </a:lnTo>
                        <a:lnTo>
                          <a:pt x="3144" y="387"/>
                        </a:lnTo>
                        <a:lnTo>
                          <a:pt x="3100" y="447"/>
                        </a:lnTo>
                        <a:lnTo>
                          <a:pt x="3067" y="506"/>
                        </a:lnTo>
                        <a:lnTo>
                          <a:pt x="3044" y="564"/>
                        </a:lnTo>
                        <a:lnTo>
                          <a:pt x="3168" y="531"/>
                        </a:lnTo>
                        <a:lnTo>
                          <a:pt x="3296" y="508"/>
                        </a:lnTo>
                        <a:lnTo>
                          <a:pt x="3428" y="495"/>
                        </a:lnTo>
                        <a:lnTo>
                          <a:pt x="3560" y="493"/>
                        </a:lnTo>
                        <a:lnTo>
                          <a:pt x="3694" y="500"/>
                        </a:lnTo>
                        <a:lnTo>
                          <a:pt x="3828" y="520"/>
                        </a:lnTo>
                        <a:lnTo>
                          <a:pt x="3962" y="550"/>
                        </a:lnTo>
                        <a:lnTo>
                          <a:pt x="4094" y="588"/>
                        </a:lnTo>
                        <a:lnTo>
                          <a:pt x="4226" y="640"/>
                        </a:lnTo>
                        <a:lnTo>
                          <a:pt x="4356" y="700"/>
                        </a:lnTo>
                        <a:lnTo>
                          <a:pt x="4484" y="772"/>
                        </a:lnTo>
                        <a:lnTo>
                          <a:pt x="4609" y="854"/>
                        </a:lnTo>
                        <a:lnTo>
                          <a:pt x="4609" y="861"/>
                        </a:lnTo>
                        <a:lnTo>
                          <a:pt x="4482" y="781"/>
                        </a:lnTo>
                        <a:lnTo>
                          <a:pt x="4354" y="711"/>
                        </a:lnTo>
                        <a:lnTo>
                          <a:pt x="4222" y="652"/>
                        </a:lnTo>
                        <a:lnTo>
                          <a:pt x="4090" y="603"/>
                        </a:lnTo>
                        <a:lnTo>
                          <a:pt x="3956" y="566"/>
                        </a:lnTo>
                        <a:lnTo>
                          <a:pt x="3821" y="539"/>
                        </a:lnTo>
                        <a:lnTo>
                          <a:pt x="3687" y="522"/>
                        </a:lnTo>
                        <a:lnTo>
                          <a:pt x="3553" y="515"/>
                        </a:lnTo>
                        <a:lnTo>
                          <a:pt x="3419" y="520"/>
                        </a:lnTo>
                        <a:lnTo>
                          <a:pt x="3287" y="535"/>
                        </a:lnTo>
                        <a:lnTo>
                          <a:pt x="3159" y="559"/>
                        </a:lnTo>
                        <a:lnTo>
                          <a:pt x="3034" y="594"/>
                        </a:lnTo>
                        <a:lnTo>
                          <a:pt x="3022" y="654"/>
                        </a:lnTo>
                        <a:lnTo>
                          <a:pt x="3020" y="711"/>
                        </a:lnTo>
                        <a:lnTo>
                          <a:pt x="3027" y="764"/>
                        </a:lnTo>
                        <a:lnTo>
                          <a:pt x="3146" y="717"/>
                        </a:lnTo>
                        <a:lnTo>
                          <a:pt x="3269" y="678"/>
                        </a:lnTo>
                        <a:lnTo>
                          <a:pt x="3392" y="652"/>
                        </a:lnTo>
                        <a:lnTo>
                          <a:pt x="3518" y="634"/>
                        </a:lnTo>
                        <a:lnTo>
                          <a:pt x="3645" y="629"/>
                        </a:lnTo>
                        <a:lnTo>
                          <a:pt x="3771" y="630"/>
                        </a:lnTo>
                        <a:lnTo>
                          <a:pt x="3898" y="643"/>
                        </a:lnTo>
                        <a:lnTo>
                          <a:pt x="4022" y="665"/>
                        </a:lnTo>
                        <a:lnTo>
                          <a:pt x="4145" y="696"/>
                        </a:lnTo>
                        <a:lnTo>
                          <a:pt x="4266" y="735"/>
                        </a:lnTo>
                        <a:lnTo>
                          <a:pt x="4385" y="784"/>
                        </a:lnTo>
                        <a:lnTo>
                          <a:pt x="4499" y="841"/>
                        </a:lnTo>
                        <a:lnTo>
                          <a:pt x="4609" y="905"/>
                        </a:lnTo>
                        <a:lnTo>
                          <a:pt x="4609" y="937"/>
                        </a:lnTo>
                        <a:lnTo>
                          <a:pt x="4499" y="872"/>
                        </a:lnTo>
                        <a:lnTo>
                          <a:pt x="4387" y="816"/>
                        </a:lnTo>
                        <a:lnTo>
                          <a:pt x="4270" y="768"/>
                        </a:lnTo>
                        <a:lnTo>
                          <a:pt x="4149" y="728"/>
                        </a:lnTo>
                        <a:lnTo>
                          <a:pt x="4026" y="698"/>
                        </a:lnTo>
                        <a:lnTo>
                          <a:pt x="3903" y="676"/>
                        </a:lnTo>
                        <a:lnTo>
                          <a:pt x="3777" y="663"/>
                        </a:lnTo>
                        <a:lnTo>
                          <a:pt x="3650" y="662"/>
                        </a:lnTo>
                        <a:lnTo>
                          <a:pt x="3524" y="669"/>
                        </a:lnTo>
                        <a:lnTo>
                          <a:pt x="3399" y="685"/>
                        </a:lnTo>
                        <a:lnTo>
                          <a:pt x="3276" y="713"/>
                        </a:lnTo>
                        <a:lnTo>
                          <a:pt x="3154" y="750"/>
                        </a:lnTo>
                        <a:lnTo>
                          <a:pt x="3036" y="797"/>
                        </a:lnTo>
                        <a:lnTo>
                          <a:pt x="3055" y="843"/>
                        </a:lnTo>
                        <a:lnTo>
                          <a:pt x="3077" y="883"/>
                        </a:lnTo>
                        <a:lnTo>
                          <a:pt x="3104" y="918"/>
                        </a:lnTo>
                        <a:lnTo>
                          <a:pt x="3133" y="948"/>
                        </a:lnTo>
                        <a:lnTo>
                          <a:pt x="3165" y="970"/>
                        </a:lnTo>
                        <a:lnTo>
                          <a:pt x="3196" y="986"/>
                        </a:lnTo>
                        <a:lnTo>
                          <a:pt x="3225" y="993"/>
                        </a:lnTo>
                        <a:lnTo>
                          <a:pt x="3253" y="995"/>
                        </a:lnTo>
                        <a:lnTo>
                          <a:pt x="3286" y="986"/>
                        </a:lnTo>
                        <a:lnTo>
                          <a:pt x="3313" y="970"/>
                        </a:lnTo>
                        <a:lnTo>
                          <a:pt x="3335" y="946"/>
                        </a:lnTo>
                        <a:lnTo>
                          <a:pt x="3348" y="918"/>
                        </a:lnTo>
                        <a:lnTo>
                          <a:pt x="3351" y="889"/>
                        </a:lnTo>
                        <a:lnTo>
                          <a:pt x="3344" y="858"/>
                        </a:lnTo>
                        <a:lnTo>
                          <a:pt x="3366" y="865"/>
                        </a:lnTo>
                        <a:lnTo>
                          <a:pt x="3384" y="880"/>
                        </a:lnTo>
                        <a:lnTo>
                          <a:pt x="3397" y="896"/>
                        </a:lnTo>
                        <a:lnTo>
                          <a:pt x="3406" y="916"/>
                        </a:lnTo>
                        <a:lnTo>
                          <a:pt x="3412" y="940"/>
                        </a:lnTo>
                        <a:lnTo>
                          <a:pt x="3410" y="964"/>
                        </a:lnTo>
                        <a:lnTo>
                          <a:pt x="3405" y="988"/>
                        </a:lnTo>
                        <a:lnTo>
                          <a:pt x="3395" y="1010"/>
                        </a:lnTo>
                        <a:lnTo>
                          <a:pt x="3379" y="1032"/>
                        </a:lnTo>
                        <a:lnTo>
                          <a:pt x="3357" y="1050"/>
                        </a:lnTo>
                        <a:lnTo>
                          <a:pt x="3331" y="1065"/>
                        </a:lnTo>
                        <a:lnTo>
                          <a:pt x="3298" y="1074"/>
                        </a:lnTo>
                        <a:lnTo>
                          <a:pt x="3260" y="1078"/>
                        </a:lnTo>
                        <a:lnTo>
                          <a:pt x="3216" y="1074"/>
                        </a:lnTo>
                        <a:lnTo>
                          <a:pt x="3174" y="1059"/>
                        </a:lnTo>
                        <a:lnTo>
                          <a:pt x="3132" y="1037"/>
                        </a:lnTo>
                        <a:lnTo>
                          <a:pt x="3095" y="1006"/>
                        </a:lnTo>
                        <a:lnTo>
                          <a:pt x="3062" y="968"/>
                        </a:lnTo>
                        <a:lnTo>
                          <a:pt x="3033" y="924"/>
                        </a:lnTo>
                        <a:lnTo>
                          <a:pt x="3009" y="874"/>
                        </a:lnTo>
                        <a:lnTo>
                          <a:pt x="2994" y="817"/>
                        </a:lnTo>
                        <a:lnTo>
                          <a:pt x="2936" y="849"/>
                        </a:lnTo>
                        <a:lnTo>
                          <a:pt x="2857" y="896"/>
                        </a:lnTo>
                        <a:lnTo>
                          <a:pt x="2783" y="949"/>
                        </a:lnTo>
                        <a:lnTo>
                          <a:pt x="2717" y="1004"/>
                        </a:lnTo>
                        <a:lnTo>
                          <a:pt x="2657" y="1065"/>
                        </a:lnTo>
                        <a:lnTo>
                          <a:pt x="2604" y="1127"/>
                        </a:lnTo>
                        <a:lnTo>
                          <a:pt x="2631" y="1204"/>
                        </a:lnTo>
                        <a:lnTo>
                          <a:pt x="2664" y="1276"/>
                        </a:lnTo>
                        <a:lnTo>
                          <a:pt x="2705" y="1342"/>
                        </a:lnTo>
                        <a:lnTo>
                          <a:pt x="2752" y="1402"/>
                        </a:lnTo>
                        <a:lnTo>
                          <a:pt x="2804" y="1459"/>
                        </a:lnTo>
                        <a:lnTo>
                          <a:pt x="2859" y="1508"/>
                        </a:lnTo>
                        <a:lnTo>
                          <a:pt x="2919" y="1554"/>
                        </a:lnTo>
                        <a:lnTo>
                          <a:pt x="2983" y="1593"/>
                        </a:lnTo>
                        <a:lnTo>
                          <a:pt x="3047" y="1624"/>
                        </a:lnTo>
                        <a:lnTo>
                          <a:pt x="3115" y="1649"/>
                        </a:lnTo>
                        <a:lnTo>
                          <a:pt x="3183" y="1670"/>
                        </a:lnTo>
                        <a:lnTo>
                          <a:pt x="3253" y="1681"/>
                        </a:lnTo>
                        <a:lnTo>
                          <a:pt x="3320" y="1686"/>
                        </a:lnTo>
                        <a:lnTo>
                          <a:pt x="3388" y="1684"/>
                        </a:lnTo>
                        <a:lnTo>
                          <a:pt x="3456" y="1673"/>
                        </a:lnTo>
                        <a:lnTo>
                          <a:pt x="3518" y="1657"/>
                        </a:lnTo>
                        <a:lnTo>
                          <a:pt x="3581" y="1629"/>
                        </a:lnTo>
                        <a:lnTo>
                          <a:pt x="3637" y="1596"/>
                        </a:lnTo>
                        <a:lnTo>
                          <a:pt x="3690" y="1552"/>
                        </a:lnTo>
                        <a:lnTo>
                          <a:pt x="3740" y="1501"/>
                        </a:lnTo>
                        <a:lnTo>
                          <a:pt x="3780" y="1446"/>
                        </a:lnTo>
                        <a:lnTo>
                          <a:pt x="3811" y="1391"/>
                        </a:lnTo>
                        <a:lnTo>
                          <a:pt x="3832" y="1338"/>
                        </a:lnTo>
                        <a:lnTo>
                          <a:pt x="3843" y="1288"/>
                        </a:lnTo>
                        <a:lnTo>
                          <a:pt x="3844" y="1241"/>
                        </a:lnTo>
                        <a:lnTo>
                          <a:pt x="3841" y="1195"/>
                        </a:lnTo>
                        <a:lnTo>
                          <a:pt x="3830" y="1153"/>
                        </a:lnTo>
                        <a:lnTo>
                          <a:pt x="3813" y="1112"/>
                        </a:lnTo>
                        <a:lnTo>
                          <a:pt x="3793" y="1076"/>
                        </a:lnTo>
                        <a:lnTo>
                          <a:pt x="3767" y="1043"/>
                        </a:lnTo>
                        <a:lnTo>
                          <a:pt x="3742" y="1013"/>
                        </a:lnTo>
                        <a:lnTo>
                          <a:pt x="3712" y="990"/>
                        </a:lnTo>
                        <a:lnTo>
                          <a:pt x="3683" y="968"/>
                        </a:lnTo>
                        <a:lnTo>
                          <a:pt x="3654" y="949"/>
                        </a:lnTo>
                        <a:lnTo>
                          <a:pt x="3625" y="937"/>
                        </a:lnTo>
                        <a:lnTo>
                          <a:pt x="3599" y="929"/>
                        </a:lnTo>
                        <a:lnTo>
                          <a:pt x="3575" y="926"/>
                        </a:lnTo>
                        <a:lnTo>
                          <a:pt x="3555" y="927"/>
                        </a:lnTo>
                        <a:lnTo>
                          <a:pt x="3557" y="924"/>
                        </a:lnTo>
                        <a:lnTo>
                          <a:pt x="3559" y="918"/>
                        </a:lnTo>
                        <a:lnTo>
                          <a:pt x="3564" y="907"/>
                        </a:lnTo>
                        <a:lnTo>
                          <a:pt x="3571" y="894"/>
                        </a:lnTo>
                        <a:lnTo>
                          <a:pt x="3582" y="882"/>
                        </a:lnTo>
                        <a:lnTo>
                          <a:pt x="3595" y="871"/>
                        </a:lnTo>
                        <a:lnTo>
                          <a:pt x="3614" y="861"/>
                        </a:lnTo>
                        <a:lnTo>
                          <a:pt x="3637" y="856"/>
                        </a:lnTo>
                        <a:lnTo>
                          <a:pt x="3665" y="858"/>
                        </a:lnTo>
                        <a:lnTo>
                          <a:pt x="3698" y="863"/>
                        </a:lnTo>
                        <a:lnTo>
                          <a:pt x="3720" y="872"/>
                        </a:lnTo>
                        <a:lnTo>
                          <a:pt x="3744" y="885"/>
                        </a:lnTo>
                        <a:lnTo>
                          <a:pt x="3767" y="904"/>
                        </a:lnTo>
                        <a:lnTo>
                          <a:pt x="3793" y="924"/>
                        </a:lnTo>
                        <a:lnTo>
                          <a:pt x="3817" y="949"/>
                        </a:lnTo>
                        <a:lnTo>
                          <a:pt x="3841" y="981"/>
                        </a:lnTo>
                        <a:lnTo>
                          <a:pt x="3861" y="1013"/>
                        </a:lnTo>
                        <a:lnTo>
                          <a:pt x="3877" y="1050"/>
                        </a:lnTo>
                        <a:lnTo>
                          <a:pt x="3892" y="1090"/>
                        </a:lnTo>
                        <a:lnTo>
                          <a:pt x="3901" y="1134"/>
                        </a:lnTo>
                        <a:lnTo>
                          <a:pt x="3903" y="1180"/>
                        </a:lnTo>
                        <a:lnTo>
                          <a:pt x="3901" y="1232"/>
                        </a:lnTo>
                        <a:lnTo>
                          <a:pt x="3890" y="1283"/>
                        </a:lnTo>
                        <a:lnTo>
                          <a:pt x="3874" y="1340"/>
                        </a:lnTo>
                        <a:lnTo>
                          <a:pt x="3846" y="1397"/>
                        </a:lnTo>
                        <a:lnTo>
                          <a:pt x="3810" y="1459"/>
                        </a:lnTo>
                        <a:lnTo>
                          <a:pt x="3764" y="1521"/>
                        </a:lnTo>
                        <a:lnTo>
                          <a:pt x="3714" y="1574"/>
                        </a:lnTo>
                        <a:lnTo>
                          <a:pt x="3661" y="1618"/>
                        </a:lnTo>
                        <a:lnTo>
                          <a:pt x="3604" y="1655"/>
                        </a:lnTo>
                        <a:lnTo>
                          <a:pt x="3542" y="1684"/>
                        </a:lnTo>
                        <a:lnTo>
                          <a:pt x="3478" y="1706"/>
                        </a:lnTo>
                        <a:lnTo>
                          <a:pt x="3412" y="1723"/>
                        </a:lnTo>
                        <a:lnTo>
                          <a:pt x="3344" y="1730"/>
                        </a:lnTo>
                        <a:lnTo>
                          <a:pt x="3275" y="1730"/>
                        </a:lnTo>
                        <a:lnTo>
                          <a:pt x="3205" y="1725"/>
                        </a:lnTo>
                        <a:lnTo>
                          <a:pt x="3135" y="1712"/>
                        </a:lnTo>
                        <a:lnTo>
                          <a:pt x="3066" y="1693"/>
                        </a:lnTo>
                        <a:lnTo>
                          <a:pt x="3000" y="1668"/>
                        </a:lnTo>
                        <a:lnTo>
                          <a:pt x="2934" y="1637"/>
                        </a:lnTo>
                        <a:lnTo>
                          <a:pt x="2871" y="1598"/>
                        </a:lnTo>
                        <a:lnTo>
                          <a:pt x="2813" y="1554"/>
                        </a:lnTo>
                        <a:lnTo>
                          <a:pt x="2758" y="1507"/>
                        </a:lnTo>
                        <a:lnTo>
                          <a:pt x="2706" y="1452"/>
                        </a:lnTo>
                        <a:lnTo>
                          <a:pt x="2662" y="1391"/>
                        </a:lnTo>
                        <a:lnTo>
                          <a:pt x="2622" y="1327"/>
                        </a:lnTo>
                        <a:lnTo>
                          <a:pt x="2589" y="1257"/>
                        </a:lnTo>
                        <a:lnTo>
                          <a:pt x="2564" y="1182"/>
                        </a:lnTo>
                        <a:lnTo>
                          <a:pt x="2510" y="1266"/>
                        </a:lnTo>
                        <a:lnTo>
                          <a:pt x="2466" y="1354"/>
                        </a:lnTo>
                        <a:lnTo>
                          <a:pt x="2432" y="1444"/>
                        </a:lnTo>
                        <a:lnTo>
                          <a:pt x="2406" y="1536"/>
                        </a:lnTo>
                        <a:lnTo>
                          <a:pt x="2389" y="1627"/>
                        </a:lnTo>
                        <a:lnTo>
                          <a:pt x="2380" y="1717"/>
                        </a:lnTo>
                        <a:lnTo>
                          <a:pt x="2378" y="1807"/>
                        </a:lnTo>
                        <a:lnTo>
                          <a:pt x="2386" y="1893"/>
                        </a:lnTo>
                        <a:lnTo>
                          <a:pt x="2402" y="1978"/>
                        </a:lnTo>
                        <a:lnTo>
                          <a:pt x="2424" y="2056"/>
                        </a:lnTo>
                        <a:lnTo>
                          <a:pt x="2455" y="2131"/>
                        </a:lnTo>
                        <a:lnTo>
                          <a:pt x="2518" y="2082"/>
                        </a:lnTo>
                        <a:lnTo>
                          <a:pt x="2584" y="2038"/>
                        </a:lnTo>
                        <a:lnTo>
                          <a:pt x="2653" y="2003"/>
                        </a:lnTo>
                        <a:lnTo>
                          <a:pt x="2725" y="1974"/>
                        </a:lnTo>
                        <a:lnTo>
                          <a:pt x="2800" y="1952"/>
                        </a:lnTo>
                        <a:lnTo>
                          <a:pt x="2875" y="1937"/>
                        </a:lnTo>
                        <a:lnTo>
                          <a:pt x="2950" y="1930"/>
                        </a:lnTo>
                        <a:lnTo>
                          <a:pt x="3027" y="1928"/>
                        </a:lnTo>
                        <a:lnTo>
                          <a:pt x="3104" y="1934"/>
                        </a:lnTo>
                        <a:lnTo>
                          <a:pt x="3181" y="1946"/>
                        </a:lnTo>
                        <a:lnTo>
                          <a:pt x="3254" y="1965"/>
                        </a:lnTo>
                        <a:lnTo>
                          <a:pt x="3328" y="1990"/>
                        </a:lnTo>
                        <a:lnTo>
                          <a:pt x="3397" y="2023"/>
                        </a:lnTo>
                        <a:lnTo>
                          <a:pt x="3465" y="2062"/>
                        </a:lnTo>
                        <a:lnTo>
                          <a:pt x="3529" y="2108"/>
                        </a:lnTo>
                        <a:lnTo>
                          <a:pt x="3588" y="2159"/>
                        </a:lnTo>
                        <a:lnTo>
                          <a:pt x="3643" y="2218"/>
                        </a:lnTo>
                        <a:lnTo>
                          <a:pt x="3692" y="2282"/>
                        </a:lnTo>
                        <a:lnTo>
                          <a:pt x="3736" y="2351"/>
                        </a:lnTo>
                        <a:lnTo>
                          <a:pt x="3773" y="2428"/>
                        </a:lnTo>
                        <a:lnTo>
                          <a:pt x="3802" y="2513"/>
                        </a:lnTo>
                        <a:lnTo>
                          <a:pt x="3830" y="2610"/>
                        </a:lnTo>
                        <a:lnTo>
                          <a:pt x="3868" y="2617"/>
                        </a:lnTo>
                        <a:lnTo>
                          <a:pt x="3923" y="2634"/>
                        </a:lnTo>
                        <a:lnTo>
                          <a:pt x="3974" y="2657"/>
                        </a:lnTo>
                        <a:lnTo>
                          <a:pt x="4020" y="2689"/>
                        </a:lnTo>
                        <a:lnTo>
                          <a:pt x="4061" y="2723"/>
                        </a:lnTo>
                        <a:lnTo>
                          <a:pt x="4095" y="2766"/>
                        </a:lnTo>
                        <a:lnTo>
                          <a:pt x="4125" y="2811"/>
                        </a:lnTo>
                        <a:lnTo>
                          <a:pt x="4147" y="2861"/>
                        </a:lnTo>
                        <a:lnTo>
                          <a:pt x="4163" y="2914"/>
                        </a:lnTo>
                        <a:lnTo>
                          <a:pt x="4174" y="2971"/>
                        </a:lnTo>
                        <a:lnTo>
                          <a:pt x="4176" y="3029"/>
                        </a:lnTo>
                        <a:lnTo>
                          <a:pt x="4172" y="3090"/>
                        </a:lnTo>
                        <a:lnTo>
                          <a:pt x="4160" y="3150"/>
                        </a:lnTo>
                        <a:lnTo>
                          <a:pt x="4138" y="3213"/>
                        </a:lnTo>
                        <a:lnTo>
                          <a:pt x="4108" y="3275"/>
                        </a:lnTo>
                        <a:lnTo>
                          <a:pt x="4072" y="3336"/>
                        </a:lnTo>
                        <a:lnTo>
                          <a:pt x="4024" y="3396"/>
                        </a:lnTo>
                        <a:lnTo>
                          <a:pt x="3967" y="3453"/>
                        </a:lnTo>
                        <a:lnTo>
                          <a:pt x="3901" y="3510"/>
                        </a:lnTo>
                        <a:lnTo>
                          <a:pt x="3824" y="3563"/>
                        </a:lnTo>
                        <a:lnTo>
                          <a:pt x="3901" y="3508"/>
                        </a:lnTo>
                        <a:lnTo>
                          <a:pt x="3967" y="3451"/>
                        </a:lnTo>
                        <a:lnTo>
                          <a:pt x="4022" y="3391"/>
                        </a:lnTo>
                        <a:lnTo>
                          <a:pt x="4068" y="3328"/>
                        </a:lnTo>
                        <a:lnTo>
                          <a:pt x="4106" y="3266"/>
                        </a:lnTo>
                        <a:lnTo>
                          <a:pt x="4134" y="3202"/>
                        </a:lnTo>
                        <a:lnTo>
                          <a:pt x="4152" y="3139"/>
                        </a:lnTo>
                        <a:lnTo>
                          <a:pt x="4163" y="3075"/>
                        </a:lnTo>
                        <a:lnTo>
                          <a:pt x="4167" y="3015"/>
                        </a:lnTo>
                        <a:lnTo>
                          <a:pt x="4161" y="2956"/>
                        </a:lnTo>
                        <a:lnTo>
                          <a:pt x="4149" y="2899"/>
                        </a:lnTo>
                        <a:lnTo>
                          <a:pt x="4128" y="2846"/>
                        </a:lnTo>
                        <a:lnTo>
                          <a:pt x="4101" y="2799"/>
                        </a:lnTo>
                        <a:lnTo>
                          <a:pt x="4066" y="2755"/>
                        </a:lnTo>
                        <a:lnTo>
                          <a:pt x="4026" y="2716"/>
                        </a:lnTo>
                        <a:lnTo>
                          <a:pt x="3980" y="2683"/>
                        </a:lnTo>
                        <a:lnTo>
                          <a:pt x="3927" y="2657"/>
                        </a:lnTo>
                        <a:lnTo>
                          <a:pt x="3868" y="2639"/>
                        </a:lnTo>
                        <a:lnTo>
                          <a:pt x="3833" y="2634"/>
                        </a:lnTo>
                        <a:lnTo>
                          <a:pt x="3850" y="2744"/>
                        </a:lnTo>
                        <a:lnTo>
                          <a:pt x="3855" y="2852"/>
                        </a:lnTo>
                        <a:lnTo>
                          <a:pt x="3850" y="2958"/>
                        </a:lnTo>
                        <a:lnTo>
                          <a:pt x="3832" y="3062"/>
                        </a:lnTo>
                        <a:lnTo>
                          <a:pt x="3804" y="3163"/>
                        </a:lnTo>
                        <a:lnTo>
                          <a:pt x="3766" y="3262"/>
                        </a:lnTo>
                        <a:lnTo>
                          <a:pt x="3718" y="3359"/>
                        </a:lnTo>
                        <a:lnTo>
                          <a:pt x="3661" y="3455"/>
                        </a:lnTo>
                        <a:lnTo>
                          <a:pt x="3593" y="3546"/>
                        </a:lnTo>
                        <a:lnTo>
                          <a:pt x="3518" y="3638"/>
                        </a:lnTo>
                        <a:lnTo>
                          <a:pt x="3434" y="3728"/>
                        </a:lnTo>
                        <a:lnTo>
                          <a:pt x="3342" y="3814"/>
                        </a:lnTo>
                        <a:lnTo>
                          <a:pt x="3242" y="3900"/>
                        </a:lnTo>
                        <a:lnTo>
                          <a:pt x="3135" y="3984"/>
                        </a:lnTo>
                        <a:lnTo>
                          <a:pt x="3020" y="4067"/>
                        </a:lnTo>
                        <a:lnTo>
                          <a:pt x="2899" y="4147"/>
                        </a:lnTo>
                        <a:lnTo>
                          <a:pt x="3027" y="4074"/>
                        </a:lnTo>
                        <a:lnTo>
                          <a:pt x="3157" y="4001"/>
                        </a:lnTo>
                        <a:lnTo>
                          <a:pt x="3287" y="3926"/>
                        </a:lnTo>
                        <a:lnTo>
                          <a:pt x="3417" y="3852"/>
                        </a:lnTo>
                        <a:lnTo>
                          <a:pt x="3546" y="3777"/>
                        </a:lnTo>
                        <a:lnTo>
                          <a:pt x="3672" y="3700"/>
                        </a:lnTo>
                        <a:lnTo>
                          <a:pt x="3795" y="3621"/>
                        </a:lnTo>
                        <a:lnTo>
                          <a:pt x="3914" y="3541"/>
                        </a:lnTo>
                        <a:lnTo>
                          <a:pt x="4031" y="3458"/>
                        </a:lnTo>
                        <a:lnTo>
                          <a:pt x="4141" y="3370"/>
                        </a:lnTo>
                        <a:lnTo>
                          <a:pt x="4248" y="3281"/>
                        </a:lnTo>
                        <a:lnTo>
                          <a:pt x="4348" y="3187"/>
                        </a:lnTo>
                        <a:lnTo>
                          <a:pt x="4442" y="3088"/>
                        </a:lnTo>
                        <a:lnTo>
                          <a:pt x="4530" y="2986"/>
                        </a:lnTo>
                        <a:lnTo>
                          <a:pt x="4609" y="2877"/>
                        </a:lnTo>
                        <a:lnTo>
                          <a:pt x="4609" y="2942"/>
                        </a:lnTo>
                        <a:lnTo>
                          <a:pt x="4535" y="3046"/>
                        </a:lnTo>
                        <a:lnTo>
                          <a:pt x="4456" y="3145"/>
                        </a:lnTo>
                        <a:lnTo>
                          <a:pt x="4372" y="3238"/>
                        </a:lnTo>
                        <a:lnTo>
                          <a:pt x="4284" y="3330"/>
                        </a:lnTo>
                        <a:lnTo>
                          <a:pt x="4191" y="3414"/>
                        </a:lnTo>
                        <a:lnTo>
                          <a:pt x="4094" y="3497"/>
                        </a:lnTo>
                        <a:lnTo>
                          <a:pt x="3993" y="3576"/>
                        </a:lnTo>
                        <a:lnTo>
                          <a:pt x="3888" y="3653"/>
                        </a:lnTo>
                        <a:lnTo>
                          <a:pt x="3782" y="3726"/>
                        </a:lnTo>
                        <a:lnTo>
                          <a:pt x="3672" y="3796"/>
                        </a:lnTo>
                        <a:lnTo>
                          <a:pt x="3562" y="3865"/>
                        </a:lnTo>
                        <a:lnTo>
                          <a:pt x="3449" y="3931"/>
                        </a:lnTo>
                        <a:lnTo>
                          <a:pt x="3337" y="3997"/>
                        </a:lnTo>
                        <a:lnTo>
                          <a:pt x="3221" y="4061"/>
                        </a:lnTo>
                        <a:lnTo>
                          <a:pt x="3108" y="4125"/>
                        </a:lnTo>
                        <a:lnTo>
                          <a:pt x="2994" y="4190"/>
                        </a:lnTo>
                        <a:lnTo>
                          <a:pt x="2881" y="4252"/>
                        </a:lnTo>
                        <a:lnTo>
                          <a:pt x="2769" y="4316"/>
                        </a:lnTo>
                        <a:lnTo>
                          <a:pt x="2659" y="4380"/>
                        </a:lnTo>
                        <a:lnTo>
                          <a:pt x="2551" y="4446"/>
                        </a:lnTo>
                        <a:lnTo>
                          <a:pt x="2444" y="4512"/>
                        </a:lnTo>
                        <a:lnTo>
                          <a:pt x="2342" y="4580"/>
                        </a:lnTo>
                        <a:lnTo>
                          <a:pt x="2241" y="4650"/>
                        </a:lnTo>
                        <a:lnTo>
                          <a:pt x="2146" y="4723"/>
                        </a:lnTo>
                        <a:lnTo>
                          <a:pt x="2054" y="4798"/>
                        </a:lnTo>
                        <a:lnTo>
                          <a:pt x="1968" y="4875"/>
                        </a:lnTo>
                        <a:lnTo>
                          <a:pt x="1886" y="4958"/>
                        </a:lnTo>
                        <a:lnTo>
                          <a:pt x="1810" y="5042"/>
                        </a:lnTo>
                        <a:lnTo>
                          <a:pt x="1739" y="5130"/>
                        </a:lnTo>
                        <a:lnTo>
                          <a:pt x="1675" y="5223"/>
                        </a:lnTo>
                        <a:lnTo>
                          <a:pt x="1618" y="5322"/>
                        </a:lnTo>
                        <a:lnTo>
                          <a:pt x="1569" y="5425"/>
                        </a:lnTo>
                        <a:lnTo>
                          <a:pt x="1526" y="5531"/>
                        </a:lnTo>
                        <a:lnTo>
                          <a:pt x="1493" y="5645"/>
                        </a:lnTo>
                        <a:lnTo>
                          <a:pt x="1470" y="5742"/>
                        </a:lnTo>
                        <a:lnTo>
                          <a:pt x="1453" y="5835"/>
                        </a:lnTo>
                        <a:lnTo>
                          <a:pt x="1523" y="5696"/>
                        </a:lnTo>
                        <a:lnTo>
                          <a:pt x="1598" y="5568"/>
                        </a:lnTo>
                        <a:lnTo>
                          <a:pt x="1675" y="5447"/>
                        </a:lnTo>
                        <a:lnTo>
                          <a:pt x="1757" y="5333"/>
                        </a:lnTo>
                        <a:lnTo>
                          <a:pt x="1843" y="5227"/>
                        </a:lnTo>
                        <a:lnTo>
                          <a:pt x="1933" y="5128"/>
                        </a:lnTo>
                        <a:lnTo>
                          <a:pt x="2025" y="5036"/>
                        </a:lnTo>
                        <a:lnTo>
                          <a:pt x="2120" y="4950"/>
                        </a:lnTo>
                        <a:lnTo>
                          <a:pt x="2219" y="4871"/>
                        </a:lnTo>
                        <a:lnTo>
                          <a:pt x="2320" y="4796"/>
                        </a:lnTo>
                        <a:lnTo>
                          <a:pt x="2422" y="4727"/>
                        </a:lnTo>
                        <a:lnTo>
                          <a:pt x="2527" y="4661"/>
                        </a:lnTo>
                        <a:lnTo>
                          <a:pt x="2633" y="4600"/>
                        </a:lnTo>
                        <a:lnTo>
                          <a:pt x="2739" y="4541"/>
                        </a:lnTo>
                        <a:lnTo>
                          <a:pt x="2848" y="4488"/>
                        </a:lnTo>
                        <a:lnTo>
                          <a:pt x="2958" y="4435"/>
                        </a:lnTo>
                        <a:lnTo>
                          <a:pt x="3067" y="4388"/>
                        </a:lnTo>
                        <a:lnTo>
                          <a:pt x="3177" y="4340"/>
                        </a:lnTo>
                        <a:lnTo>
                          <a:pt x="3287" y="4294"/>
                        </a:lnTo>
                        <a:lnTo>
                          <a:pt x="3397" y="4248"/>
                        </a:lnTo>
                        <a:lnTo>
                          <a:pt x="3507" y="4204"/>
                        </a:lnTo>
                        <a:lnTo>
                          <a:pt x="3617" y="4160"/>
                        </a:lnTo>
                        <a:lnTo>
                          <a:pt x="3723" y="4116"/>
                        </a:lnTo>
                        <a:lnTo>
                          <a:pt x="3832" y="4070"/>
                        </a:lnTo>
                        <a:lnTo>
                          <a:pt x="3936" y="4025"/>
                        </a:lnTo>
                        <a:lnTo>
                          <a:pt x="4039" y="3977"/>
                        </a:lnTo>
                        <a:lnTo>
                          <a:pt x="4141" y="3928"/>
                        </a:lnTo>
                        <a:lnTo>
                          <a:pt x="4240" y="3876"/>
                        </a:lnTo>
                        <a:lnTo>
                          <a:pt x="4335" y="3821"/>
                        </a:lnTo>
                        <a:lnTo>
                          <a:pt x="4429" y="3763"/>
                        </a:lnTo>
                        <a:lnTo>
                          <a:pt x="4521" y="3702"/>
                        </a:lnTo>
                        <a:lnTo>
                          <a:pt x="4609" y="3636"/>
                        </a:lnTo>
                        <a:lnTo>
                          <a:pt x="4609" y="3665"/>
                        </a:lnTo>
                        <a:lnTo>
                          <a:pt x="4519" y="3731"/>
                        </a:lnTo>
                        <a:lnTo>
                          <a:pt x="4427" y="3794"/>
                        </a:lnTo>
                        <a:lnTo>
                          <a:pt x="4330" y="3852"/>
                        </a:lnTo>
                        <a:lnTo>
                          <a:pt x="4233" y="3907"/>
                        </a:lnTo>
                        <a:lnTo>
                          <a:pt x="4132" y="3961"/>
                        </a:lnTo>
                        <a:lnTo>
                          <a:pt x="4029" y="4010"/>
                        </a:lnTo>
                        <a:lnTo>
                          <a:pt x="3923" y="4058"/>
                        </a:lnTo>
                        <a:lnTo>
                          <a:pt x="3817" y="4105"/>
                        </a:lnTo>
                        <a:lnTo>
                          <a:pt x="3709" y="4149"/>
                        </a:lnTo>
                        <a:lnTo>
                          <a:pt x="3601" y="4195"/>
                        </a:lnTo>
                        <a:lnTo>
                          <a:pt x="3489" y="4239"/>
                        </a:lnTo>
                        <a:lnTo>
                          <a:pt x="3379" y="4285"/>
                        </a:lnTo>
                        <a:lnTo>
                          <a:pt x="3267" y="4331"/>
                        </a:lnTo>
                        <a:lnTo>
                          <a:pt x="3157" y="4378"/>
                        </a:lnTo>
                        <a:lnTo>
                          <a:pt x="3045" y="4426"/>
                        </a:lnTo>
                        <a:lnTo>
                          <a:pt x="2934" y="4477"/>
                        </a:lnTo>
                        <a:lnTo>
                          <a:pt x="2824" y="4531"/>
                        </a:lnTo>
                        <a:lnTo>
                          <a:pt x="2716" y="4585"/>
                        </a:lnTo>
                        <a:lnTo>
                          <a:pt x="2608" y="4646"/>
                        </a:lnTo>
                        <a:lnTo>
                          <a:pt x="2501" y="4708"/>
                        </a:lnTo>
                        <a:lnTo>
                          <a:pt x="2397" y="4776"/>
                        </a:lnTo>
                        <a:lnTo>
                          <a:pt x="2294" y="4849"/>
                        </a:lnTo>
                        <a:lnTo>
                          <a:pt x="2193" y="4926"/>
                        </a:lnTo>
                        <a:lnTo>
                          <a:pt x="2096" y="5009"/>
                        </a:lnTo>
                        <a:lnTo>
                          <a:pt x="2001" y="5099"/>
                        </a:lnTo>
                        <a:lnTo>
                          <a:pt x="1909" y="5194"/>
                        </a:lnTo>
                        <a:lnTo>
                          <a:pt x="1821" y="5297"/>
                        </a:lnTo>
                        <a:lnTo>
                          <a:pt x="1737" y="5408"/>
                        </a:lnTo>
                        <a:lnTo>
                          <a:pt x="1656" y="5526"/>
                        </a:lnTo>
                        <a:lnTo>
                          <a:pt x="1580" y="5652"/>
                        </a:lnTo>
                        <a:lnTo>
                          <a:pt x="1508" y="5786"/>
                        </a:lnTo>
                        <a:lnTo>
                          <a:pt x="1440" y="5931"/>
                        </a:lnTo>
                        <a:lnTo>
                          <a:pt x="1435" y="5991"/>
                        </a:lnTo>
                        <a:lnTo>
                          <a:pt x="1433" y="6048"/>
                        </a:lnTo>
                        <a:lnTo>
                          <a:pt x="1363" y="6048"/>
                        </a:lnTo>
                        <a:lnTo>
                          <a:pt x="1396" y="5966"/>
                        </a:lnTo>
                        <a:lnTo>
                          <a:pt x="1404" y="5889"/>
                        </a:lnTo>
                        <a:lnTo>
                          <a:pt x="1415" y="5808"/>
                        </a:lnTo>
                        <a:lnTo>
                          <a:pt x="1431" y="5724"/>
                        </a:lnTo>
                        <a:lnTo>
                          <a:pt x="1451" y="5636"/>
                        </a:lnTo>
                        <a:lnTo>
                          <a:pt x="1486" y="5518"/>
                        </a:lnTo>
                        <a:lnTo>
                          <a:pt x="1528" y="5408"/>
                        </a:lnTo>
                        <a:lnTo>
                          <a:pt x="1578" y="5302"/>
                        </a:lnTo>
                        <a:lnTo>
                          <a:pt x="1635" y="5201"/>
                        </a:lnTo>
                        <a:lnTo>
                          <a:pt x="1699" y="5104"/>
                        </a:lnTo>
                        <a:lnTo>
                          <a:pt x="1768" y="5013"/>
                        </a:lnTo>
                        <a:lnTo>
                          <a:pt x="1843" y="4925"/>
                        </a:lnTo>
                        <a:lnTo>
                          <a:pt x="1924" y="4838"/>
                        </a:lnTo>
                        <a:lnTo>
                          <a:pt x="2010" y="4758"/>
                        </a:lnTo>
                        <a:lnTo>
                          <a:pt x="2102" y="4679"/>
                        </a:lnTo>
                        <a:lnTo>
                          <a:pt x="2197" y="4602"/>
                        </a:lnTo>
                        <a:lnTo>
                          <a:pt x="2294" y="4529"/>
                        </a:lnTo>
                        <a:lnTo>
                          <a:pt x="2397" y="4457"/>
                        </a:lnTo>
                        <a:lnTo>
                          <a:pt x="2501" y="4388"/>
                        </a:lnTo>
                        <a:lnTo>
                          <a:pt x="2609" y="4320"/>
                        </a:lnTo>
                        <a:lnTo>
                          <a:pt x="2717" y="4254"/>
                        </a:lnTo>
                        <a:lnTo>
                          <a:pt x="2829" y="4188"/>
                        </a:lnTo>
                        <a:lnTo>
                          <a:pt x="2948" y="4109"/>
                        </a:lnTo>
                        <a:lnTo>
                          <a:pt x="3064" y="4028"/>
                        </a:lnTo>
                        <a:lnTo>
                          <a:pt x="3170" y="3946"/>
                        </a:lnTo>
                        <a:lnTo>
                          <a:pt x="3271" y="3862"/>
                        </a:lnTo>
                        <a:lnTo>
                          <a:pt x="3362" y="3777"/>
                        </a:lnTo>
                        <a:lnTo>
                          <a:pt x="3449" y="3691"/>
                        </a:lnTo>
                        <a:lnTo>
                          <a:pt x="3526" y="3605"/>
                        </a:lnTo>
                        <a:lnTo>
                          <a:pt x="3595" y="3515"/>
                        </a:lnTo>
                        <a:lnTo>
                          <a:pt x="3656" y="3424"/>
                        </a:lnTo>
                        <a:lnTo>
                          <a:pt x="3709" y="3332"/>
                        </a:lnTo>
                        <a:lnTo>
                          <a:pt x="3751" y="3238"/>
                        </a:lnTo>
                        <a:lnTo>
                          <a:pt x="3786" y="3141"/>
                        </a:lnTo>
                        <a:lnTo>
                          <a:pt x="3811" y="3044"/>
                        </a:lnTo>
                        <a:lnTo>
                          <a:pt x="3826" y="2943"/>
                        </a:lnTo>
                        <a:lnTo>
                          <a:pt x="3832" y="2841"/>
                        </a:lnTo>
                        <a:lnTo>
                          <a:pt x="3828" y="2736"/>
                        </a:lnTo>
                        <a:lnTo>
                          <a:pt x="3811" y="2630"/>
                        </a:lnTo>
                        <a:lnTo>
                          <a:pt x="3793" y="2628"/>
                        </a:lnTo>
                        <a:lnTo>
                          <a:pt x="3736" y="2630"/>
                        </a:lnTo>
                        <a:lnTo>
                          <a:pt x="3685" y="2637"/>
                        </a:lnTo>
                        <a:lnTo>
                          <a:pt x="3639" y="2654"/>
                        </a:lnTo>
                        <a:lnTo>
                          <a:pt x="3597" y="2676"/>
                        </a:lnTo>
                        <a:lnTo>
                          <a:pt x="3562" y="2703"/>
                        </a:lnTo>
                        <a:lnTo>
                          <a:pt x="3531" y="2736"/>
                        </a:lnTo>
                        <a:lnTo>
                          <a:pt x="3507" y="2771"/>
                        </a:lnTo>
                        <a:lnTo>
                          <a:pt x="3487" y="2811"/>
                        </a:lnTo>
                        <a:lnTo>
                          <a:pt x="3472" y="2852"/>
                        </a:lnTo>
                        <a:lnTo>
                          <a:pt x="3463" y="2892"/>
                        </a:lnTo>
                        <a:lnTo>
                          <a:pt x="3461" y="2934"/>
                        </a:lnTo>
                        <a:lnTo>
                          <a:pt x="3463" y="2975"/>
                        </a:lnTo>
                        <a:lnTo>
                          <a:pt x="3471" y="3015"/>
                        </a:lnTo>
                        <a:lnTo>
                          <a:pt x="3483" y="3051"/>
                        </a:lnTo>
                        <a:lnTo>
                          <a:pt x="3502" y="3084"/>
                        </a:lnTo>
                        <a:lnTo>
                          <a:pt x="3526" y="3114"/>
                        </a:lnTo>
                        <a:lnTo>
                          <a:pt x="3562" y="3145"/>
                        </a:lnTo>
                        <a:lnTo>
                          <a:pt x="3599" y="3165"/>
                        </a:lnTo>
                        <a:lnTo>
                          <a:pt x="3632" y="3176"/>
                        </a:lnTo>
                        <a:lnTo>
                          <a:pt x="3661" y="3180"/>
                        </a:lnTo>
                        <a:lnTo>
                          <a:pt x="3687" y="3178"/>
                        </a:lnTo>
                        <a:lnTo>
                          <a:pt x="3705" y="3169"/>
                        </a:lnTo>
                        <a:lnTo>
                          <a:pt x="3694" y="3189"/>
                        </a:lnTo>
                        <a:lnTo>
                          <a:pt x="3676" y="3204"/>
                        </a:lnTo>
                        <a:lnTo>
                          <a:pt x="3652" y="3213"/>
                        </a:lnTo>
                        <a:lnTo>
                          <a:pt x="3623" y="3218"/>
                        </a:lnTo>
                        <a:lnTo>
                          <a:pt x="3592" y="3216"/>
                        </a:lnTo>
                        <a:lnTo>
                          <a:pt x="3560" y="3207"/>
                        </a:lnTo>
                        <a:lnTo>
                          <a:pt x="3527" y="3193"/>
                        </a:lnTo>
                        <a:lnTo>
                          <a:pt x="3494" y="3171"/>
                        </a:lnTo>
                        <a:lnTo>
                          <a:pt x="3465" y="3143"/>
                        </a:lnTo>
                        <a:lnTo>
                          <a:pt x="3436" y="3103"/>
                        </a:lnTo>
                        <a:lnTo>
                          <a:pt x="3417" y="3061"/>
                        </a:lnTo>
                        <a:lnTo>
                          <a:pt x="3406" y="3015"/>
                        </a:lnTo>
                        <a:lnTo>
                          <a:pt x="3403" y="2967"/>
                        </a:lnTo>
                        <a:lnTo>
                          <a:pt x="3406" y="2918"/>
                        </a:lnTo>
                        <a:lnTo>
                          <a:pt x="3417" y="2870"/>
                        </a:lnTo>
                        <a:lnTo>
                          <a:pt x="3436" y="2822"/>
                        </a:lnTo>
                        <a:lnTo>
                          <a:pt x="3461" y="2778"/>
                        </a:lnTo>
                        <a:lnTo>
                          <a:pt x="3493" y="2736"/>
                        </a:lnTo>
                        <a:lnTo>
                          <a:pt x="3529" y="2700"/>
                        </a:lnTo>
                        <a:lnTo>
                          <a:pt x="3570" y="2667"/>
                        </a:lnTo>
                        <a:lnTo>
                          <a:pt x="3617" y="2639"/>
                        </a:lnTo>
                        <a:lnTo>
                          <a:pt x="3670" y="2621"/>
                        </a:lnTo>
                        <a:lnTo>
                          <a:pt x="3727" y="2610"/>
                        </a:lnTo>
                        <a:lnTo>
                          <a:pt x="3788" y="2606"/>
                        </a:lnTo>
                        <a:lnTo>
                          <a:pt x="3758" y="2518"/>
                        </a:lnTo>
                        <a:lnTo>
                          <a:pt x="3722" y="2439"/>
                        </a:lnTo>
                        <a:lnTo>
                          <a:pt x="3679" y="2366"/>
                        </a:lnTo>
                        <a:lnTo>
                          <a:pt x="3630" y="2300"/>
                        </a:lnTo>
                        <a:lnTo>
                          <a:pt x="3579" y="2240"/>
                        </a:lnTo>
                        <a:lnTo>
                          <a:pt x="3520" y="2188"/>
                        </a:lnTo>
                        <a:lnTo>
                          <a:pt x="3460" y="2142"/>
                        </a:lnTo>
                        <a:lnTo>
                          <a:pt x="3394" y="2104"/>
                        </a:lnTo>
                        <a:lnTo>
                          <a:pt x="3326" y="2071"/>
                        </a:lnTo>
                        <a:lnTo>
                          <a:pt x="3256" y="2047"/>
                        </a:lnTo>
                        <a:lnTo>
                          <a:pt x="3185" y="2029"/>
                        </a:lnTo>
                        <a:lnTo>
                          <a:pt x="3113" y="2016"/>
                        </a:lnTo>
                        <a:lnTo>
                          <a:pt x="3040" y="2012"/>
                        </a:lnTo>
                        <a:lnTo>
                          <a:pt x="2967" y="2014"/>
                        </a:lnTo>
                        <a:lnTo>
                          <a:pt x="2893" y="2023"/>
                        </a:lnTo>
                        <a:lnTo>
                          <a:pt x="2822" y="2038"/>
                        </a:lnTo>
                        <a:lnTo>
                          <a:pt x="2752" y="2060"/>
                        </a:lnTo>
                        <a:lnTo>
                          <a:pt x="2684" y="2089"/>
                        </a:lnTo>
                        <a:lnTo>
                          <a:pt x="2620" y="2124"/>
                        </a:lnTo>
                        <a:lnTo>
                          <a:pt x="2560" y="2166"/>
                        </a:lnTo>
                        <a:lnTo>
                          <a:pt x="2501" y="2214"/>
                        </a:lnTo>
                        <a:lnTo>
                          <a:pt x="2540" y="2263"/>
                        </a:lnTo>
                        <a:lnTo>
                          <a:pt x="2582" y="2309"/>
                        </a:lnTo>
                        <a:lnTo>
                          <a:pt x="2628" y="2350"/>
                        </a:lnTo>
                        <a:lnTo>
                          <a:pt x="2679" y="2384"/>
                        </a:lnTo>
                        <a:lnTo>
                          <a:pt x="2734" y="2412"/>
                        </a:lnTo>
                        <a:lnTo>
                          <a:pt x="2794" y="2432"/>
                        </a:lnTo>
                        <a:lnTo>
                          <a:pt x="2859" y="2447"/>
                        </a:lnTo>
                        <a:lnTo>
                          <a:pt x="2926" y="2452"/>
                        </a:lnTo>
                        <a:lnTo>
                          <a:pt x="2967" y="2449"/>
                        </a:lnTo>
                        <a:lnTo>
                          <a:pt x="3003" y="2438"/>
                        </a:lnTo>
                        <a:lnTo>
                          <a:pt x="3034" y="2419"/>
                        </a:lnTo>
                        <a:lnTo>
                          <a:pt x="3060" y="2395"/>
                        </a:lnTo>
                        <a:lnTo>
                          <a:pt x="3078" y="2368"/>
                        </a:lnTo>
                        <a:lnTo>
                          <a:pt x="3091" y="2339"/>
                        </a:lnTo>
                        <a:lnTo>
                          <a:pt x="3097" y="2309"/>
                        </a:lnTo>
                        <a:lnTo>
                          <a:pt x="3093" y="2280"/>
                        </a:lnTo>
                        <a:lnTo>
                          <a:pt x="3082" y="2252"/>
                        </a:lnTo>
                        <a:lnTo>
                          <a:pt x="3113" y="2252"/>
                        </a:lnTo>
                        <a:lnTo>
                          <a:pt x="3139" y="2258"/>
                        </a:lnTo>
                        <a:lnTo>
                          <a:pt x="3163" y="2269"/>
                        </a:lnTo>
                        <a:lnTo>
                          <a:pt x="3181" y="2285"/>
                        </a:lnTo>
                        <a:lnTo>
                          <a:pt x="3196" y="2307"/>
                        </a:lnTo>
                        <a:lnTo>
                          <a:pt x="3205" y="2331"/>
                        </a:lnTo>
                        <a:lnTo>
                          <a:pt x="3209" y="2357"/>
                        </a:lnTo>
                        <a:lnTo>
                          <a:pt x="3207" y="2386"/>
                        </a:lnTo>
                        <a:lnTo>
                          <a:pt x="3199" y="2414"/>
                        </a:lnTo>
                        <a:lnTo>
                          <a:pt x="3188" y="2443"/>
                        </a:lnTo>
                        <a:lnTo>
                          <a:pt x="3168" y="2471"/>
                        </a:lnTo>
                        <a:lnTo>
                          <a:pt x="3144" y="2494"/>
                        </a:lnTo>
                        <a:lnTo>
                          <a:pt x="3113" y="2516"/>
                        </a:lnTo>
                        <a:lnTo>
                          <a:pt x="3075" y="2535"/>
                        </a:lnTo>
                        <a:lnTo>
                          <a:pt x="3031" y="2547"/>
                        </a:lnTo>
                        <a:lnTo>
                          <a:pt x="2979" y="2555"/>
                        </a:lnTo>
                        <a:lnTo>
                          <a:pt x="2906" y="2555"/>
                        </a:lnTo>
                        <a:lnTo>
                          <a:pt x="2837" y="2546"/>
                        </a:lnTo>
                        <a:lnTo>
                          <a:pt x="2769" y="2527"/>
                        </a:lnTo>
                        <a:lnTo>
                          <a:pt x="2706" y="2500"/>
                        </a:lnTo>
                        <a:lnTo>
                          <a:pt x="2648" y="2465"/>
                        </a:lnTo>
                        <a:lnTo>
                          <a:pt x="2593" y="2423"/>
                        </a:lnTo>
                        <a:lnTo>
                          <a:pt x="2543" y="2375"/>
                        </a:lnTo>
                        <a:lnTo>
                          <a:pt x="2498" y="2320"/>
                        </a:lnTo>
                        <a:lnTo>
                          <a:pt x="2457" y="2260"/>
                        </a:lnTo>
                        <a:lnTo>
                          <a:pt x="2413" y="2313"/>
                        </a:lnTo>
                        <a:lnTo>
                          <a:pt x="2373" y="2373"/>
                        </a:lnTo>
                        <a:lnTo>
                          <a:pt x="2338" y="2439"/>
                        </a:lnTo>
                        <a:lnTo>
                          <a:pt x="2309" y="2511"/>
                        </a:lnTo>
                        <a:lnTo>
                          <a:pt x="2283" y="2588"/>
                        </a:lnTo>
                        <a:lnTo>
                          <a:pt x="2269" y="2661"/>
                        </a:lnTo>
                        <a:lnTo>
                          <a:pt x="2263" y="2731"/>
                        </a:lnTo>
                        <a:lnTo>
                          <a:pt x="2263" y="2797"/>
                        </a:lnTo>
                        <a:lnTo>
                          <a:pt x="2272" y="2857"/>
                        </a:lnTo>
                        <a:lnTo>
                          <a:pt x="2287" y="2914"/>
                        </a:lnTo>
                        <a:lnTo>
                          <a:pt x="2307" y="2967"/>
                        </a:lnTo>
                        <a:lnTo>
                          <a:pt x="2333" y="3015"/>
                        </a:lnTo>
                        <a:lnTo>
                          <a:pt x="2364" y="3059"/>
                        </a:lnTo>
                        <a:lnTo>
                          <a:pt x="2399" y="3099"/>
                        </a:lnTo>
                        <a:lnTo>
                          <a:pt x="2437" y="3132"/>
                        </a:lnTo>
                        <a:lnTo>
                          <a:pt x="2477" y="3163"/>
                        </a:lnTo>
                        <a:lnTo>
                          <a:pt x="2521" y="3189"/>
                        </a:lnTo>
                        <a:lnTo>
                          <a:pt x="2565" y="3209"/>
                        </a:lnTo>
                        <a:lnTo>
                          <a:pt x="2611" y="3226"/>
                        </a:lnTo>
                        <a:lnTo>
                          <a:pt x="2657" y="3237"/>
                        </a:lnTo>
                        <a:lnTo>
                          <a:pt x="2703" y="3242"/>
                        </a:lnTo>
                        <a:lnTo>
                          <a:pt x="2749" y="3244"/>
                        </a:lnTo>
                        <a:lnTo>
                          <a:pt x="2791" y="3240"/>
                        </a:lnTo>
                        <a:lnTo>
                          <a:pt x="2833" y="3231"/>
                        </a:lnTo>
                        <a:lnTo>
                          <a:pt x="2871" y="3216"/>
                        </a:lnTo>
                        <a:lnTo>
                          <a:pt x="2906" y="3196"/>
                        </a:lnTo>
                        <a:lnTo>
                          <a:pt x="2936" y="3172"/>
                        </a:lnTo>
                        <a:lnTo>
                          <a:pt x="2963" y="3141"/>
                        </a:lnTo>
                        <a:lnTo>
                          <a:pt x="2983" y="3106"/>
                        </a:lnTo>
                        <a:lnTo>
                          <a:pt x="2996" y="3070"/>
                        </a:lnTo>
                        <a:lnTo>
                          <a:pt x="3000" y="3039"/>
                        </a:lnTo>
                        <a:lnTo>
                          <a:pt x="2996" y="3009"/>
                        </a:lnTo>
                        <a:lnTo>
                          <a:pt x="2985" y="2986"/>
                        </a:lnTo>
                        <a:lnTo>
                          <a:pt x="2970" y="2965"/>
                        </a:lnTo>
                        <a:lnTo>
                          <a:pt x="2948" y="2949"/>
                        </a:lnTo>
                        <a:lnTo>
                          <a:pt x="2926" y="2938"/>
                        </a:lnTo>
                        <a:lnTo>
                          <a:pt x="2899" y="2932"/>
                        </a:lnTo>
                        <a:lnTo>
                          <a:pt x="2873" y="2931"/>
                        </a:lnTo>
                        <a:lnTo>
                          <a:pt x="2846" y="2932"/>
                        </a:lnTo>
                        <a:lnTo>
                          <a:pt x="2822" y="2942"/>
                        </a:lnTo>
                        <a:lnTo>
                          <a:pt x="2798" y="2954"/>
                        </a:lnTo>
                        <a:lnTo>
                          <a:pt x="2780" y="2973"/>
                        </a:lnTo>
                        <a:lnTo>
                          <a:pt x="2765" y="2997"/>
                        </a:lnTo>
                        <a:lnTo>
                          <a:pt x="2758" y="3026"/>
                        </a:lnTo>
                        <a:lnTo>
                          <a:pt x="2741" y="3020"/>
                        </a:lnTo>
                        <a:lnTo>
                          <a:pt x="2727" y="3011"/>
                        </a:lnTo>
                        <a:lnTo>
                          <a:pt x="2716" y="2995"/>
                        </a:lnTo>
                        <a:lnTo>
                          <a:pt x="2706" y="2976"/>
                        </a:lnTo>
                        <a:lnTo>
                          <a:pt x="2701" y="2954"/>
                        </a:lnTo>
                        <a:lnTo>
                          <a:pt x="2699" y="2931"/>
                        </a:lnTo>
                        <a:lnTo>
                          <a:pt x="2701" y="2907"/>
                        </a:lnTo>
                        <a:lnTo>
                          <a:pt x="2708" y="2883"/>
                        </a:lnTo>
                        <a:lnTo>
                          <a:pt x="2719" y="2859"/>
                        </a:lnTo>
                        <a:lnTo>
                          <a:pt x="2738" y="2839"/>
                        </a:lnTo>
                        <a:lnTo>
                          <a:pt x="2760" y="2822"/>
                        </a:lnTo>
                        <a:lnTo>
                          <a:pt x="2789" y="2810"/>
                        </a:lnTo>
                        <a:lnTo>
                          <a:pt x="2824" y="2800"/>
                        </a:lnTo>
                        <a:lnTo>
                          <a:pt x="2877" y="2799"/>
                        </a:lnTo>
                        <a:lnTo>
                          <a:pt x="2925" y="2806"/>
                        </a:lnTo>
                        <a:lnTo>
                          <a:pt x="2967" y="2819"/>
                        </a:lnTo>
                        <a:lnTo>
                          <a:pt x="3005" y="2839"/>
                        </a:lnTo>
                        <a:lnTo>
                          <a:pt x="3036" y="2863"/>
                        </a:lnTo>
                        <a:lnTo>
                          <a:pt x="3062" y="2894"/>
                        </a:lnTo>
                        <a:lnTo>
                          <a:pt x="3080" y="2929"/>
                        </a:lnTo>
                        <a:lnTo>
                          <a:pt x="3091" y="2967"/>
                        </a:lnTo>
                        <a:lnTo>
                          <a:pt x="3097" y="3008"/>
                        </a:lnTo>
                        <a:lnTo>
                          <a:pt x="3093" y="3051"/>
                        </a:lnTo>
                        <a:lnTo>
                          <a:pt x="3082" y="3095"/>
                        </a:lnTo>
                        <a:lnTo>
                          <a:pt x="3064" y="3141"/>
                        </a:lnTo>
                        <a:lnTo>
                          <a:pt x="3036" y="3185"/>
                        </a:lnTo>
                        <a:lnTo>
                          <a:pt x="3000" y="3229"/>
                        </a:lnTo>
                        <a:lnTo>
                          <a:pt x="2968" y="3255"/>
                        </a:lnTo>
                        <a:lnTo>
                          <a:pt x="2934" y="3275"/>
                        </a:lnTo>
                        <a:lnTo>
                          <a:pt x="2895" y="3292"/>
                        </a:lnTo>
                        <a:lnTo>
                          <a:pt x="2851" y="3301"/>
                        </a:lnTo>
                        <a:lnTo>
                          <a:pt x="2807" y="3306"/>
                        </a:lnTo>
                        <a:lnTo>
                          <a:pt x="2758" y="3306"/>
                        </a:lnTo>
                        <a:lnTo>
                          <a:pt x="2710" y="3301"/>
                        </a:lnTo>
                        <a:lnTo>
                          <a:pt x="2659" y="3290"/>
                        </a:lnTo>
                        <a:lnTo>
                          <a:pt x="2609" y="3275"/>
                        </a:lnTo>
                        <a:lnTo>
                          <a:pt x="2560" y="3255"/>
                        </a:lnTo>
                        <a:lnTo>
                          <a:pt x="2510" y="3229"/>
                        </a:lnTo>
                        <a:lnTo>
                          <a:pt x="2465" y="3200"/>
                        </a:lnTo>
                        <a:lnTo>
                          <a:pt x="2419" y="3165"/>
                        </a:lnTo>
                        <a:lnTo>
                          <a:pt x="2378" y="3127"/>
                        </a:lnTo>
                        <a:lnTo>
                          <a:pt x="2340" y="3083"/>
                        </a:lnTo>
                        <a:lnTo>
                          <a:pt x="2307" y="3035"/>
                        </a:lnTo>
                        <a:lnTo>
                          <a:pt x="2280" y="2982"/>
                        </a:lnTo>
                        <a:lnTo>
                          <a:pt x="2256" y="2925"/>
                        </a:lnTo>
                        <a:lnTo>
                          <a:pt x="2241" y="2865"/>
                        </a:lnTo>
                        <a:lnTo>
                          <a:pt x="2232" y="2799"/>
                        </a:lnTo>
                        <a:lnTo>
                          <a:pt x="2230" y="2729"/>
                        </a:lnTo>
                        <a:lnTo>
                          <a:pt x="2236" y="2656"/>
                        </a:lnTo>
                        <a:lnTo>
                          <a:pt x="2252" y="2579"/>
                        </a:lnTo>
                        <a:lnTo>
                          <a:pt x="2278" y="2496"/>
                        </a:lnTo>
                        <a:lnTo>
                          <a:pt x="2311" y="2419"/>
                        </a:lnTo>
                        <a:lnTo>
                          <a:pt x="2347" y="2348"/>
                        </a:lnTo>
                        <a:lnTo>
                          <a:pt x="2391" y="2284"/>
                        </a:lnTo>
                        <a:lnTo>
                          <a:pt x="2439" y="2227"/>
                        </a:lnTo>
                        <a:lnTo>
                          <a:pt x="2421" y="2192"/>
                        </a:lnTo>
                        <a:lnTo>
                          <a:pt x="2375" y="2243"/>
                        </a:lnTo>
                        <a:lnTo>
                          <a:pt x="2333" y="2298"/>
                        </a:lnTo>
                        <a:lnTo>
                          <a:pt x="2294" y="2361"/>
                        </a:lnTo>
                        <a:lnTo>
                          <a:pt x="2261" y="2427"/>
                        </a:lnTo>
                        <a:lnTo>
                          <a:pt x="2232" y="2498"/>
                        </a:lnTo>
                        <a:lnTo>
                          <a:pt x="2206" y="2586"/>
                        </a:lnTo>
                        <a:lnTo>
                          <a:pt x="2190" y="2672"/>
                        </a:lnTo>
                        <a:lnTo>
                          <a:pt x="2184" y="2753"/>
                        </a:lnTo>
                        <a:lnTo>
                          <a:pt x="2186" y="2830"/>
                        </a:lnTo>
                        <a:lnTo>
                          <a:pt x="2197" y="2901"/>
                        </a:lnTo>
                        <a:lnTo>
                          <a:pt x="2215" y="2971"/>
                        </a:lnTo>
                        <a:lnTo>
                          <a:pt x="2241" y="3035"/>
                        </a:lnTo>
                        <a:lnTo>
                          <a:pt x="2272" y="3094"/>
                        </a:lnTo>
                        <a:lnTo>
                          <a:pt x="2311" y="3149"/>
                        </a:lnTo>
                        <a:lnTo>
                          <a:pt x="2353" y="3200"/>
                        </a:lnTo>
                        <a:lnTo>
                          <a:pt x="2399" y="3244"/>
                        </a:lnTo>
                        <a:lnTo>
                          <a:pt x="2450" y="3284"/>
                        </a:lnTo>
                        <a:lnTo>
                          <a:pt x="2503" y="3319"/>
                        </a:lnTo>
                        <a:lnTo>
                          <a:pt x="2560" y="3348"/>
                        </a:lnTo>
                        <a:lnTo>
                          <a:pt x="2617" y="3372"/>
                        </a:lnTo>
                        <a:lnTo>
                          <a:pt x="2675" y="3391"/>
                        </a:lnTo>
                        <a:lnTo>
                          <a:pt x="2736" y="3403"/>
                        </a:lnTo>
                        <a:lnTo>
                          <a:pt x="2794" y="3409"/>
                        </a:lnTo>
                        <a:lnTo>
                          <a:pt x="2853" y="3411"/>
                        </a:lnTo>
                        <a:lnTo>
                          <a:pt x="2910" y="3403"/>
                        </a:lnTo>
                        <a:lnTo>
                          <a:pt x="2965" y="3392"/>
                        </a:lnTo>
                        <a:lnTo>
                          <a:pt x="3016" y="3372"/>
                        </a:lnTo>
                        <a:lnTo>
                          <a:pt x="3066" y="3347"/>
                        </a:lnTo>
                        <a:lnTo>
                          <a:pt x="3110" y="3315"/>
                        </a:lnTo>
                        <a:lnTo>
                          <a:pt x="3150" y="3275"/>
                        </a:lnTo>
                        <a:lnTo>
                          <a:pt x="3152" y="3279"/>
                        </a:lnTo>
                        <a:lnTo>
                          <a:pt x="3154" y="3290"/>
                        </a:lnTo>
                        <a:lnTo>
                          <a:pt x="3155" y="3306"/>
                        </a:lnTo>
                        <a:lnTo>
                          <a:pt x="3154" y="3326"/>
                        </a:lnTo>
                        <a:lnTo>
                          <a:pt x="3150" y="3352"/>
                        </a:lnTo>
                        <a:lnTo>
                          <a:pt x="3139" y="3378"/>
                        </a:lnTo>
                        <a:lnTo>
                          <a:pt x="3122" y="3407"/>
                        </a:lnTo>
                        <a:lnTo>
                          <a:pt x="3095" y="3435"/>
                        </a:lnTo>
                        <a:lnTo>
                          <a:pt x="3058" y="3462"/>
                        </a:lnTo>
                        <a:lnTo>
                          <a:pt x="3025" y="3479"/>
                        </a:lnTo>
                        <a:lnTo>
                          <a:pt x="2989" y="3490"/>
                        </a:lnTo>
                        <a:lnTo>
                          <a:pt x="2947" y="3497"/>
                        </a:lnTo>
                        <a:lnTo>
                          <a:pt x="2903" y="3501"/>
                        </a:lnTo>
                        <a:lnTo>
                          <a:pt x="2855" y="3499"/>
                        </a:lnTo>
                        <a:lnTo>
                          <a:pt x="2805" y="3493"/>
                        </a:lnTo>
                        <a:lnTo>
                          <a:pt x="2752" y="3484"/>
                        </a:lnTo>
                        <a:lnTo>
                          <a:pt x="2699" y="3469"/>
                        </a:lnTo>
                        <a:lnTo>
                          <a:pt x="2646" y="3451"/>
                        </a:lnTo>
                        <a:lnTo>
                          <a:pt x="2593" y="3427"/>
                        </a:lnTo>
                        <a:lnTo>
                          <a:pt x="2540" y="3402"/>
                        </a:lnTo>
                        <a:lnTo>
                          <a:pt x="2488" y="3370"/>
                        </a:lnTo>
                        <a:lnTo>
                          <a:pt x="2439" y="3334"/>
                        </a:lnTo>
                        <a:lnTo>
                          <a:pt x="2391" y="3295"/>
                        </a:lnTo>
                        <a:lnTo>
                          <a:pt x="2347" y="3251"/>
                        </a:lnTo>
                        <a:lnTo>
                          <a:pt x="2305" y="3204"/>
                        </a:lnTo>
                        <a:lnTo>
                          <a:pt x="2269" y="3150"/>
                        </a:lnTo>
                        <a:lnTo>
                          <a:pt x="2237" y="3095"/>
                        </a:lnTo>
                        <a:lnTo>
                          <a:pt x="2210" y="3035"/>
                        </a:lnTo>
                        <a:lnTo>
                          <a:pt x="2188" y="2969"/>
                        </a:lnTo>
                        <a:lnTo>
                          <a:pt x="2173" y="2901"/>
                        </a:lnTo>
                        <a:lnTo>
                          <a:pt x="2166" y="2828"/>
                        </a:lnTo>
                        <a:lnTo>
                          <a:pt x="2166" y="2751"/>
                        </a:lnTo>
                        <a:lnTo>
                          <a:pt x="2175" y="2670"/>
                        </a:lnTo>
                        <a:lnTo>
                          <a:pt x="2192" y="2586"/>
                        </a:lnTo>
                        <a:lnTo>
                          <a:pt x="2217" y="2498"/>
                        </a:lnTo>
                        <a:lnTo>
                          <a:pt x="2247" y="2421"/>
                        </a:lnTo>
                        <a:lnTo>
                          <a:pt x="2281" y="2351"/>
                        </a:lnTo>
                        <a:lnTo>
                          <a:pt x="2322" y="2285"/>
                        </a:lnTo>
                        <a:lnTo>
                          <a:pt x="2364" y="2227"/>
                        </a:lnTo>
                        <a:lnTo>
                          <a:pt x="2413" y="2172"/>
                        </a:lnTo>
                        <a:lnTo>
                          <a:pt x="2382" y="2097"/>
                        </a:lnTo>
                        <a:lnTo>
                          <a:pt x="2360" y="2016"/>
                        </a:lnTo>
                        <a:lnTo>
                          <a:pt x="2344" y="1932"/>
                        </a:lnTo>
                        <a:lnTo>
                          <a:pt x="2334" y="1846"/>
                        </a:lnTo>
                        <a:lnTo>
                          <a:pt x="2333" y="1756"/>
                        </a:lnTo>
                        <a:lnTo>
                          <a:pt x="2338" y="1666"/>
                        </a:lnTo>
                        <a:lnTo>
                          <a:pt x="2351" y="1574"/>
                        </a:lnTo>
                        <a:lnTo>
                          <a:pt x="2373" y="1485"/>
                        </a:lnTo>
                        <a:lnTo>
                          <a:pt x="2404" y="1393"/>
                        </a:lnTo>
                        <a:lnTo>
                          <a:pt x="2444" y="1305"/>
                        </a:lnTo>
                        <a:lnTo>
                          <a:pt x="2494" y="1217"/>
                        </a:lnTo>
                        <a:lnTo>
                          <a:pt x="2553" y="1134"/>
                        </a:lnTo>
                        <a:lnTo>
                          <a:pt x="2542" y="1078"/>
                        </a:lnTo>
                        <a:lnTo>
                          <a:pt x="2536" y="1017"/>
                        </a:lnTo>
                        <a:lnTo>
                          <a:pt x="2536" y="957"/>
                        </a:lnTo>
                        <a:lnTo>
                          <a:pt x="2542" y="860"/>
                        </a:lnTo>
                        <a:lnTo>
                          <a:pt x="2455" y="935"/>
                        </a:lnTo>
                        <a:lnTo>
                          <a:pt x="2373" y="1017"/>
                        </a:lnTo>
                        <a:lnTo>
                          <a:pt x="2298" y="1105"/>
                        </a:lnTo>
                        <a:lnTo>
                          <a:pt x="2228" y="1200"/>
                        </a:lnTo>
                        <a:lnTo>
                          <a:pt x="2162" y="1303"/>
                        </a:lnTo>
                        <a:lnTo>
                          <a:pt x="2104" y="1413"/>
                        </a:lnTo>
                        <a:lnTo>
                          <a:pt x="2052" y="1530"/>
                        </a:lnTo>
                        <a:lnTo>
                          <a:pt x="2006" y="1655"/>
                        </a:lnTo>
                        <a:lnTo>
                          <a:pt x="1970" y="1785"/>
                        </a:lnTo>
                        <a:lnTo>
                          <a:pt x="1942" y="1906"/>
                        </a:lnTo>
                        <a:lnTo>
                          <a:pt x="1922" y="2021"/>
                        </a:lnTo>
                        <a:lnTo>
                          <a:pt x="1909" y="2130"/>
                        </a:lnTo>
                        <a:lnTo>
                          <a:pt x="1904" y="2234"/>
                        </a:lnTo>
                        <a:lnTo>
                          <a:pt x="1904" y="2333"/>
                        </a:lnTo>
                        <a:lnTo>
                          <a:pt x="1911" y="2427"/>
                        </a:lnTo>
                        <a:lnTo>
                          <a:pt x="1922" y="2515"/>
                        </a:lnTo>
                        <a:lnTo>
                          <a:pt x="1939" y="2597"/>
                        </a:lnTo>
                        <a:lnTo>
                          <a:pt x="1959" y="2676"/>
                        </a:lnTo>
                        <a:lnTo>
                          <a:pt x="1984" y="2751"/>
                        </a:lnTo>
                        <a:lnTo>
                          <a:pt x="2012" y="2821"/>
                        </a:lnTo>
                        <a:lnTo>
                          <a:pt x="2041" y="2885"/>
                        </a:lnTo>
                        <a:lnTo>
                          <a:pt x="2074" y="2947"/>
                        </a:lnTo>
                        <a:lnTo>
                          <a:pt x="2107" y="3006"/>
                        </a:lnTo>
                        <a:lnTo>
                          <a:pt x="2142" y="3059"/>
                        </a:lnTo>
                        <a:lnTo>
                          <a:pt x="2179" y="3108"/>
                        </a:lnTo>
                        <a:lnTo>
                          <a:pt x="2215" y="3156"/>
                        </a:lnTo>
                        <a:lnTo>
                          <a:pt x="2250" y="3200"/>
                        </a:lnTo>
                        <a:lnTo>
                          <a:pt x="2285" y="3240"/>
                        </a:lnTo>
                        <a:lnTo>
                          <a:pt x="2318" y="3279"/>
                        </a:lnTo>
                        <a:lnTo>
                          <a:pt x="2349" y="3314"/>
                        </a:lnTo>
                        <a:lnTo>
                          <a:pt x="2378" y="3347"/>
                        </a:lnTo>
                        <a:lnTo>
                          <a:pt x="2437" y="3413"/>
                        </a:lnTo>
                        <a:lnTo>
                          <a:pt x="2490" y="3473"/>
                        </a:lnTo>
                        <a:lnTo>
                          <a:pt x="2538" y="3528"/>
                        </a:lnTo>
                        <a:lnTo>
                          <a:pt x="2576" y="3579"/>
                        </a:lnTo>
                        <a:lnTo>
                          <a:pt x="2608" y="3627"/>
                        </a:lnTo>
                        <a:lnTo>
                          <a:pt x="2631" y="3673"/>
                        </a:lnTo>
                        <a:lnTo>
                          <a:pt x="2644" y="3717"/>
                        </a:lnTo>
                        <a:lnTo>
                          <a:pt x="2648" y="3759"/>
                        </a:lnTo>
                        <a:lnTo>
                          <a:pt x="2640" y="3801"/>
                        </a:lnTo>
                        <a:lnTo>
                          <a:pt x="2620" y="3843"/>
                        </a:lnTo>
                        <a:lnTo>
                          <a:pt x="2602" y="3871"/>
                        </a:lnTo>
                        <a:lnTo>
                          <a:pt x="2578" y="3891"/>
                        </a:lnTo>
                        <a:lnTo>
                          <a:pt x="2553" y="3907"/>
                        </a:lnTo>
                        <a:lnTo>
                          <a:pt x="2525" y="3917"/>
                        </a:lnTo>
                        <a:lnTo>
                          <a:pt x="2498" y="3920"/>
                        </a:lnTo>
                        <a:lnTo>
                          <a:pt x="2472" y="3918"/>
                        </a:lnTo>
                        <a:lnTo>
                          <a:pt x="2452" y="3911"/>
                        </a:lnTo>
                        <a:lnTo>
                          <a:pt x="2433" y="3898"/>
                        </a:lnTo>
                        <a:lnTo>
                          <a:pt x="2422" y="3882"/>
                        </a:lnTo>
                        <a:lnTo>
                          <a:pt x="2439" y="3880"/>
                        </a:lnTo>
                        <a:lnTo>
                          <a:pt x="2457" y="3878"/>
                        </a:lnTo>
                        <a:lnTo>
                          <a:pt x="2477" y="3874"/>
                        </a:lnTo>
                        <a:lnTo>
                          <a:pt x="2498" y="3865"/>
                        </a:lnTo>
                        <a:lnTo>
                          <a:pt x="2520" y="3851"/>
                        </a:lnTo>
                        <a:lnTo>
                          <a:pt x="2540" y="3830"/>
                        </a:lnTo>
                        <a:lnTo>
                          <a:pt x="2558" y="3801"/>
                        </a:lnTo>
                        <a:lnTo>
                          <a:pt x="2567" y="3781"/>
                        </a:lnTo>
                        <a:lnTo>
                          <a:pt x="2573" y="3759"/>
                        </a:lnTo>
                        <a:lnTo>
                          <a:pt x="2575" y="3735"/>
                        </a:lnTo>
                        <a:lnTo>
                          <a:pt x="2575" y="3709"/>
                        </a:lnTo>
                        <a:lnTo>
                          <a:pt x="2567" y="3680"/>
                        </a:lnTo>
                        <a:lnTo>
                          <a:pt x="2556" y="3649"/>
                        </a:lnTo>
                        <a:lnTo>
                          <a:pt x="2540" y="3612"/>
                        </a:lnTo>
                        <a:lnTo>
                          <a:pt x="2518" y="3572"/>
                        </a:lnTo>
                        <a:lnTo>
                          <a:pt x="2490" y="3528"/>
                        </a:lnTo>
                        <a:lnTo>
                          <a:pt x="2455" y="3479"/>
                        </a:lnTo>
                        <a:lnTo>
                          <a:pt x="2413" y="3424"/>
                        </a:lnTo>
                        <a:lnTo>
                          <a:pt x="2364" y="3363"/>
                        </a:lnTo>
                        <a:lnTo>
                          <a:pt x="2334" y="3328"/>
                        </a:lnTo>
                        <a:lnTo>
                          <a:pt x="2302" y="3290"/>
                        </a:lnTo>
                        <a:lnTo>
                          <a:pt x="2267" y="3249"/>
                        </a:lnTo>
                        <a:lnTo>
                          <a:pt x="2232" y="3205"/>
                        </a:lnTo>
                        <a:lnTo>
                          <a:pt x="2195" y="3158"/>
                        </a:lnTo>
                        <a:lnTo>
                          <a:pt x="2160" y="3108"/>
                        </a:lnTo>
                        <a:lnTo>
                          <a:pt x="2124" y="3055"/>
                        </a:lnTo>
                        <a:lnTo>
                          <a:pt x="2089" y="2998"/>
                        </a:lnTo>
                        <a:lnTo>
                          <a:pt x="2054" y="2940"/>
                        </a:lnTo>
                        <a:lnTo>
                          <a:pt x="2023" y="2876"/>
                        </a:lnTo>
                        <a:lnTo>
                          <a:pt x="1992" y="2808"/>
                        </a:lnTo>
                        <a:lnTo>
                          <a:pt x="1966" y="2736"/>
                        </a:lnTo>
                        <a:lnTo>
                          <a:pt x="1941" y="2661"/>
                        </a:lnTo>
                        <a:lnTo>
                          <a:pt x="1920" y="2582"/>
                        </a:lnTo>
                        <a:lnTo>
                          <a:pt x="1906" y="2498"/>
                        </a:lnTo>
                        <a:lnTo>
                          <a:pt x="1893" y="2410"/>
                        </a:lnTo>
                        <a:lnTo>
                          <a:pt x="1887" y="2318"/>
                        </a:lnTo>
                        <a:lnTo>
                          <a:pt x="1886" y="2219"/>
                        </a:lnTo>
                        <a:lnTo>
                          <a:pt x="1891" y="2119"/>
                        </a:lnTo>
                        <a:lnTo>
                          <a:pt x="1904" y="2011"/>
                        </a:lnTo>
                        <a:lnTo>
                          <a:pt x="1922" y="1899"/>
                        </a:lnTo>
                        <a:lnTo>
                          <a:pt x="1950" y="1781"/>
                        </a:lnTo>
                        <a:lnTo>
                          <a:pt x="1984" y="1657"/>
                        </a:lnTo>
                        <a:lnTo>
                          <a:pt x="2027" y="1541"/>
                        </a:lnTo>
                        <a:lnTo>
                          <a:pt x="2072" y="1430"/>
                        </a:lnTo>
                        <a:lnTo>
                          <a:pt x="2126" y="1325"/>
                        </a:lnTo>
                        <a:lnTo>
                          <a:pt x="2184" y="1226"/>
                        </a:lnTo>
                        <a:lnTo>
                          <a:pt x="2247" y="1134"/>
                        </a:lnTo>
                        <a:lnTo>
                          <a:pt x="2314" y="1046"/>
                        </a:lnTo>
                        <a:lnTo>
                          <a:pt x="2388" y="968"/>
                        </a:lnTo>
                        <a:lnTo>
                          <a:pt x="2465" y="893"/>
                        </a:lnTo>
                        <a:lnTo>
                          <a:pt x="2545" y="825"/>
                        </a:lnTo>
                        <a:lnTo>
                          <a:pt x="2560" y="733"/>
                        </a:lnTo>
                        <a:lnTo>
                          <a:pt x="2584" y="645"/>
                        </a:lnTo>
                        <a:lnTo>
                          <a:pt x="2615" y="559"/>
                        </a:lnTo>
                        <a:lnTo>
                          <a:pt x="2651" y="478"/>
                        </a:lnTo>
                        <a:lnTo>
                          <a:pt x="2697" y="403"/>
                        </a:lnTo>
                        <a:lnTo>
                          <a:pt x="2747" y="332"/>
                        </a:lnTo>
                        <a:lnTo>
                          <a:pt x="2804" y="266"/>
                        </a:lnTo>
                        <a:lnTo>
                          <a:pt x="2868" y="205"/>
                        </a:lnTo>
                        <a:lnTo>
                          <a:pt x="2937" y="150"/>
                        </a:lnTo>
                        <a:lnTo>
                          <a:pt x="3012" y="103"/>
                        </a:lnTo>
                        <a:lnTo>
                          <a:pt x="3091" y="62"/>
                        </a:lnTo>
                        <a:lnTo>
                          <a:pt x="3177" y="27"/>
                        </a:lnTo>
                        <a:lnTo>
                          <a:pt x="3267" y="0"/>
                        </a:lnTo>
                        <a:close/>
                      </a:path>
                    </a:pathLst>
                  </a:custGeom>
                  <a:solidFill>
                    <a:srgbClr val="404040"/>
                  </a:solidFill>
                  <a:ln w="0">
                    <a:solidFill>
                      <a:srgbClr val="404040"/>
                    </a:solidFill>
                    <a:prstDash val="solid"/>
                    <a:round/>
                    <a:headEnd/>
                    <a:tailEnd/>
                  </a:ln>
                </p:spPr>
                <p:txBody>
                  <a:bodyPr vert="horz" wrap="square" lIns="68580" tIns="34290" rIns="68580" bIns="34290" numCol="1" anchor="t" anchorCtr="0" compatLnSpc="1">
                    <a:prstTxWarp prst="textNoShape">
                      <a:avLst/>
                    </a:prstTxWarp>
                  </a:bodyPr>
                  <a:lstStyle/>
                  <a:p>
                    <a:endParaRPr lang="id-ID" sz="1350"/>
                  </a:p>
                </p:txBody>
              </p:sp>
              <p:sp>
                <p:nvSpPr>
                  <p:cNvPr id="12" name="Freeform 9"/>
                  <p:cNvSpPr>
                    <a:spLocks noEditPoints="1"/>
                  </p:cNvSpPr>
                  <p:nvPr/>
                </p:nvSpPr>
                <p:spPr bwMode="auto">
                  <a:xfrm>
                    <a:off x="0" y="0"/>
                    <a:ext cx="3997325" cy="8693150"/>
                  </a:xfrm>
                  <a:custGeom>
                    <a:avLst/>
                    <a:gdLst>
                      <a:gd name="T0" fmla="*/ 3705225 w 2518"/>
                      <a:gd name="T1" fmla="*/ 1204913 h 5476"/>
                      <a:gd name="T2" fmla="*/ 1079500 w 2518"/>
                      <a:gd name="T3" fmla="*/ 3808413 h 5476"/>
                      <a:gd name="T4" fmla="*/ 1169988 w 2518"/>
                      <a:gd name="T5" fmla="*/ 4684713 h 5476"/>
                      <a:gd name="T6" fmla="*/ 1244600 w 2518"/>
                      <a:gd name="T7" fmla="*/ 4629150 h 5476"/>
                      <a:gd name="T8" fmla="*/ 1527175 w 2518"/>
                      <a:gd name="T9" fmla="*/ 5915025 h 5476"/>
                      <a:gd name="T10" fmla="*/ 1727200 w 2518"/>
                      <a:gd name="T11" fmla="*/ 5429250 h 5476"/>
                      <a:gd name="T12" fmla="*/ 1939925 w 2518"/>
                      <a:gd name="T13" fmla="*/ 5210175 h 5476"/>
                      <a:gd name="T14" fmla="*/ 2540000 w 2518"/>
                      <a:gd name="T15" fmla="*/ 4425950 h 5476"/>
                      <a:gd name="T16" fmla="*/ 1939925 w 2518"/>
                      <a:gd name="T17" fmla="*/ 4706938 h 5476"/>
                      <a:gd name="T18" fmla="*/ 1824038 w 2518"/>
                      <a:gd name="T19" fmla="*/ 4856163 h 5476"/>
                      <a:gd name="T20" fmla="*/ 2492375 w 2518"/>
                      <a:gd name="T21" fmla="*/ 4329113 h 5476"/>
                      <a:gd name="T22" fmla="*/ 2862263 w 2518"/>
                      <a:gd name="T23" fmla="*/ 5129213 h 5476"/>
                      <a:gd name="T24" fmla="*/ 1628775 w 2518"/>
                      <a:gd name="T25" fmla="*/ 4198938 h 5476"/>
                      <a:gd name="T26" fmla="*/ 2446338 w 2518"/>
                      <a:gd name="T27" fmla="*/ 4102100 h 5476"/>
                      <a:gd name="T28" fmla="*/ 2722563 w 2518"/>
                      <a:gd name="T29" fmla="*/ 6180138 h 5476"/>
                      <a:gd name="T30" fmla="*/ 3267075 w 2518"/>
                      <a:gd name="T31" fmla="*/ 5853113 h 5476"/>
                      <a:gd name="T32" fmla="*/ 2362200 w 2518"/>
                      <a:gd name="T33" fmla="*/ 3871913 h 5476"/>
                      <a:gd name="T34" fmla="*/ 2333625 w 2518"/>
                      <a:gd name="T35" fmla="*/ 3560763 h 5476"/>
                      <a:gd name="T36" fmla="*/ 3179763 w 2518"/>
                      <a:gd name="T37" fmla="*/ 4940300 h 5476"/>
                      <a:gd name="T38" fmla="*/ 2386013 w 2518"/>
                      <a:gd name="T39" fmla="*/ 7888288 h 5476"/>
                      <a:gd name="T40" fmla="*/ 0 w 2518"/>
                      <a:gd name="T41" fmla="*/ 8286750 h 5476"/>
                      <a:gd name="T42" fmla="*/ 2417763 w 2518"/>
                      <a:gd name="T43" fmla="*/ 7666038 h 5476"/>
                      <a:gd name="T44" fmla="*/ 355600 w 2518"/>
                      <a:gd name="T45" fmla="*/ 8375650 h 5476"/>
                      <a:gd name="T46" fmla="*/ 1751013 w 2518"/>
                      <a:gd name="T47" fmla="*/ 8032750 h 5476"/>
                      <a:gd name="T48" fmla="*/ 1484313 w 2518"/>
                      <a:gd name="T49" fmla="*/ 7924800 h 5476"/>
                      <a:gd name="T50" fmla="*/ 657225 w 2518"/>
                      <a:gd name="T51" fmla="*/ 7756525 h 5476"/>
                      <a:gd name="T52" fmla="*/ 1376363 w 2518"/>
                      <a:gd name="T53" fmla="*/ 7483475 h 5476"/>
                      <a:gd name="T54" fmla="*/ 2152650 w 2518"/>
                      <a:gd name="T55" fmla="*/ 7348538 h 5476"/>
                      <a:gd name="T56" fmla="*/ 922338 w 2518"/>
                      <a:gd name="T57" fmla="*/ 6575425 h 5476"/>
                      <a:gd name="T58" fmla="*/ 1100138 w 2518"/>
                      <a:gd name="T59" fmla="*/ 7459663 h 5476"/>
                      <a:gd name="T60" fmla="*/ 893763 w 2518"/>
                      <a:gd name="T61" fmla="*/ 6546850 h 5476"/>
                      <a:gd name="T62" fmla="*/ 2614613 w 2518"/>
                      <a:gd name="T63" fmla="*/ 6635750 h 5476"/>
                      <a:gd name="T64" fmla="*/ 1073150 w 2518"/>
                      <a:gd name="T65" fmla="*/ 5800725 h 5476"/>
                      <a:gd name="T66" fmla="*/ 377825 w 2518"/>
                      <a:gd name="T67" fmla="*/ 4157663 h 5476"/>
                      <a:gd name="T68" fmla="*/ 663575 w 2518"/>
                      <a:gd name="T69" fmla="*/ 5138738 h 5476"/>
                      <a:gd name="T70" fmla="*/ 876300 w 2518"/>
                      <a:gd name="T71" fmla="*/ 3697288 h 5476"/>
                      <a:gd name="T72" fmla="*/ 2306638 w 2518"/>
                      <a:gd name="T73" fmla="*/ 2682875 h 5476"/>
                      <a:gd name="T74" fmla="*/ 3051175 w 2518"/>
                      <a:gd name="T75" fmla="*/ 1816100 h 5476"/>
                      <a:gd name="T76" fmla="*/ 0 w 2518"/>
                      <a:gd name="T77" fmla="*/ 3514725 h 5476"/>
                      <a:gd name="T78" fmla="*/ 3106738 w 2518"/>
                      <a:gd name="T79" fmla="*/ 1695450 h 5476"/>
                      <a:gd name="T80" fmla="*/ 2530475 w 2518"/>
                      <a:gd name="T81" fmla="*/ 2057400 h 5476"/>
                      <a:gd name="T82" fmla="*/ 0 w 2518"/>
                      <a:gd name="T83" fmla="*/ 1558925 h 5476"/>
                      <a:gd name="T84" fmla="*/ 2560638 w 2518"/>
                      <a:gd name="T85" fmla="*/ 1990725 h 5476"/>
                      <a:gd name="T86" fmla="*/ 2900363 w 2518"/>
                      <a:gd name="T87" fmla="*/ 1625600 h 5476"/>
                      <a:gd name="T88" fmla="*/ 3551238 w 2518"/>
                      <a:gd name="T89" fmla="*/ 468313 h 5476"/>
                      <a:gd name="T90" fmla="*/ 3205163 w 2518"/>
                      <a:gd name="T91" fmla="*/ 34925 h 5476"/>
                      <a:gd name="T92" fmla="*/ 2754313 w 2518"/>
                      <a:gd name="T93" fmla="*/ 342900 h 5476"/>
                      <a:gd name="T94" fmla="*/ 3232150 w 2518"/>
                      <a:gd name="T95" fmla="*/ 422275 h 5476"/>
                      <a:gd name="T96" fmla="*/ 2498725 w 2518"/>
                      <a:gd name="T97" fmla="*/ 430213 h 5476"/>
                      <a:gd name="T98" fmla="*/ 2411413 w 2518"/>
                      <a:gd name="T99" fmla="*/ 1439863 h 5476"/>
                      <a:gd name="T100" fmla="*/ 1946275 w 2518"/>
                      <a:gd name="T101" fmla="*/ 409575 h 5476"/>
                      <a:gd name="T102" fmla="*/ 2286000 w 2518"/>
                      <a:gd name="T103" fmla="*/ 293688 h 5476"/>
                      <a:gd name="T104" fmla="*/ 1814513 w 2518"/>
                      <a:gd name="T105" fmla="*/ 1349375 h 5476"/>
                      <a:gd name="T106" fmla="*/ 985838 w 2518"/>
                      <a:gd name="T107" fmla="*/ 989013 h 5476"/>
                      <a:gd name="T108" fmla="*/ 1416050 w 2518"/>
                      <a:gd name="T109" fmla="*/ 1209675 h 5476"/>
                      <a:gd name="T110" fmla="*/ 1743075 w 2518"/>
                      <a:gd name="T111" fmla="*/ 904875 h 5476"/>
                      <a:gd name="T112" fmla="*/ 1411288 w 2518"/>
                      <a:gd name="T113" fmla="*/ 1125538 h 5476"/>
                      <a:gd name="T114" fmla="*/ 1516063 w 2518"/>
                      <a:gd name="T115" fmla="*/ 93663 h 5476"/>
                      <a:gd name="T116" fmla="*/ 750888 w 2518"/>
                      <a:gd name="T117" fmla="*/ 908050 h 5476"/>
                      <a:gd name="T118" fmla="*/ 395288 w 2518"/>
                      <a:gd name="T119" fmla="*/ 1216025 h 5476"/>
                      <a:gd name="T120" fmla="*/ 0 w 2518"/>
                      <a:gd name="T121" fmla="*/ 642938 h 5476"/>
                      <a:gd name="T122" fmla="*/ 0 w 2518"/>
                      <a:gd name="T123" fmla="*/ 293688 h 54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18" h="5476">
                        <a:moveTo>
                          <a:pt x="2316" y="0"/>
                        </a:moveTo>
                        <a:lnTo>
                          <a:pt x="2356" y="0"/>
                        </a:lnTo>
                        <a:lnTo>
                          <a:pt x="2353" y="18"/>
                        </a:lnTo>
                        <a:lnTo>
                          <a:pt x="2373" y="81"/>
                        </a:lnTo>
                        <a:lnTo>
                          <a:pt x="2395" y="0"/>
                        </a:lnTo>
                        <a:lnTo>
                          <a:pt x="2404" y="0"/>
                        </a:lnTo>
                        <a:lnTo>
                          <a:pt x="2378" y="103"/>
                        </a:lnTo>
                        <a:lnTo>
                          <a:pt x="2389" y="165"/>
                        </a:lnTo>
                        <a:lnTo>
                          <a:pt x="2399" y="231"/>
                        </a:lnTo>
                        <a:lnTo>
                          <a:pt x="2402" y="304"/>
                        </a:lnTo>
                        <a:lnTo>
                          <a:pt x="2435" y="207"/>
                        </a:lnTo>
                        <a:lnTo>
                          <a:pt x="2465" y="106"/>
                        </a:lnTo>
                        <a:lnTo>
                          <a:pt x="2492" y="0"/>
                        </a:lnTo>
                        <a:lnTo>
                          <a:pt x="2518" y="0"/>
                        </a:lnTo>
                        <a:lnTo>
                          <a:pt x="2483" y="132"/>
                        </a:lnTo>
                        <a:lnTo>
                          <a:pt x="2444" y="257"/>
                        </a:lnTo>
                        <a:lnTo>
                          <a:pt x="2402" y="374"/>
                        </a:lnTo>
                        <a:lnTo>
                          <a:pt x="2395" y="460"/>
                        </a:lnTo>
                        <a:lnTo>
                          <a:pt x="2382" y="553"/>
                        </a:lnTo>
                        <a:lnTo>
                          <a:pt x="2362" y="654"/>
                        </a:lnTo>
                        <a:lnTo>
                          <a:pt x="2334" y="759"/>
                        </a:lnTo>
                        <a:lnTo>
                          <a:pt x="2300" y="858"/>
                        </a:lnTo>
                        <a:lnTo>
                          <a:pt x="2258" y="953"/>
                        </a:lnTo>
                        <a:lnTo>
                          <a:pt x="2206" y="1045"/>
                        </a:lnTo>
                        <a:lnTo>
                          <a:pt x="2151" y="1131"/>
                        </a:lnTo>
                        <a:lnTo>
                          <a:pt x="2089" y="1213"/>
                        </a:lnTo>
                        <a:lnTo>
                          <a:pt x="2021" y="1294"/>
                        </a:lnTo>
                        <a:lnTo>
                          <a:pt x="1950" y="1371"/>
                        </a:lnTo>
                        <a:lnTo>
                          <a:pt x="1873" y="1444"/>
                        </a:lnTo>
                        <a:lnTo>
                          <a:pt x="1790" y="1516"/>
                        </a:lnTo>
                        <a:lnTo>
                          <a:pt x="1706" y="1585"/>
                        </a:lnTo>
                        <a:lnTo>
                          <a:pt x="1618" y="1651"/>
                        </a:lnTo>
                        <a:lnTo>
                          <a:pt x="1526" y="1717"/>
                        </a:lnTo>
                        <a:lnTo>
                          <a:pt x="1431" y="1781"/>
                        </a:lnTo>
                        <a:lnTo>
                          <a:pt x="1336" y="1844"/>
                        </a:lnTo>
                        <a:lnTo>
                          <a:pt x="1239" y="1904"/>
                        </a:lnTo>
                        <a:lnTo>
                          <a:pt x="1127" y="1985"/>
                        </a:lnTo>
                        <a:lnTo>
                          <a:pt x="1022" y="2065"/>
                        </a:lnTo>
                        <a:lnTo>
                          <a:pt x="924" y="2146"/>
                        </a:lnTo>
                        <a:lnTo>
                          <a:pt x="834" y="2229"/>
                        </a:lnTo>
                        <a:lnTo>
                          <a:pt x="753" y="2313"/>
                        </a:lnTo>
                        <a:lnTo>
                          <a:pt x="680" y="2399"/>
                        </a:lnTo>
                        <a:lnTo>
                          <a:pt x="614" y="2485"/>
                        </a:lnTo>
                        <a:lnTo>
                          <a:pt x="559" y="2573"/>
                        </a:lnTo>
                        <a:lnTo>
                          <a:pt x="513" y="2663"/>
                        </a:lnTo>
                        <a:lnTo>
                          <a:pt x="476" y="2755"/>
                        </a:lnTo>
                        <a:lnTo>
                          <a:pt x="449" y="2848"/>
                        </a:lnTo>
                        <a:lnTo>
                          <a:pt x="432" y="2943"/>
                        </a:lnTo>
                        <a:lnTo>
                          <a:pt x="427" y="3040"/>
                        </a:lnTo>
                        <a:lnTo>
                          <a:pt x="432" y="3139"/>
                        </a:lnTo>
                        <a:lnTo>
                          <a:pt x="451" y="3240"/>
                        </a:lnTo>
                        <a:lnTo>
                          <a:pt x="465" y="3242"/>
                        </a:lnTo>
                        <a:lnTo>
                          <a:pt x="517" y="3238"/>
                        </a:lnTo>
                        <a:lnTo>
                          <a:pt x="563" y="3229"/>
                        </a:lnTo>
                        <a:lnTo>
                          <a:pt x="603" y="3213"/>
                        </a:lnTo>
                        <a:lnTo>
                          <a:pt x="638" y="3191"/>
                        </a:lnTo>
                        <a:lnTo>
                          <a:pt x="667" y="3163"/>
                        </a:lnTo>
                        <a:lnTo>
                          <a:pt x="691" y="3132"/>
                        </a:lnTo>
                        <a:lnTo>
                          <a:pt x="711" y="3099"/>
                        </a:lnTo>
                        <a:lnTo>
                          <a:pt x="726" y="3062"/>
                        </a:lnTo>
                        <a:lnTo>
                          <a:pt x="735" y="3026"/>
                        </a:lnTo>
                        <a:lnTo>
                          <a:pt x="738" y="2987"/>
                        </a:lnTo>
                        <a:lnTo>
                          <a:pt x="737" y="2951"/>
                        </a:lnTo>
                        <a:lnTo>
                          <a:pt x="729" y="2914"/>
                        </a:lnTo>
                        <a:lnTo>
                          <a:pt x="718" y="2881"/>
                        </a:lnTo>
                        <a:lnTo>
                          <a:pt x="702" y="2852"/>
                        </a:lnTo>
                        <a:lnTo>
                          <a:pt x="680" y="2826"/>
                        </a:lnTo>
                        <a:lnTo>
                          <a:pt x="647" y="2800"/>
                        </a:lnTo>
                        <a:lnTo>
                          <a:pt x="616" y="2784"/>
                        </a:lnTo>
                        <a:lnTo>
                          <a:pt x="588" y="2777"/>
                        </a:lnTo>
                        <a:lnTo>
                          <a:pt x="563" y="2773"/>
                        </a:lnTo>
                        <a:lnTo>
                          <a:pt x="542" y="2777"/>
                        </a:lnTo>
                        <a:lnTo>
                          <a:pt x="526" y="2784"/>
                        </a:lnTo>
                        <a:lnTo>
                          <a:pt x="537" y="2766"/>
                        </a:lnTo>
                        <a:lnTo>
                          <a:pt x="555" y="2753"/>
                        </a:lnTo>
                        <a:lnTo>
                          <a:pt x="579" y="2744"/>
                        </a:lnTo>
                        <a:lnTo>
                          <a:pt x="607" y="2742"/>
                        </a:lnTo>
                        <a:lnTo>
                          <a:pt x="638" y="2745"/>
                        </a:lnTo>
                        <a:lnTo>
                          <a:pt x="669" y="2756"/>
                        </a:lnTo>
                        <a:lnTo>
                          <a:pt x="700" y="2775"/>
                        </a:lnTo>
                        <a:lnTo>
                          <a:pt x="729" y="2800"/>
                        </a:lnTo>
                        <a:lnTo>
                          <a:pt x="755" y="2835"/>
                        </a:lnTo>
                        <a:lnTo>
                          <a:pt x="773" y="2874"/>
                        </a:lnTo>
                        <a:lnTo>
                          <a:pt x="784" y="2916"/>
                        </a:lnTo>
                        <a:lnTo>
                          <a:pt x="786" y="2960"/>
                        </a:lnTo>
                        <a:lnTo>
                          <a:pt x="781" y="3002"/>
                        </a:lnTo>
                        <a:lnTo>
                          <a:pt x="770" y="3046"/>
                        </a:lnTo>
                        <a:lnTo>
                          <a:pt x="751" y="3088"/>
                        </a:lnTo>
                        <a:lnTo>
                          <a:pt x="727" y="3128"/>
                        </a:lnTo>
                        <a:lnTo>
                          <a:pt x="698" y="3165"/>
                        </a:lnTo>
                        <a:lnTo>
                          <a:pt x="663" y="3196"/>
                        </a:lnTo>
                        <a:lnTo>
                          <a:pt x="621" y="3224"/>
                        </a:lnTo>
                        <a:lnTo>
                          <a:pt x="575" y="3244"/>
                        </a:lnTo>
                        <a:lnTo>
                          <a:pt x="526" y="3255"/>
                        </a:lnTo>
                        <a:lnTo>
                          <a:pt x="471" y="3260"/>
                        </a:lnTo>
                        <a:lnTo>
                          <a:pt x="500" y="3336"/>
                        </a:lnTo>
                        <a:lnTo>
                          <a:pt x="535" y="3405"/>
                        </a:lnTo>
                        <a:lnTo>
                          <a:pt x="574" y="3469"/>
                        </a:lnTo>
                        <a:lnTo>
                          <a:pt x="619" y="3524"/>
                        </a:lnTo>
                        <a:lnTo>
                          <a:pt x="669" y="3574"/>
                        </a:lnTo>
                        <a:lnTo>
                          <a:pt x="722" y="3618"/>
                        </a:lnTo>
                        <a:lnTo>
                          <a:pt x="779" y="3654"/>
                        </a:lnTo>
                        <a:lnTo>
                          <a:pt x="837" y="3684"/>
                        </a:lnTo>
                        <a:lnTo>
                          <a:pt x="898" y="3708"/>
                        </a:lnTo>
                        <a:lnTo>
                          <a:pt x="962" y="3726"/>
                        </a:lnTo>
                        <a:lnTo>
                          <a:pt x="1026" y="3737"/>
                        </a:lnTo>
                        <a:lnTo>
                          <a:pt x="1090" y="3742"/>
                        </a:lnTo>
                        <a:lnTo>
                          <a:pt x="1154" y="3741"/>
                        </a:lnTo>
                        <a:lnTo>
                          <a:pt x="1219" y="3733"/>
                        </a:lnTo>
                        <a:lnTo>
                          <a:pt x="1283" y="3719"/>
                        </a:lnTo>
                        <a:lnTo>
                          <a:pt x="1343" y="3698"/>
                        </a:lnTo>
                        <a:lnTo>
                          <a:pt x="1404" y="3673"/>
                        </a:lnTo>
                        <a:lnTo>
                          <a:pt x="1460" y="3642"/>
                        </a:lnTo>
                        <a:lnTo>
                          <a:pt x="1514" y="3603"/>
                        </a:lnTo>
                        <a:lnTo>
                          <a:pt x="1563" y="3559"/>
                        </a:lnTo>
                        <a:lnTo>
                          <a:pt x="1525" y="3512"/>
                        </a:lnTo>
                        <a:lnTo>
                          <a:pt x="1482" y="3469"/>
                        </a:lnTo>
                        <a:lnTo>
                          <a:pt x="1435" y="3435"/>
                        </a:lnTo>
                        <a:lnTo>
                          <a:pt x="1382" y="3407"/>
                        </a:lnTo>
                        <a:lnTo>
                          <a:pt x="1327" y="3385"/>
                        </a:lnTo>
                        <a:lnTo>
                          <a:pt x="1264" y="3372"/>
                        </a:lnTo>
                        <a:lnTo>
                          <a:pt x="1200" y="3369"/>
                        </a:lnTo>
                        <a:lnTo>
                          <a:pt x="1165" y="3372"/>
                        </a:lnTo>
                        <a:lnTo>
                          <a:pt x="1134" y="3383"/>
                        </a:lnTo>
                        <a:lnTo>
                          <a:pt x="1109" y="3400"/>
                        </a:lnTo>
                        <a:lnTo>
                          <a:pt x="1088" y="3420"/>
                        </a:lnTo>
                        <a:lnTo>
                          <a:pt x="1074" y="3444"/>
                        </a:lnTo>
                        <a:lnTo>
                          <a:pt x="1063" y="3468"/>
                        </a:lnTo>
                        <a:lnTo>
                          <a:pt x="1061" y="3493"/>
                        </a:lnTo>
                        <a:lnTo>
                          <a:pt x="1063" y="3519"/>
                        </a:lnTo>
                        <a:lnTo>
                          <a:pt x="1074" y="3541"/>
                        </a:lnTo>
                        <a:lnTo>
                          <a:pt x="1046" y="3543"/>
                        </a:lnTo>
                        <a:lnTo>
                          <a:pt x="1022" y="3537"/>
                        </a:lnTo>
                        <a:lnTo>
                          <a:pt x="1002" y="3526"/>
                        </a:lnTo>
                        <a:lnTo>
                          <a:pt x="986" y="3510"/>
                        </a:lnTo>
                        <a:lnTo>
                          <a:pt x="973" y="3491"/>
                        </a:lnTo>
                        <a:lnTo>
                          <a:pt x="968" y="3469"/>
                        </a:lnTo>
                        <a:lnTo>
                          <a:pt x="964" y="3444"/>
                        </a:lnTo>
                        <a:lnTo>
                          <a:pt x="968" y="3418"/>
                        </a:lnTo>
                        <a:lnTo>
                          <a:pt x="975" y="3392"/>
                        </a:lnTo>
                        <a:lnTo>
                          <a:pt x="989" y="3367"/>
                        </a:lnTo>
                        <a:lnTo>
                          <a:pt x="1010" y="3343"/>
                        </a:lnTo>
                        <a:lnTo>
                          <a:pt x="1035" y="3323"/>
                        </a:lnTo>
                        <a:lnTo>
                          <a:pt x="1068" y="3304"/>
                        </a:lnTo>
                        <a:lnTo>
                          <a:pt x="1107" y="3292"/>
                        </a:lnTo>
                        <a:lnTo>
                          <a:pt x="1153" y="3284"/>
                        </a:lnTo>
                        <a:lnTo>
                          <a:pt x="1222" y="3282"/>
                        </a:lnTo>
                        <a:lnTo>
                          <a:pt x="1288" y="3290"/>
                        </a:lnTo>
                        <a:lnTo>
                          <a:pt x="1350" y="3308"/>
                        </a:lnTo>
                        <a:lnTo>
                          <a:pt x="1409" y="3336"/>
                        </a:lnTo>
                        <a:lnTo>
                          <a:pt x="1462" y="3370"/>
                        </a:lnTo>
                        <a:lnTo>
                          <a:pt x="1514" y="3414"/>
                        </a:lnTo>
                        <a:lnTo>
                          <a:pt x="1559" y="3464"/>
                        </a:lnTo>
                        <a:lnTo>
                          <a:pt x="1600" y="3519"/>
                        </a:lnTo>
                        <a:lnTo>
                          <a:pt x="1635" y="3473"/>
                        </a:lnTo>
                        <a:lnTo>
                          <a:pt x="1667" y="3422"/>
                        </a:lnTo>
                        <a:lnTo>
                          <a:pt x="1695" y="3365"/>
                        </a:lnTo>
                        <a:lnTo>
                          <a:pt x="1719" y="3304"/>
                        </a:lnTo>
                        <a:lnTo>
                          <a:pt x="1737" y="3233"/>
                        </a:lnTo>
                        <a:lnTo>
                          <a:pt x="1748" y="3165"/>
                        </a:lnTo>
                        <a:lnTo>
                          <a:pt x="1752" y="3103"/>
                        </a:lnTo>
                        <a:lnTo>
                          <a:pt x="1746" y="3044"/>
                        </a:lnTo>
                        <a:lnTo>
                          <a:pt x="1735" y="2991"/>
                        </a:lnTo>
                        <a:lnTo>
                          <a:pt x="1717" y="2940"/>
                        </a:lnTo>
                        <a:lnTo>
                          <a:pt x="1695" y="2896"/>
                        </a:lnTo>
                        <a:lnTo>
                          <a:pt x="1667" y="2855"/>
                        </a:lnTo>
                        <a:lnTo>
                          <a:pt x="1635" y="2819"/>
                        </a:lnTo>
                        <a:lnTo>
                          <a:pt x="1600" y="2788"/>
                        </a:lnTo>
                        <a:lnTo>
                          <a:pt x="1561" y="2760"/>
                        </a:lnTo>
                        <a:lnTo>
                          <a:pt x="1521" y="2738"/>
                        </a:lnTo>
                        <a:lnTo>
                          <a:pt x="1479" y="2720"/>
                        </a:lnTo>
                        <a:lnTo>
                          <a:pt x="1437" y="2709"/>
                        </a:lnTo>
                        <a:lnTo>
                          <a:pt x="1394" y="2700"/>
                        </a:lnTo>
                        <a:lnTo>
                          <a:pt x="1352" y="2698"/>
                        </a:lnTo>
                        <a:lnTo>
                          <a:pt x="1312" y="2700"/>
                        </a:lnTo>
                        <a:lnTo>
                          <a:pt x="1274" y="2707"/>
                        </a:lnTo>
                        <a:lnTo>
                          <a:pt x="1239" y="2720"/>
                        </a:lnTo>
                        <a:lnTo>
                          <a:pt x="1206" y="2736"/>
                        </a:lnTo>
                        <a:lnTo>
                          <a:pt x="1178" y="2758"/>
                        </a:lnTo>
                        <a:lnTo>
                          <a:pt x="1154" y="2786"/>
                        </a:lnTo>
                        <a:lnTo>
                          <a:pt x="1136" y="2819"/>
                        </a:lnTo>
                        <a:lnTo>
                          <a:pt x="1125" y="2852"/>
                        </a:lnTo>
                        <a:lnTo>
                          <a:pt x="1123" y="2881"/>
                        </a:lnTo>
                        <a:lnTo>
                          <a:pt x="1129" y="2905"/>
                        </a:lnTo>
                        <a:lnTo>
                          <a:pt x="1140" y="2927"/>
                        </a:lnTo>
                        <a:lnTo>
                          <a:pt x="1156" y="2943"/>
                        </a:lnTo>
                        <a:lnTo>
                          <a:pt x="1176" y="2954"/>
                        </a:lnTo>
                        <a:lnTo>
                          <a:pt x="1198" y="2962"/>
                        </a:lnTo>
                        <a:lnTo>
                          <a:pt x="1222" y="2965"/>
                        </a:lnTo>
                        <a:lnTo>
                          <a:pt x="1248" y="2964"/>
                        </a:lnTo>
                        <a:lnTo>
                          <a:pt x="1270" y="2958"/>
                        </a:lnTo>
                        <a:lnTo>
                          <a:pt x="1290" y="2945"/>
                        </a:lnTo>
                        <a:lnTo>
                          <a:pt x="1308" y="2931"/>
                        </a:lnTo>
                        <a:lnTo>
                          <a:pt x="1321" y="2909"/>
                        </a:lnTo>
                        <a:lnTo>
                          <a:pt x="1328" y="2881"/>
                        </a:lnTo>
                        <a:lnTo>
                          <a:pt x="1343" y="2887"/>
                        </a:lnTo>
                        <a:lnTo>
                          <a:pt x="1356" y="2896"/>
                        </a:lnTo>
                        <a:lnTo>
                          <a:pt x="1365" y="2910"/>
                        </a:lnTo>
                        <a:lnTo>
                          <a:pt x="1374" y="2927"/>
                        </a:lnTo>
                        <a:lnTo>
                          <a:pt x="1378" y="2949"/>
                        </a:lnTo>
                        <a:lnTo>
                          <a:pt x="1378" y="2971"/>
                        </a:lnTo>
                        <a:lnTo>
                          <a:pt x="1374" y="2993"/>
                        </a:lnTo>
                        <a:lnTo>
                          <a:pt x="1367" y="3015"/>
                        </a:lnTo>
                        <a:lnTo>
                          <a:pt x="1354" y="3033"/>
                        </a:lnTo>
                        <a:lnTo>
                          <a:pt x="1334" y="3051"/>
                        </a:lnTo>
                        <a:lnTo>
                          <a:pt x="1308" y="3064"/>
                        </a:lnTo>
                        <a:lnTo>
                          <a:pt x="1277" y="3072"/>
                        </a:lnTo>
                        <a:lnTo>
                          <a:pt x="1230" y="3075"/>
                        </a:lnTo>
                        <a:lnTo>
                          <a:pt x="1186" y="3070"/>
                        </a:lnTo>
                        <a:lnTo>
                          <a:pt x="1149" y="3059"/>
                        </a:lnTo>
                        <a:lnTo>
                          <a:pt x="1116" y="3040"/>
                        </a:lnTo>
                        <a:lnTo>
                          <a:pt x="1088" y="3017"/>
                        </a:lnTo>
                        <a:lnTo>
                          <a:pt x="1066" y="2987"/>
                        </a:lnTo>
                        <a:lnTo>
                          <a:pt x="1052" y="2954"/>
                        </a:lnTo>
                        <a:lnTo>
                          <a:pt x="1044" y="2918"/>
                        </a:lnTo>
                        <a:lnTo>
                          <a:pt x="1043" y="2879"/>
                        </a:lnTo>
                        <a:lnTo>
                          <a:pt x="1050" y="2839"/>
                        </a:lnTo>
                        <a:lnTo>
                          <a:pt x="1065" y="2799"/>
                        </a:lnTo>
                        <a:lnTo>
                          <a:pt x="1088" y="2756"/>
                        </a:lnTo>
                        <a:lnTo>
                          <a:pt x="1120" y="2716"/>
                        </a:lnTo>
                        <a:lnTo>
                          <a:pt x="1147" y="2692"/>
                        </a:lnTo>
                        <a:lnTo>
                          <a:pt x="1178" y="2672"/>
                        </a:lnTo>
                        <a:lnTo>
                          <a:pt x="1215" y="2657"/>
                        </a:lnTo>
                        <a:lnTo>
                          <a:pt x="1255" y="2650"/>
                        </a:lnTo>
                        <a:lnTo>
                          <a:pt x="1297" y="2645"/>
                        </a:lnTo>
                        <a:lnTo>
                          <a:pt x="1341" y="2646"/>
                        </a:lnTo>
                        <a:lnTo>
                          <a:pt x="1387" y="2654"/>
                        </a:lnTo>
                        <a:lnTo>
                          <a:pt x="1435" y="2665"/>
                        </a:lnTo>
                        <a:lnTo>
                          <a:pt x="1481" y="2681"/>
                        </a:lnTo>
                        <a:lnTo>
                          <a:pt x="1526" y="2701"/>
                        </a:lnTo>
                        <a:lnTo>
                          <a:pt x="1570" y="2727"/>
                        </a:lnTo>
                        <a:lnTo>
                          <a:pt x="1613" y="2758"/>
                        </a:lnTo>
                        <a:lnTo>
                          <a:pt x="1651" y="2793"/>
                        </a:lnTo>
                        <a:lnTo>
                          <a:pt x="1686" y="2833"/>
                        </a:lnTo>
                        <a:lnTo>
                          <a:pt x="1715" y="2877"/>
                        </a:lnTo>
                        <a:lnTo>
                          <a:pt x="1741" y="2927"/>
                        </a:lnTo>
                        <a:lnTo>
                          <a:pt x="1761" y="2982"/>
                        </a:lnTo>
                        <a:lnTo>
                          <a:pt x="1774" y="3039"/>
                        </a:lnTo>
                        <a:lnTo>
                          <a:pt x="1779" y="3101"/>
                        </a:lnTo>
                        <a:lnTo>
                          <a:pt x="1776" y="3169"/>
                        </a:lnTo>
                        <a:lnTo>
                          <a:pt x="1765" y="3240"/>
                        </a:lnTo>
                        <a:lnTo>
                          <a:pt x="1744" y="3315"/>
                        </a:lnTo>
                        <a:lnTo>
                          <a:pt x="1719" y="3381"/>
                        </a:lnTo>
                        <a:lnTo>
                          <a:pt x="1689" y="3442"/>
                        </a:lnTo>
                        <a:lnTo>
                          <a:pt x="1655" y="3497"/>
                        </a:lnTo>
                        <a:lnTo>
                          <a:pt x="1614" y="3546"/>
                        </a:lnTo>
                        <a:lnTo>
                          <a:pt x="1631" y="3576"/>
                        </a:lnTo>
                        <a:lnTo>
                          <a:pt x="1677" y="3519"/>
                        </a:lnTo>
                        <a:lnTo>
                          <a:pt x="1719" y="3457"/>
                        </a:lnTo>
                        <a:lnTo>
                          <a:pt x="1754" y="3389"/>
                        </a:lnTo>
                        <a:lnTo>
                          <a:pt x="1783" y="3312"/>
                        </a:lnTo>
                        <a:lnTo>
                          <a:pt x="1803" y="3231"/>
                        </a:lnTo>
                        <a:lnTo>
                          <a:pt x="1814" y="3154"/>
                        </a:lnTo>
                        <a:lnTo>
                          <a:pt x="1816" y="3081"/>
                        </a:lnTo>
                        <a:lnTo>
                          <a:pt x="1810" y="3011"/>
                        </a:lnTo>
                        <a:lnTo>
                          <a:pt x="1796" y="2947"/>
                        </a:lnTo>
                        <a:lnTo>
                          <a:pt x="1774" y="2887"/>
                        </a:lnTo>
                        <a:lnTo>
                          <a:pt x="1744" y="2832"/>
                        </a:lnTo>
                        <a:lnTo>
                          <a:pt x="1711" y="2780"/>
                        </a:lnTo>
                        <a:lnTo>
                          <a:pt x="1673" y="2734"/>
                        </a:lnTo>
                        <a:lnTo>
                          <a:pt x="1629" y="2694"/>
                        </a:lnTo>
                        <a:lnTo>
                          <a:pt x="1581" y="2657"/>
                        </a:lnTo>
                        <a:lnTo>
                          <a:pt x="1532" y="2626"/>
                        </a:lnTo>
                        <a:lnTo>
                          <a:pt x="1481" y="2602"/>
                        </a:lnTo>
                        <a:lnTo>
                          <a:pt x="1426" y="2582"/>
                        </a:lnTo>
                        <a:lnTo>
                          <a:pt x="1372" y="2569"/>
                        </a:lnTo>
                        <a:lnTo>
                          <a:pt x="1318" y="2560"/>
                        </a:lnTo>
                        <a:lnTo>
                          <a:pt x="1263" y="2558"/>
                        </a:lnTo>
                        <a:lnTo>
                          <a:pt x="1211" y="2564"/>
                        </a:lnTo>
                        <a:lnTo>
                          <a:pt x="1160" y="2573"/>
                        </a:lnTo>
                        <a:lnTo>
                          <a:pt x="1112" y="2591"/>
                        </a:lnTo>
                        <a:lnTo>
                          <a:pt x="1066" y="2615"/>
                        </a:lnTo>
                        <a:lnTo>
                          <a:pt x="1026" y="2645"/>
                        </a:lnTo>
                        <a:lnTo>
                          <a:pt x="991" y="2681"/>
                        </a:lnTo>
                        <a:lnTo>
                          <a:pt x="989" y="2678"/>
                        </a:lnTo>
                        <a:lnTo>
                          <a:pt x="988" y="2670"/>
                        </a:lnTo>
                        <a:lnTo>
                          <a:pt x="986" y="2656"/>
                        </a:lnTo>
                        <a:lnTo>
                          <a:pt x="986" y="2637"/>
                        </a:lnTo>
                        <a:lnTo>
                          <a:pt x="989" y="2617"/>
                        </a:lnTo>
                        <a:lnTo>
                          <a:pt x="997" y="2595"/>
                        </a:lnTo>
                        <a:lnTo>
                          <a:pt x="1011" y="2569"/>
                        </a:lnTo>
                        <a:lnTo>
                          <a:pt x="1033" y="2546"/>
                        </a:lnTo>
                        <a:lnTo>
                          <a:pt x="1065" y="2522"/>
                        </a:lnTo>
                        <a:lnTo>
                          <a:pt x="1094" y="2507"/>
                        </a:lnTo>
                        <a:lnTo>
                          <a:pt x="1127" y="2496"/>
                        </a:lnTo>
                        <a:lnTo>
                          <a:pt x="1165" y="2489"/>
                        </a:lnTo>
                        <a:lnTo>
                          <a:pt x="1208" y="2485"/>
                        </a:lnTo>
                        <a:lnTo>
                          <a:pt x="1252" y="2487"/>
                        </a:lnTo>
                        <a:lnTo>
                          <a:pt x="1297" y="2493"/>
                        </a:lnTo>
                        <a:lnTo>
                          <a:pt x="1347" y="2502"/>
                        </a:lnTo>
                        <a:lnTo>
                          <a:pt x="1394" y="2516"/>
                        </a:lnTo>
                        <a:lnTo>
                          <a:pt x="1444" y="2535"/>
                        </a:lnTo>
                        <a:lnTo>
                          <a:pt x="1493" y="2557"/>
                        </a:lnTo>
                        <a:lnTo>
                          <a:pt x="1541" y="2584"/>
                        </a:lnTo>
                        <a:lnTo>
                          <a:pt x="1589" y="2613"/>
                        </a:lnTo>
                        <a:lnTo>
                          <a:pt x="1633" y="2648"/>
                        </a:lnTo>
                        <a:lnTo>
                          <a:pt x="1673" y="2689"/>
                        </a:lnTo>
                        <a:lnTo>
                          <a:pt x="1711" y="2733"/>
                        </a:lnTo>
                        <a:lnTo>
                          <a:pt x="1746" y="2780"/>
                        </a:lnTo>
                        <a:lnTo>
                          <a:pt x="1774" y="2832"/>
                        </a:lnTo>
                        <a:lnTo>
                          <a:pt x="1799" y="2888"/>
                        </a:lnTo>
                        <a:lnTo>
                          <a:pt x="1816" y="2947"/>
                        </a:lnTo>
                        <a:lnTo>
                          <a:pt x="1829" y="3013"/>
                        </a:lnTo>
                        <a:lnTo>
                          <a:pt x="1832" y="3081"/>
                        </a:lnTo>
                        <a:lnTo>
                          <a:pt x="1829" y="3154"/>
                        </a:lnTo>
                        <a:lnTo>
                          <a:pt x="1816" y="3231"/>
                        </a:lnTo>
                        <a:lnTo>
                          <a:pt x="1796" y="3314"/>
                        </a:lnTo>
                        <a:lnTo>
                          <a:pt x="1766" y="3394"/>
                        </a:lnTo>
                        <a:lnTo>
                          <a:pt x="1730" y="3466"/>
                        </a:lnTo>
                        <a:lnTo>
                          <a:pt x="1688" y="3532"/>
                        </a:lnTo>
                        <a:lnTo>
                          <a:pt x="1638" y="3592"/>
                        </a:lnTo>
                        <a:lnTo>
                          <a:pt x="1667" y="3662"/>
                        </a:lnTo>
                        <a:lnTo>
                          <a:pt x="1691" y="3735"/>
                        </a:lnTo>
                        <a:lnTo>
                          <a:pt x="1706" y="3812"/>
                        </a:lnTo>
                        <a:lnTo>
                          <a:pt x="1715" y="3893"/>
                        </a:lnTo>
                        <a:lnTo>
                          <a:pt x="1717" y="3973"/>
                        </a:lnTo>
                        <a:lnTo>
                          <a:pt x="1710" y="4058"/>
                        </a:lnTo>
                        <a:lnTo>
                          <a:pt x="1695" y="4142"/>
                        </a:lnTo>
                        <a:lnTo>
                          <a:pt x="1671" y="4226"/>
                        </a:lnTo>
                        <a:lnTo>
                          <a:pt x="1640" y="4309"/>
                        </a:lnTo>
                        <a:lnTo>
                          <a:pt x="1598" y="4389"/>
                        </a:lnTo>
                        <a:lnTo>
                          <a:pt x="1547" y="4468"/>
                        </a:lnTo>
                        <a:lnTo>
                          <a:pt x="1561" y="4541"/>
                        </a:lnTo>
                        <a:lnTo>
                          <a:pt x="1565" y="4618"/>
                        </a:lnTo>
                        <a:lnTo>
                          <a:pt x="1563" y="4699"/>
                        </a:lnTo>
                        <a:lnTo>
                          <a:pt x="1635" y="4633"/>
                        </a:lnTo>
                        <a:lnTo>
                          <a:pt x="1700" y="4563"/>
                        </a:lnTo>
                        <a:lnTo>
                          <a:pt x="1761" y="4487"/>
                        </a:lnTo>
                        <a:lnTo>
                          <a:pt x="1820" y="4404"/>
                        </a:lnTo>
                        <a:lnTo>
                          <a:pt x="1871" y="4316"/>
                        </a:lnTo>
                        <a:lnTo>
                          <a:pt x="1917" y="4223"/>
                        </a:lnTo>
                        <a:lnTo>
                          <a:pt x="1959" y="4122"/>
                        </a:lnTo>
                        <a:lnTo>
                          <a:pt x="1994" y="4017"/>
                        </a:lnTo>
                        <a:lnTo>
                          <a:pt x="2021" y="3906"/>
                        </a:lnTo>
                        <a:lnTo>
                          <a:pt x="2043" y="3794"/>
                        </a:lnTo>
                        <a:lnTo>
                          <a:pt x="2058" y="3687"/>
                        </a:lnTo>
                        <a:lnTo>
                          <a:pt x="2065" y="3587"/>
                        </a:lnTo>
                        <a:lnTo>
                          <a:pt x="2065" y="3493"/>
                        </a:lnTo>
                        <a:lnTo>
                          <a:pt x="2060" y="3405"/>
                        </a:lnTo>
                        <a:lnTo>
                          <a:pt x="2049" y="3321"/>
                        </a:lnTo>
                        <a:lnTo>
                          <a:pt x="2032" y="3242"/>
                        </a:lnTo>
                        <a:lnTo>
                          <a:pt x="2012" y="3169"/>
                        </a:lnTo>
                        <a:lnTo>
                          <a:pt x="1988" y="3101"/>
                        </a:lnTo>
                        <a:lnTo>
                          <a:pt x="1961" y="3037"/>
                        </a:lnTo>
                        <a:lnTo>
                          <a:pt x="1931" y="2976"/>
                        </a:lnTo>
                        <a:lnTo>
                          <a:pt x="1898" y="2921"/>
                        </a:lnTo>
                        <a:lnTo>
                          <a:pt x="1865" y="2870"/>
                        </a:lnTo>
                        <a:lnTo>
                          <a:pt x="1832" y="2822"/>
                        </a:lnTo>
                        <a:lnTo>
                          <a:pt x="1798" y="2777"/>
                        </a:lnTo>
                        <a:lnTo>
                          <a:pt x="1763" y="2736"/>
                        </a:lnTo>
                        <a:lnTo>
                          <a:pt x="1730" y="2698"/>
                        </a:lnTo>
                        <a:lnTo>
                          <a:pt x="1697" y="2663"/>
                        </a:lnTo>
                        <a:lnTo>
                          <a:pt x="1666" y="2632"/>
                        </a:lnTo>
                        <a:lnTo>
                          <a:pt x="1638" y="2602"/>
                        </a:lnTo>
                        <a:lnTo>
                          <a:pt x="1581" y="2542"/>
                        </a:lnTo>
                        <a:lnTo>
                          <a:pt x="1532" y="2489"/>
                        </a:lnTo>
                        <a:lnTo>
                          <a:pt x="1488" y="2439"/>
                        </a:lnTo>
                        <a:lnTo>
                          <a:pt x="1453" y="2394"/>
                        </a:lnTo>
                        <a:lnTo>
                          <a:pt x="1426" y="2351"/>
                        </a:lnTo>
                        <a:lnTo>
                          <a:pt x="1409" y="2309"/>
                        </a:lnTo>
                        <a:lnTo>
                          <a:pt x="1402" y="2271"/>
                        </a:lnTo>
                        <a:lnTo>
                          <a:pt x="1405" y="2230"/>
                        </a:lnTo>
                        <a:lnTo>
                          <a:pt x="1422" y="2190"/>
                        </a:lnTo>
                        <a:lnTo>
                          <a:pt x="1440" y="2164"/>
                        </a:lnTo>
                        <a:lnTo>
                          <a:pt x="1462" y="2144"/>
                        </a:lnTo>
                        <a:lnTo>
                          <a:pt x="1488" y="2131"/>
                        </a:lnTo>
                        <a:lnTo>
                          <a:pt x="1514" y="2124"/>
                        </a:lnTo>
                        <a:lnTo>
                          <a:pt x="1537" y="2122"/>
                        </a:lnTo>
                        <a:lnTo>
                          <a:pt x="1559" y="2128"/>
                        </a:lnTo>
                        <a:lnTo>
                          <a:pt x="1578" y="2137"/>
                        </a:lnTo>
                        <a:lnTo>
                          <a:pt x="1589" y="2153"/>
                        </a:lnTo>
                        <a:lnTo>
                          <a:pt x="1572" y="2155"/>
                        </a:lnTo>
                        <a:lnTo>
                          <a:pt x="1554" y="2157"/>
                        </a:lnTo>
                        <a:lnTo>
                          <a:pt x="1534" y="2164"/>
                        </a:lnTo>
                        <a:lnTo>
                          <a:pt x="1514" y="2177"/>
                        </a:lnTo>
                        <a:lnTo>
                          <a:pt x="1493" y="2196"/>
                        </a:lnTo>
                        <a:lnTo>
                          <a:pt x="1477" y="2225"/>
                        </a:lnTo>
                        <a:lnTo>
                          <a:pt x="1470" y="2243"/>
                        </a:lnTo>
                        <a:lnTo>
                          <a:pt x="1464" y="2263"/>
                        </a:lnTo>
                        <a:lnTo>
                          <a:pt x="1464" y="2285"/>
                        </a:lnTo>
                        <a:lnTo>
                          <a:pt x="1468" y="2311"/>
                        </a:lnTo>
                        <a:lnTo>
                          <a:pt x="1475" y="2339"/>
                        </a:lnTo>
                        <a:lnTo>
                          <a:pt x="1488" y="2368"/>
                        </a:lnTo>
                        <a:lnTo>
                          <a:pt x="1508" y="2403"/>
                        </a:lnTo>
                        <a:lnTo>
                          <a:pt x="1532" y="2441"/>
                        </a:lnTo>
                        <a:lnTo>
                          <a:pt x="1565" y="2485"/>
                        </a:lnTo>
                        <a:lnTo>
                          <a:pt x="1603" y="2533"/>
                        </a:lnTo>
                        <a:lnTo>
                          <a:pt x="1651" y="2588"/>
                        </a:lnTo>
                        <a:lnTo>
                          <a:pt x="1680" y="2619"/>
                        </a:lnTo>
                        <a:lnTo>
                          <a:pt x="1711" y="2656"/>
                        </a:lnTo>
                        <a:lnTo>
                          <a:pt x="1744" y="2692"/>
                        </a:lnTo>
                        <a:lnTo>
                          <a:pt x="1777" y="2733"/>
                        </a:lnTo>
                        <a:lnTo>
                          <a:pt x="1812" y="2777"/>
                        </a:lnTo>
                        <a:lnTo>
                          <a:pt x="1847" y="2824"/>
                        </a:lnTo>
                        <a:lnTo>
                          <a:pt x="1882" y="2874"/>
                        </a:lnTo>
                        <a:lnTo>
                          <a:pt x="1915" y="2927"/>
                        </a:lnTo>
                        <a:lnTo>
                          <a:pt x="1948" y="2986"/>
                        </a:lnTo>
                        <a:lnTo>
                          <a:pt x="1977" y="3046"/>
                        </a:lnTo>
                        <a:lnTo>
                          <a:pt x="2003" y="3112"/>
                        </a:lnTo>
                        <a:lnTo>
                          <a:pt x="2027" y="3182"/>
                        </a:lnTo>
                        <a:lnTo>
                          <a:pt x="2047" y="3255"/>
                        </a:lnTo>
                        <a:lnTo>
                          <a:pt x="2063" y="3334"/>
                        </a:lnTo>
                        <a:lnTo>
                          <a:pt x="2074" y="3416"/>
                        </a:lnTo>
                        <a:lnTo>
                          <a:pt x="2080" y="3504"/>
                        </a:lnTo>
                        <a:lnTo>
                          <a:pt x="2080" y="3598"/>
                        </a:lnTo>
                        <a:lnTo>
                          <a:pt x="2072" y="3697"/>
                        </a:lnTo>
                        <a:lnTo>
                          <a:pt x="2060" y="3801"/>
                        </a:lnTo>
                        <a:lnTo>
                          <a:pt x="2038" y="3909"/>
                        </a:lnTo>
                        <a:lnTo>
                          <a:pt x="2008" y="4025"/>
                        </a:lnTo>
                        <a:lnTo>
                          <a:pt x="1972" y="4135"/>
                        </a:lnTo>
                        <a:lnTo>
                          <a:pt x="1930" y="4239"/>
                        </a:lnTo>
                        <a:lnTo>
                          <a:pt x="1880" y="4336"/>
                        </a:lnTo>
                        <a:lnTo>
                          <a:pt x="1827" y="4426"/>
                        </a:lnTo>
                        <a:lnTo>
                          <a:pt x="1766" y="4512"/>
                        </a:lnTo>
                        <a:lnTo>
                          <a:pt x="1702" y="4591"/>
                        </a:lnTo>
                        <a:lnTo>
                          <a:pt x="1635" y="4662"/>
                        </a:lnTo>
                        <a:lnTo>
                          <a:pt x="1561" y="4728"/>
                        </a:lnTo>
                        <a:lnTo>
                          <a:pt x="1548" y="4811"/>
                        </a:lnTo>
                        <a:lnTo>
                          <a:pt x="1528" y="4892"/>
                        </a:lnTo>
                        <a:lnTo>
                          <a:pt x="1503" y="4969"/>
                        </a:lnTo>
                        <a:lnTo>
                          <a:pt x="1470" y="5040"/>
                        </a:lnTo>
                        <a:lnTo>
                          <a:pt x="1429" y="5110"/>
                        </a:lnTo>
                        <a:lnTo>
                          <a:pt x="1383" y="5174"/>
                        </a:lnTo>
                        <a:lnTo>
                          <a:pt x="1332" y="5232"/>
                        </a:lnTo>
                        <a:lnTo>
                          <a:pt x="1274" y="5286"/>
                        </a:lnTo>
                        <a:lnTo>
                          <a:pt x="1209" y="5333"/>
                        </a:lnTo>
                        <a:lnTo>
                          <a:pt x="1140" y="5374"/>
                        </a:lnTo>
                        <a:lnTo>
                          <a:pt x="1065" y="5408"/>
                        </a:lnTo>
                        <a:lnTo>
                          <a:pt x="986" y="5438"/>
                        </a:lnTo>
                        <a:lnTo>
                          <a:pt x="900" y="5458"/>
                        </a:lnTo>
                        <a:lnTo>
                          <a:pt x="812" y="5471"/>
                        </a:lnTo>
                        <a:lnTo>
                          <a:pt x="716" y="5476"/>
                        </a:lnTo>
                        <a:lnTo>
                          <a:pt x="619" y="5473"/>
                        </a:lnTo>
                        <a:lnTo>
                          <a:pt x="517" y="5462"/>
                        </a:lnTo>
                        <a:lnTo>
                          <a:pt x="410" y="5441"/>
                        </a:lnTo>
                        <a:lnTo>
                          <a:pt x="301" y="5410"/>
                        </a:lnTo>
                        <a:lnTo>
                          <a:pt x="222" y="5381"/>
                        </a:lnTo>
                        <a:lnTo>
                          <a:pt x="145" y="5344"/>
                        </a:lnTo>
                        <a:lnTo>
                          <a:pt x="70" y="5300"/>
                        </a:lnTo>
                        <a:lnTo>
                          <a:pt x="0" y="5249"/>
                        </a:lnTo>
                        <a:lnTo>
                          <a:pt x="0" y="5220"/>
                        </a:lnTo>
                        <a:lnTo>
                          <a:pt x="71" y="5273"/>
                        </a:lnTo>
                        <a:lnTo>
                          <a:pt x="147" y="5319"/>
                        </a:lnTo>
                        <a:lnTo>
                          <a:pt x="225" y="5355"/>
                        </a:lnTo>
                        <a:lnTo>
                          <a:pt x="306" y="5385"/>
                        </a:lnTo>
                        <a:lnTo>
                          <a:pt x="416" y="5414"/>
                        </a:lnTo>
                        <a:lnTo>
                          <a:pt x="524" y="5432"/>
                        </a:lnTo>
                        <a:lnTo>
                          <a:pt x="627" y="5441"/>
                        </a:lnTo>
                        <a:lnTo>
                          <a:pt x="726" y="5441"/>
                        </a:lnTo>
                        <a:lnTo>
                          <a:pt x="821" y="5434"/>
                        </a:lnTo>
                        <a:lnTo>
                          <a:pt x="913" y="5418"/>
                        </a:lnTo>
                        <a:lnTo>
                          <a:pt x="999" y="5394"/>
                        </a:lnTo>
                        <a:lnTo>
                          <a:pt x="1079" y="5363"/>
                        </a:lnTo>
                        <a:lnTo>
                          <a:pt x="1154" y="5324"/>
                        </a:lnTo>
                        <a:lnTo>
                          <a:pt x="1224" y="5280"/>
                        </a:lnTo>
                        <a:lnTo>
                          <a:pt x="1288" y="5229"/>
                        </a:lnTo>
                        <a:lnTo>
                          <a:pt x="1345" y="5174"/>
                        </a:lnTo>
                        <a:lnTo>
                          <a:pt x="1396" y="5113"/>
                        </a:lnTo>
                        <a:lnTo>
                          <a:pt x="1438" y="5047"/>
                        </a:lnTo>
                        <a:lnTo>
                          <a:pt x="1475" y="4978"/>
                        </a:lnTo>
                        <a:lnTo>
                          <a:pt x="1503" y="4906"/>
                        </a:lnTo>
                        <a:lnTo>
                          <a:pt x="1523" y="4829"/>
                        </a:lnTo>
                        <a:lnTo>
                          <a:pt x="1534" y="4750"/>
                        </a:lnTo>
                        <a:lnTo>
                          <a:pt x="1449" y="4811"/>
                        </a:lnTo>
                        <a:lnTo>
                          <a:pt x="1363" y="4864"/>
                        </a:lnTo>
                        <a:lnTo>
                          <a:pt x="1272" y="4912"/>
                        </a:lnTo>
                        <a:lnTo>
                          <a:pt x="1178" y="4950"/>
                        </a:lnTo>
                        <a:lnTo>
                          <a:pt x="1158" y="5007"/>
                        </a:lnTo>
                        <a:lnTo>
                          <a:pt x="1129" y="5066"/>
                        </a:lnTo>
                        <a:lnTo>
                          <a:pt x="1088" y="5124"/>
                        </a:lnTo>
                        <a:lnTo>
                          <a:pt x="1039" y="5185"/>
                        </a:lnTo>
                        <a:lnTo>
                          <a:pt x="993" y="5229"/>
                        </a:lnTo>
                        <a:lnTo>
                          <a:pt x="942" y="5265"/>
                        </a:lnTo>
                        <a:lnTo>
                          <a:pt x="883" y="5295"/>
                        </a:lnTo>
                        <a:lnTo>
                          <a:pt x="821" y="5319"/>
                        </a:lnTo>
                        <a:lnTo>
                          <a:pt x="753" y="5337"/>
                        </a:lnTo>
                        <a:lnTo>
                          <a:pt x="683" y="5348"/>
                        </a:lnTo>
                        <a:lnTo>
                          <a:pt x="610" y="5352"/>
                        </a:lnTo>
                        <a:lnTo>
                          <a:pt x="535" y="5350"/>
                        </a:lnTo>
                        <a:lnTo>
                          <a:pt x="458" y="5341"/>
                        </a:lnTo>
                        <a:lnTo>
                          <a:pt x="379" y="5326"/>
                        </a:lnTo>
                        <a:lnTo>
                          <a:pt x="302" y="5306"/>
                        </a:lnTo>
                        <a:lnTo>
                          <a:pt x="224" y="5276"/>
                        </a:lnTo>
                        <a:lnTo>
                          <a:pt x="147" y="5243"/>
                        </a:lnTo>
                        <a:lnTo>
                          <a:pt x="71" y="5203"/>
                        </a:lnTo>
                        <a:lnTo>
                          <a:pt x="0" y="5155"/>
                        </a:lnTo>
                        <a:lnTo>
                          <a:pt x="0" y="5135"/>
                        </a:lnTo>
                        <a:lnTo>
                          <a:pt x="71" y="5181"/>
                        </a:lnTo>
                        <a:lnTo>
                          <a:pt x="147" y="5220"/>
                        </a:lnTo>
                        <a:lnTo>
                          <a:pt x="222" y="5254"/>
                        </a:lnTo>
                        <a:lnTo>
                          <a:pt x="299" y="5282"/>
                        </a:lnTo>
                        <a:lnTo>
                          <a:pt x="377" y="5302"/>
                        </a:lnTo>
                        <a:lnTo>
                          <a:pt x="454" y="5317"/>
                        </a:lnTo>
                        <a:lnTo>
                          <a:pt x="530" y="5326"/>
                        </a:lnTo>
                        <a:lnTo>
                          <a:pt x="605" y="5328"/>
                        </a:lnTo>
                        <a:lnTo>
                          <a:pt x="676" y="5324"/>
                        </a:lnTo>
                        <a:lnTo>
                          <a:pt x="744" y="5313"/>
                        </a:lnTo>
                        <a:lnTo>
                          <a:pt x="810" y="5297"/>
                        </a:lnTo>
                        <a:lnTo>
                          <a:pt x="870" y="5275"/>
                        </a:lnTo>
                        <a:lnTo>
                          <a:pt x="927" y="5245"/>
                        </a:lnTo>
                        <a:lnTo>
                          <a:pt x="977" y="5209"/>
                        </a:lnTo>
                        <a:lnTo>
                          <a:pt x="1022" y="5168"/>
                        </a:lnTo>
                        <a:lnTo>
                          <a:pt x="1066" y="5113"/>
                        </a:lnTo>
                        <a:lnTo>
                          <a:pt x="1103" y="5060"/>
                        </a:lnTo>
                        <a:lnTo>
                          <a:pt x="1129" y="5009"/>
                        </a:lnTo>
                        <a:lnTo>
                          <a:pt x="1147" y="4961"/>
                        </a:lnTo>
                        <a:lnTo>
                          <a:pt x="1039" y="4992"/>
                        </a:lnTo>
                        <a:lnTo>
                          <a:pt x="927" y="5016"/>
                        </a:lnTo>
                        <a:lnTo>
                          <a:pt x="814" y="5029"/>
                        </a:lnTo>
                        <a:lnTo>
                          <a:pt x="698" y="5033"/>
                        </a:lnTo>
                        <a:lnTo>
                          <a:pt x="581" y="5027"/>
                        </a:lnTo>
                        <a:lnTo>
                          <a:pt x="464" y="5013"/>
                        </a:lnTo>
                        <a:lnTo>
                          <a:pt x="346" y="4989"/>
                        </a:lnTo>
                        <a:lnTo>
                          <a:pt x="229" y="4954"/>
                        </a:lnTo>
                        <a:lnTo>
                          <a:pt x="114" y="4912"/>
                        </a:lnTo>
                        <a:lnTo>
                          <a:pt x="0" y="4859"/>
                        </a:lnTo>
                        <a:lnTo>
                          <a:pt x="0" y="4849"/>
                        </a:lnTo>
                        <a:lnTo>
                          <a:pt x="115" y="4901"/>
                        </a:lnTo>
                        <a:lnTo>
                          <a:pt x="231" y="4943"/>
                        </a:lnTo>
                        <a:lnTo>
                          <a:pt x="350" y="4974"/>
                        </a:lnTo>
                        <a:lnTo>
                          <a:pt x="467" y="4998"/>
                        </a:lnTo>
                        <a:lnTo>
                          <a:pt x="586" y="5011"/>
                        </a:lnTo>
                        <a:lnTo>
                          <a:pt x="704" y="5014"/>
                        </a:lnTo>
                        <a:lnTo>
                          <a:pt x="819" y="5009"/>
                        </a:lnTo>
                        <a:lnTo>
                          <a:pt x="935" y="4992"/>
                        </a:lnTo>
                        <a:lnTo>
                          <a:pt x="1046" y="4969"/>
                        </a:lnTo>
                        <a:lnTo>
                          <a:pt x="1154" y="4936"/>
                        </a:lnTo>
                        <a:lnTo>
                          <a:pt x="1164" y="4884"/>
                        </a:lnTo>
                        <a:lnTo>
                          <a:pt x="1164" y="4835"/>
                        </a:lnTo>
                        <a:lnTo>
                          <a:pt x="1156" y="4791"/>
                        </a:lnTo>
                        <a:lnTo>
                          <a:pt x="1055" y="4835"/>
                        </a:lnTo>
                        <a:lnTo>
                          <a:pt x="953" y="4870"/>
                        </a:lnTo>
                        <a:lnTo>
                          <a:pt x="848" y="4897"/>
                        </a:lnTo>
                        <a:lnTo>
                          <a:pt x="740" y="4914"/>
                        </a:lnTo>
                        <a:lnTo>
                          <a:pt x="634" y="4923"/>
                        </a:lnTo>
                        <a:lnTo>
                          <a:pt x="526" y="4923"/>
                        </a:lnTo>
                        <a:lnTo>
                          <a:pt x="418" y="4914"/>
                        </a:lnTo>
                        <a:lnTo>
                          <a:pt x="310" y="4897"/>
                        </a:lnTo>
                        <a:lnTo>
                          <a:pt x="205" y="4873"/>
                        </a:lnTo>
                        <a:lnTo>
                          <a:pt x="101" y="4842"/>
                        </a:lnTo>
                        <a:lnTo>
                          <a:pt x="0" y="4802"/>
                        </a:lnTo>
                        <a:lnTo>
                          <a:pt x="0" y="4778"/>
                        </a:lnTo>
                        <a:lnTo>
                          <a:pt x="99" y="4816"/>
                        </a:lnTo>
                        <a:lnTo>
                          <a:pt x="203" y="4848"/>
                        </a:lnTo>
                        <a:lnTo>
                          <a:pt x="308" y="4871"/>
                        </a:lnTo>
                        <a:lnTo>
                          <a:pt x="414" y="4886"/>
                        </a:lnTo>
                        <a:lnTo>
                          <a:pt x="520" y="4893"/>
                        </a:lnTo>
                        <a:lnTo>
                          <a:pt x="629" y="4893"/>
                        </a:lnTo>
                        <a:lnTo>
                          <a:pt x="735" y="4886"/>
                        </a:lnTo>
                        <a:lnTo>
                          <a:pt x="841" y="4868"/>
                        </a:lnTo>
                        <a:lnTo>
                          <a:pt x="946" y="4842"/>
                        </a:lnTo>
                        <a:lnTo>
                          <a:pt x="1048" y="4807"/>
                        </a:lnTo>
                        <a:lnTo>
                          <a:pt x="1149" y="4763"/>
                        </a:lnTo>
                        <a:lnTo>
                          <a:pt x="1129" y="4721"/>
                        </a:lnTo>
                        <a:lnTo>
                          <a:pt x="1105" y="4684"/>
                        </a:lnTo>
                        <a:lnTo>
                          <a:pt x="1077" y="4653"/>
                        </a:lnTo>
                        <a:lnTo>
                          <a:pt x="1046" y="4629"/>
                        </a:lnTo>
                        <a:lnTo>
                          <a:pt x="1017" y="4613"/>
                        </a:lnTo>
                        <a:lnTo>
                          <a:pt x="988" y="4604"/>
                        </a:lnTo>
                        <a:lnTo>
                          <a:pt x="962" y="4604"/>
                        </a:lnTo>
                        <a:lnTo>
                          <a:pt x="935" y="4611"/>
                        </a:lnTo>
                        <a:lnTo>
                          <a:pt x="911" y="4626"/>
                        </a:lnTo>
                        <a:lnTo>
                          <a:pt x="892" y="4646"/>
                        </a:lnTo>
                        <a:lnTo>
                          <a:pt x="883" y="4670"/>
                        </a:lnTo>
                        <a:lnTo>
                          <a:pt x="880" y="4695"/>
                        </a:lnTo>
                        <a:lnTo>
                          <a:pt x="887" y="4721"/>
                        </a:lnTo>
                        <a:lnTo>
                          <a:pt x="867" y="4714"/>
                        </a:lnTo>
                        <a:lnTo>
                          <a:pt x="850" y="4701"/>
                        </a:lnTo>
                        <a:lnTo>
                          <a:pt x="839" y="4686"/>
                        </a:lnTo>
                        <a:lnTo>
                          <a:pt x="832" y="4666"/>
                        </a:lnTo>
                        <a:lnTo>
                          <a:pt x="828" y="4646"/>
                        </a:lnTo>
                        <a:lnTo>
                          <a:pt x="830" y="4624"/>
                        </a:lnTo>
                        <a:lnTo>
                          <a:pt x="837" y="4602"/>
                        </a:lnTo>
                        <a:lnTo>
                          <a:pt x="848" y="4582"/>
                        </a:lnTo>
                        <a:lnTo>
                          <a:pt x="867" y="4563"/>
                        </a:lnTo>
                        <a:lnTo>
                          <a:pt x="889" y="4549"/>
                        </a:lnTo>
                        <a:lnTo>
                          <a:pt x="918" y="4538"/>
                        </a:lnTo>
                        <a:lnTo>
                          <a:pt x="953" y="4534"/>
                        </a:lnTo>
                        <a:lnTo>
                          <a:pt x="995" y="4538"/>
                        </a:lnTo>
                        <a:lnTo>
                          <a:pt x="1037" y="4551"/>
                        </a:lnTo>
                        <a:lnTo>
                          <a:pt x="1076" y="4574"/>
                        </a:lnTo>
                        <a:lnTo>
                          <a:pt x="1110" y="4607"/>
                        </a:lnTo>
                        <a:lnTo>
                          <a:pt x="1142" y="4646"/>
                        </a:lnTo>
                        <a:lnTo>
                          <a:pt x="1165" y="4694"/>
                        </a:lnTo>
                        <a:lnTo>
                          <a:pt x="1184" y="4745"/>
                        </a:lnTo>
                        <a:lnTo>
                          <a:pt x="1231" y="4719"/>
                        </a:lnTo>
                        <a:lnTo>
                          <a:pt x="1297" y="4675"/>
                        </a:lnTo>
                        <a:lnTo>
                          <a:pt x="1356" y="4629"/>
                        </a:lnTo>
                        <a:lnTo>
                          <a:pt x="1411" y="4582"/>
                        </a:lnTo>
                        <a:lnTo>
                          <a:pt x="1460" y="4529"/>
                        </a:lnTo>
                        <a:lnTo>
                          <a:pt x="1504" y="4476"/>
                        </a:lnTo>
                        <a:lnTo>
                          <a:pt x="1477" y="4410"/>
                        </a:lnTo>
                        <a:lnTo>
                          <a:pt x="1446" y="4347"/>
                        </a:lnTo>
                        <a:lnTo>
                          <a:pt x="1407" y="4290"/>
                        </a:lnTo>
                        <a:lnTo>
                          <a:pt x="1363" y="4237"/>
                        </a:lnTo>
                        <a:lnTo>
                          <a:pt x="1316" y="4190"/>
                        </a:lnTo>
                        <a:lnTo>
                          <a:pt x="1263" y="4149"/>
                        </a:lnTo>
                        <a:lnTo>
                          <a:pt x="1208" y="4113"/>
                        </a:lnTo>
                        <a:lnTo>
                          <a:pt x="1151" y="4081"/>
                        </a:lnTo>
                        <a:lnTo>
                          <a:pt x="1090" y="4058"/>
                        </a:lnTo>
                        <a:lnTo>
                          <a:pt x="1030" y="4039"/>
                        </a:lnTo>
                        <a:lnTo>
                          <a:pt x="969" y="4028"/>
                        </a:lnTo>
                        <a:lnTo>
                          <a:pt x="907" y="4023"/>
                        </a:lnTo>
                        <a:lnTo>
                          <a:pt x="847" y="4025"/>
                        </a:lnTo>
                        <a:lnTo>
                          <a:pt x="788" y="4034"/>
                        </a:lnTo>
                        <a:lnTo>
                          <a:pt x="731" y="4048"/>
                        </a:lnTo>
                        <a:lnTo>
                          <a:pt x="678" y="4072"/>
                        </a:lnTo>
                        <a:lnTo>
                          <a:pt x="627" y="4103"/>
                        </a:lnTo>
                        <a:lnTo>
                          <a:pt x="581" y="4142"/>
                        </a:lnTo>
                        <a:lnTo>
                          <a:pt x="539" y="4188"/>
                        </a:lnTo>
                        <a:lnTo>
                          <a:pt x="502" y="4243"/>
                        </a:lnTo>
                        <a:lnTo>
                          <a:pt x="476" y="4294"/>
                        </a:lnTo>
                        <a:lnTo>
                          <a:pt x="462" y="4344"/>
                        </a:lnTo>
                        <a:lnTo>
                          <a:pt x="456" y="4391"/>
                        </a:lnTo>
                        <a:lnTo>
                          <a:pt x="458" y="4435"/>
                        </a:lnTo>
                        <a:lnTo>
                          <a:pt x="469" y="4476"/>
                        </a:lnTo>
                        <a:lnTo>
                          <a:pt x="484" y="4514"/>
                        </a:lnTo>
                        <a:lnTo>
                          <a:pt x="504" y="4547"/>
                        </a:lnTo>
                        <a:lnTo>
                          <a:pt x="528" y="4578"/>
                        </a:lnTo>
                        <a:lnTo>
                          <a:pt x="555" y="4604"/>
                        </a:lnTo>
                        <a:lnTo>
                          <a:pt x="583" y="4626"/>
                        </a:lnTo>
                        <a:lnTo>
                          <a:pt x="612" y="4644"/>
                        </a:lnTo>
                        <a:lnTo>
                          <a:pt x="640" y="4657"/>
                        </a:lnTo>
                        <a:lnTo>
                          <a:pt x="665" y="4666"/>
                        </a:lnTo>
                        <a:lnTo>
                          <a:pt x="689" y="4670"/>
                        </a:lnTo>
                        <a:lnTo>
                          <a:pt x="707" y="4668"/>
                        </a:lnTo>
                        <a:lnTo>
                          <a:pt x="707" y="4670"/>
                        </a:lnTo>
                        <a:lnTo>
                          <a:pt x="705" y="4677"/>
                        </a:lnTo>
                        <a:lnTo>
                          <a:pt x="700" y="4688"/>
                        </a:lnTo>
                        <a:lnTo>
                          <a:pt x="693" y="4699"/>
                        </a:lnTo>
                        <a:lnTo>
                          <a:pt x="680" y="4712"/>
                        </a:lnTo>
                        <a:lnTo>
                          <a:pt x="665" y="4721"/>
                        </a:lnTo>
                        <a:lnTo>
                          <a:pt x="645" y="4728"/>
                        </a:lnTo>
                        <a:lnTo>
                          <a:pt x="621" y="4730"/>
                        </a:lnTo>
                        <a:lnTo>
                          <a:pt x="590" y="4725"/>
                        </a:lnTo>
                        <a:lnTo>
                          <a:pt x="568" y="4716"/>
                        </a:lnTo>
                        <a:lnTo>
                          <a:pt x="544" y="4705"/>
                        </a:lnTo>
                        <a:lnTo>
                          <a:pt x="520" y="4686"/>
                        </a:lnTo>
                        <a:lnTo>
                          <a:pt x="497" y="4664"/>
                        </a:lnTo>
                        <a:lnTo>
                          <a:pt x="473" y="4639"/>
                        </a:lnTo>
                        <a:lnTo>
                          <a:pt x="453" y="4609"/>
                        </a:lnTo>
                        <a:lnTo>
                          <a:pt x="434" y="4574"/>
                        </a:lnTo>
                        <a:lnTo>
                          <a:pt x="420" y="4536"/>
                        </a:lnTo>
                        <a:lnTo>
                          <a:pt x="410" y="4494"/>
                        </a:lnTo>
                        <a:lnTo>
                          <a:pt x="409" y="4448"/>
                        </a:lnTo>
                        <a:lnTo>
                          <a:pt x="412" y="4400"/>
                        </a:lnTo>
                        <a:lnTo>
                          <a:pt x="423" y="4347"/>
                        </a:lnTo>
                        <a:lnTo>
                          <a:pt x="445" y="4292"/>
                        </a:lnTo>
                        <a:lnTo>
                          <a:pt x="476" y="4234"/>
                        </a:lnTo>
                        <a:lnTo>
                          <a:pt x="519" y="4173"/>
                        </a:lnTo>
                        <a:lnTo>
                          <a:pt x="563" y="4124"/>
                        </a:lnTo>
                        <a:lnTo>
                          <a:pt x="610" y="4081"/>
                        </a:lnTo>
                        <a:lnTo>
                          <a:pt x="665" y="4047"/>
                        </a:lnTo>
                        <a:lnTo>
                          <a:pt x="722" y="4021"/>
                        </a:lnTo>
                        <a:lnTo>
                          <a:pt x="782" y="4001"/>
                        </a:lnTo>
                        <a:lnTo>
                          <a:pt x="845" y="3990"/>
                        </a:lnTo>
                        <a:lnTo>
                          <a:pt x="909" y="3984"/>
                        </a:lnTo>
                        <a:lnTo>
                          <a:pt x="973" y="3986"/>
                        </a:lnTo>
                        <a:lnTo>
                          <a:pt x="1039" y="3995"/>
                        </a:lnTo>
                        <a:lnTo>
                          <a:pt x="1103" y="4012"/>
                        </a:lnTo>
                        <a:lnTo>
                          <a:pt x="1167" y="4034"/>
                        </a:lnTo>
                        <a:lnTo>
                          <a:pt x="1228" y="4063"/>
                        </a:lnTo>
                        <a:lnTo>
                          <a:pt x="1286" y="4098"/>
                        </a:lnTo>
                        <a:lnTo>
                          <a:pt x="1341" y="4138"/>
                        </a:lnTo>
                        <a:lnTo>
                          <a:pt x="1391" y="4186"/>
                        </a:lnTo>
                        <a:lnTo>
                          <a:pt x="1437" y="4239"/>
                        </a:lnTo>
                        <a:lnTo>
                          <a:pt x="1477" y="4296"/>
                        </a:lnTo>
                        <a:lnTo>
                          <a:pt x="1510" y="4360"/>
                        </a:lnTo>
                        <a:lnTo>
                          <a:pt x="1536" y="4428"/>
                        </a:lnTo>
                        <a:lnTo>
                          <a:pt x="1581" y="4349"/>
                        </a:lnTo>
                        <a:lnTo>
                          <a:pt x="1620" y="4265"/>
                        </a:lnTo>
                        <a:lnTo>
                          <a:pt x="1647" y="4180"/>
                        </a:lnTo>
                        <a:lnTo>
                          <a:pt x="1666" y="4096"/>
                        </a:lnTo>
                        <a:lnTo>
                          <a:pt x="1677" y="4012"/>
                        </a:lnTo>
                        <a:lnTo>
                          <a:pt x="1677" y="3928"/>
                        </a:lnTo>
                        <a:lnTo>
                          <a:pt x="1671" y="3847"/>
                        </a:lnTo>
                        <a:lnTo>
                          <a:pt x="1656" y="3770"/>
                        </a:lnTo>
                        <a:lnTo>
                          <a:pt x="1635" y="3695"/>
                        </a:lnTo>
                        <a:lnTo>
                          <a:pt x="1603" y="3627"/>
                        </a:lnTo>
                        <a:lnTo>
                          <a:pt x="1547" y="3675"/>
                        </a:lnTo>
                        <a:lnTo>
                          <a:pt x="1486" y="3715"/>
                        </a:lnTo>
                        <a:lnTo>
                          <a:pt x="1422" y="3748"/>
                        </a:lnTo>
                        <a:lnTo>
                          <a:pt x="1354" y="3775"/>
                        </a:lnTo>
                        <a:lnTo>
                          <a:pt x="1286" y="3794"/>
                        </a:lnTo>
                        <a:lnTo>
                          <a:pt x="1215" y="3807"/>
                        </a:lnTo>
                        <a:lnTo>
                          <a:pt x="1143" y="3812"/>
                        </a:lnTo>
                        <a:lnTo>
                          <a:pt x="1072" y="3810"/>
                        </a:lnTo>
                        <a:lnTo>
                          <a:pt x="1002" y="3801"/>
                        </a:lnTo>
                        <a:lnTo>
                          <a:pt x="931" y="3785"/>
                        </a:lnTo>
                        <a:lnTo>
                          <a:pt x="863" y="3763"/>
                        </a:lnTo>
                        <a:lnTo>
                          <a:pt x="797" y="3733"/>
                        </a:lnTo>
                        <a:lnTo>
                          <a:pt x="735" y="3697"/>
                        </a:lnTo>
                        <a:lnTo>
                          <a:pt x="676" y="3654"/>
                        </a:lnTo>
                        <a:lnTo>
                          <a:pt x="621" y="3605"/>
                        </a:lnTo>
                        <a:lnTo>
                          <a:pt x="572" y="3548"/>
                        </a:lnTo>
                        <a:lnTo>
                          <a:pt x="528" y="3486"/>
                        </a:lnTo>
                        <a:lnTo>
                          <a:pt x="491" y="3416"/>
                        </a:lnTo>
                        <a:lnTo>
                          <a:pt x="460" y="3339"/>
                        </a:lnTo>
                        <a:lnTo>
                          <a:pt x="436" y="3259"/>
                        </a:lnTo>
                        <a:lnTo>
                          <a:pt x="403" y="3253"/>
                        </a:lnTo>
                        <a:lnTo>
                          <a:pt x="352" y="3238"/>
                        </a:lnTo>
                        <a:lnTo>
                          <a:pt x="304" y="3216"/>
                        </a:lnTo>
                        <a:lnTo>
                          <a:pt x="260" y="3187"/>
                        </a:lnTo>
                        <a:lnTo>
                          <a:pt x="224" y="3152"/>
                        </a:lnTo>
                        <a:lnTo>
                          <a:pt x="192" y="3112"/>
                        </a:lnTo>
                        <a:lnTo>
                          <a:pt x="167" y="3068"/>
                        </a:lnTo>
                        <a:lnTo>
                          <a:pt x="148" y="3019"/>
                        </a:lnTo>
                        <a:lnTo>
                          <a:pt x="137" y="2965"/>
                        </a:lnTo>
                        <a:lnTo>
                          <a:pt x="134" y="2910"/>
                        </a:lnTo>
                        <a:lnTo>
                          <a:pt x="137" y="2854"/>
                        </a:lnTo>
                        <a:lnTo>
                          <a:pt x="148" y="2795"/>
                        </a:lnTo>
                        <a:lnTo>
                          <a:pt x="169" y="2736"/>
                        </a:lnTo>
                        <a:lnTo>
                          <a:pt x="200" y="2678"/>
                        </a:lnTo>
                        <a:lnTo>
                          <a:pt x="238" y="2619"/>
                        </a:lnTo>
                        <a:lnTo>
                          <a:pt x="288" y="2562"/>
                        </a:lnTo>
                        <a:lnTo>
                          <a:pt x="346" y="2509"/>
                        </a:lnTo>
                        <a:lnTo>
                          <a:pt x="416" y="2456"/>
                        </a:lnTo>
                        <a:lnTo>
                          <a:pt x="350" y="2507"/>
                        </a:lnTo>
                        <a:lnTo>
                          <a:pt x="293" y="2560"/>
                        </a:lnTo>
                        <a:lnTo>
                          <a:pt x="247" y="2615"/>
                        </a:lnTo>
                        <a:lnTo>
                          <a:pt x="209" y="2672"/>
                        </a:lnTo>
                        <a:lnTo>
                          <a:pt x="180" y="2729"/>
                        </a:lnTo>
                        <a:lnTo>
                          <a:pt x="159" y="2786"/>
                        </a:lnTo>
                        <a:lnTo>
                          <a:pt x="147" y="2843"/>
                        </a:lnTo>
                        <a:lnTo>
                          <a:pt x="141" y="2898"/>
                        </a:lnTo>
                        <a:lnTo>
                          <a:pt x="145" y="2953"/>
                        </a:lnTo>
                        <a:lnTo>
                          <a:pt x="154" y="3004"/>
                        </a:lnTo>
                        <a:lnTo>
                          <a:pt x="172" y="3051"/>
                        </a:lnTo>
                        <a:lnTo>
                          <a:pt x="194" y="3095"/>
                        </a:lnTo>
                        <a:lnTo>
                          <a:pt x="225" y="3134"/>
                        </a:lnTo>
                        <a:lnTo>
                          <a:pt x="260" y="3169"/>
                        </a:lnTo>
                        <a:lnTo>
                          <a:pt x="302" y="3196"/>
                        </a:lnTo>
                        <a:lnTo>
                          <a:pt x="350" y="3218"/>
                        </a:lnTo>
                        <a:lnTo>
                          <a:pt x="403" y="3233"/>
                        </a:lnTo>
                        <a:lnTo>
                          <a:pt x="418" y="3237"/>
                        </a:lnTo>
                        <a:lnTo>
                          <a:pt x="431" y="3238"/>
                        </a:lnTo>
                        <a:lnTo>
                          <a:pt x="414" y="3139"/>
                        </a:lnTo>
                        <a:lnTo>
                          <a:pt x="407" y="3042"/>
                        </a:lnTo>
                        <a:lnTo>
                          <a:pt x="412" y="2947"/>
                        </a:lnTo>
                        <a:lnTo>
                          <a:pt x="427" y="2854"/>
                        </a:lnTo>
                        <a:lnTo>
                          <a:pt x="453" y="2764"/>
                        </a:lnTo>
                        <a:lnTo>
                          <a:pt x="487" y="2674"/>
                        </a:lnTo>
                        <a:lnTo>
                          <a:pt x="531" y="2586"/>
                        </a:lnTo>
                        <a:lnTo>
                          <a:pt x="585" y="2500"/>
                        </a:lnTo>
                        <a:lnTo>
                          <a:pt x="647" y="2416"/>
                        </a:lnTo>
                        <a:lnTo>
                          <a:pt x="716" y="2333"/>
                        </a:lnTo>
                        <a:lnTo>
                          <a:pt x="795" y="2252"/>
                        </a:lnTo>
                        <a:lnTo>
                          <a:pt x="881" y="2172"/>
                        </a:lnTo>
                        <a:lnTo>
                          <a:pt x="975" y="2093"/>
                        </a:lnTo>
                        <a:lnTo>
                          <a:pt x="1076" y="2016"/>
                        </a:lnTo>
                        <a:lnTo>
                          <a:pt x="1182" y="1941"/>
                        </a:lnTo>
                        <a:lnTo>
                          <a:pt x="1055" y="2018"/>
                        </a:lnTo>
                        <a:lnTo>
                          <a:pt x="927" y="2095"/>
                        </a:lnTo>
                        <a:lnTo>
                          <a:pt x="801" y="2172"/>
                        </a:lnTo>
                        <a:lnTo>
                          <a:pt x="674" y="2251"/>
                        </a:lnTo>
                        <a:lnTo>
                          <a:pt x="552" y="2329"/>
                        </a:lnTo>
                        <a:lnTo>
                          <a:pt x="431" y="2412"/>
                        </a:lnTo>
                        <a:lnTo>
                          <a:pt x="315" y="2496"/>
                        </a:lnTo>
                        <a:lnTo>
                          <a:pt x="203" y="2584"/>
                        </a:lnTo>
                        <a:lnTo>
                          <a:pt x="99" y="2674"/>
                        </a:lnTo>
                        <a:lnTo>
                          <a:pt x="0" y="2769"/>
                        </a:lnTo>
                        <a:lnTo>
                          <a:pt x="0" y="2701"/>
                        </a:lnTo>
                        <a:lnTo>
                          <a:pt x="81" y="2619"/>
                        </a:lnTo>
                        <a:lnTo>
                          <a:pt x="167" y="2540"/>
                        </a:lnTo>
                        <a:lnTo>
                          <a:pt x="257" y="2463"/>
                        </a:lnTo>
                        <a:lnTo>
                          <a:pt x="348" y="2392"/>
                        </a:lnTo>
                        <a:lnTo>
                          <a:pt x="443" y="2320"/>
                        </a:lnTo>
                        <a:lnTo>
                          <a:pt x="542" y="2252"/>
                        </a:lnTo>
                        <a:lnTo>
                          <a:pt x="643" y="2186"/>
                        </a:lnTo>
                        <a:lnTo>
                          <a:pt x="744" y="2122"/>
                        </a:lnTo>
                        <a:lnTo>
                          <a:pt x="847" y="2060"/>
                        </a:lnTo>
                        <a:lnTo>
                          <a:pt x="949" y="1998"/>
                        </a:lnTo>
                        <a:lnTo>
                          <a:pt x="1052" y="1937"/>
                        </a:lnTo>
                        <a:lnTo>
                          <a:pt x="1154" y="1877"/>
                        </a:lnTo>
                        <a:lnTo>
                          <a:pt x="1255" y="1814"/>
                        </a:lnTo>
                        <a:lnTo>
                          <a:pt x="1356" y="1754"/>
                        </a:lnTo>
                        <a:lnTo>
                          <a:pt x="1453" y="1690"/>
                        </a:lnTo>
                        <a:lnTo>
                          <a:pt x="1548" y="1627"/>
                        </a:lnTo>
                        <a:lnTo>
                          <a:pt x="1642" y="1561"/>
                        </a:lnTo>
                        <a:lnTo>
                          <a:pt x="1730" y="1496"/>
                        </a:lnTo>
                        <a:lnTo>
                          <a:pt x="1816" y="1426"/>
                        </a:lnTo>
                        <a:lnTo>
                          <a:pt x="1897" y="1354"/>
                        </a:lnTo>
                        <a:lnTo>
                          <a:pt x="1974" y="1279"/>
                        </a:lnTo>
                        <a:lnTo>
                          <a:pt x="2043" y="1200"/>
                        </a:lnTo>
                        <a:lnTo>
                          <a:pt x="2107" y="1120"/>
                        </a:lnTo>
                        <a:lnTo>
                          <a:pt x="2166" y="1034"/>
                        </a:lnTo>
                        <a:lnTo>
                          <a:pt x="2217" y="944"/>
                        </a:lnTo>
                        <a:lnTo>
                          <a:pt x="2263" y="850"/>
                        </a:lnTo>
                        <a:lnTo>
                          <a:pt x="2300" y="750"/>
                        </a:lnTo>
                        <a:lnTo>
                          <a:pt x="2327" y="645"/>
                        </a:lnTo>
                        <a:lnTo>
                          <a:pt x="2344" y="563"/>
                        </a:lnTo>
                        <a:lnTo>
                          <a:pt x="2356" y="486"/>
                        </a:lnTo>
                        <a:lnTo>
                          <a:pt x="2294" y="616"/>
                        </a:lnTo>
                        <a:lnTo>
                          <a:pt x="2228" y="737"/>
                        </a:lnTo>
                        <a:lnTo>
                          <a:pt x="2159" y="850"/>
                        </a:lnTo>
                        <a:lnTo>
                          <a:pt x="2083" y="955"/>
                        </a:lnTo>
                        <a:lnTo>
                          <a:pt x="2005" y="1052"/>
                        </a:lnTo>
                        <a:lnTo>
                          <a:pt x="1922" y="1144"/>
                        </a:lnTo>
                        <a:lnTo>
                          <a:pt x="1836" y="1226"/>
                        </a:lnTo>
                        <a:lnTo>
                          <a:pt x="1748" y="1305"/>
                        </a:lnTo>
                        <a:lnTo>
                          <a:pt x="1656" y="1378"/>
                        </a:lnTo>
                        <a:lnTo>
                          <a:pt x="1563" y="1446"/>
                        </a:lnTo>
                        <a:lnTo>
                          <a:pt x="1468" y="1508"/>
                        </a:lnTo>
                        <a:lnTo>
                          <a:pt x="1371" y="1567"/>
                        </a:lnTo>
                        <a:lnTo>
                          <a:pt x="1272" y="1624"/>
                        </a:lnTo>
                        <a:lnTo>
                          <a:pt x="1171" y="1675"/>
                        </a:lnTo>
                        <a:lnTo>
                          <a:pt x="1072" y="1726"/>
                        </a:lnTo>
                        <a:lnTo>
                          <a:pt x="969" y="1774"/>
                        </a:lnTo>
                        <a:lnTo>
                          <a:pt x="869" y="1820"/>
                        </a:lnTo>
                        <a:lnTo>
                          <a:pt x="768" y="1864"/>
                        </a:lnTo>
                        <a:lnTo>
                          <a:pt x="667" y="1908"/>
                        </a:lnTo>
                        <a:lnTo>
                          <a:pt x="566" y="1952"/>
                        </a:lnTo>
                        <a:lnTo>
                          <a:pt x="467" y="1996"/>
                        </a:lnTo>
                        <a:lnTo>
                          <a:pt x="370" y="2042"/>
                        </a:lnTo>
                        <a:lnTo>
                          <a:pt x="275" y="2087"/>
                        </a:lnTo>
                        <a:lnTo>
                          <a:pt x="180" y="2135"/>
                        </a:lnTo>
                        <a:lnTo>
                          <a:pt x="88" y="2186"/>
                        </a:lnTo>
                        <a:lnTo>
                          <a:pt x="0" y="2238"/>
                        </a:lnTo>
                        <a:lnTo>
                          <a:pt x="0" y="2214"/>
                        </a:lnTo>
                        <a:lnTo>
                          <a:pt x="86" y="2163"/>
                        </a:lnTo>
                        <a:lnTo>
                          <a:pt x="176" y="2113"/>
                        </a:lnTo>
                        <a:lnTo>
                          <a:pt x="268" y="2067"/>
                        </a:lnTo>
                        <a:lnTo>
                          <a:pt x="361" y="2021"/>
                        </a:lnTo>
                        <a:lnTo>
                          <a:pt x="456" y="1978"/>
                        </a:lnTo>
                        <a:lnTo>
                          <a:pt x="553" y="1934"/>
                        </a:lnTo>
                        <a:lnTo>
                          <a:pt x="651" y="1891"/>
                        </a:lnTo>
                        <a:lnTo>
                          <a:pt x="749" y="1847"/>
                        </a:lnTo>
                        <a:lnTo>
                          <a:pt x="848" y="1803"/>
                        </a:lnTo>
                        <a:lnTo>
                          <a:pt x="946" y="1759"/>
                        </a:lnTo>
                        <a:lnTo>
                          <a:pt x="1044" y="1714"/>
                        </a:lnTo>
                        <a:lnTo>
                          <a:pt x="1143" y="1664"/>
                        </a:lnTo>
                        <a:lnTo>
                          <a:pt x="1241" y="1615"/>
                        </a:lnTo>
                        <a:lnTo>
                          <a:pt x="1336" y="1560"/>
                        </a:lnTo>
                        <a:lnTo>
                          <a:pt x="1431" y="1503"/>
                        </a:lnTo>
                        <a:lnTo>
                          <a:pt x="1525" y="1442"/>
                        </a:lnTo>
                        <a:lnTo>
                          <a:pt x="1616" y="1378"/>
                        </a:lnTo>
                        <a:lnTo>
                          <a:pt x="1706" y="1309"/>
                        </a:lnTo>
                        <a:lnTo>
                          <a:pt x="1792" y="1235"/>
                        </a:lnTo>
                        <a:lnTo>
                          <a:pt x="1876" y="1155"/>
                        </a:lnTo>
                        <a:lnTo>
                          <a:pt x="1957" y="1068"/>
                        </a:lnTo>
                        <a:lnTo>
                          <a:pt x="2036" y="977"/>
                        </a:lnTo>
                        <a:lnTo>
                          <a:pt x="2109" y="878"/>
                        </a:lnTo>
                        <a:lnTo>
                          <a:pt x="2181" y="772"/>
                        </a:lnTo>
                        <a:lnTo>
                          <a:pt x="2247" y="658"/>
                        </a:lnTo>
                        <a:lnTo>
                          <a:pt x="2307" y="535"/>
                        </a:lnTo>
                        <a:lnTo>
                          <a:pt x="2364" y="403"/>
                        </a:lnTo>
                        <a:lnTo>
                          <a:pt x="2367" y="319"/>
                        </a:lnTo>
                        <a:lnTo>
                          <a:pt x="2366" y="242"/>
                        </a:lnTo>
                        <a:lnTo>
                          <a:pt x="2358" y="169"/>
                        </a:lnTo>
                        <a:lnTo>
                          <a:pt x="2336" y="242"/>
                        </a:lnTo>
                        <a:lnTo>
                          <a:pt x="2311" y="317"/>
                        </a:lnTo>
                        <a:lnTo>
                          <a:pt x="2259" y="449"/>
                        </a:lnTo>
                        <a:lnTo>
                          <a:pt x="2203" y="574"/>
                        </a:lnTo>
                        <a:lnTo>
                          <a:pt x="2140" y="689"/>
                        </a:lnTo>
                        <a:lnTo>
                          <a:pt x="2074" y="799"/>
                        </a:lnTo>
                        <a:lnTo>
                          <a:pt x="2003" y="900"/>
                        </a:lnTo>
                        <a:lnTo>
                          <a:pt x="1928" y="995"/>
                        </a:lnTo>
                        <a:lnTo>
                          <a:pt x="1849" y="1081"/>
                        </a:lnTo>
                        <a:lnTo>
                          <a:pt x="1766" y="1160"/>
                        </a:lnTo>
                        <a:lnTo>
                          <a:pt x="1680" y="1232"/>
                        </a:lnTo>
                        <a:lnTo>
                          <a:pt x="1594" y="1296"/>
                        </a:lnTo>
                        <a:lnTo>
                          <a:pt x="1504" y="1353"/>
                        </a:lnTo>
                        <a:lnTo>
                          <a:pt x="1413" y="1402"/>
                        </a:lnTo>
                        <a:lnTo>
                          <a:pt x="1321" y="1444"/>
                        </a:lnTo>
                        <a:lnTo>
                          <a:pt x="1228" y="1479"/>
                        </a:lnTo>
                        <a:lnTo>
                          <a:pt x="1134" y="1507"/>
                        </a:lnTo>
                        <a:lnTo>
                          <a:pt x="1043" y="1527"/>
                        </a:lnTo>
                        <a:lnTo>
                          <a:pt x="949" y="1538"/>
                        </a:lnTo>
                        <a:lnTo>
                          <a:pt x="858" y="1543"/>
                        </a:lnTo>
                        <a:lnTo>
                          <a:pt x="768" y="1541"/>
                        </a:lnTo>
                        <a:lnTo>
                          <a:pt x="680" y="1530"/>
                        </a:lnTo>
                        <a:lnTo>
                          <a:pt x="594" y="1514"/>
                        </a:lnTo>
                        <a:lnTo>
                          <a:pt x="509" y="1490"/>
                        </a:lnTo>
                        <a:lnTo>
                          <a:pt x="429" y="1457"/>
                        </a:lnTo>
                        <a:lnTo>
                          <a:pt x="352" y="1419"/>
                        </a:lnTo>
                        <a:lnTo>
                          <a:pt x="279" y="1373"/>
                        </a:lnTo>
                        <a:lnTo>
                          <a:pt x="209" y="1318"/>
                        </a:lnTo>
                        <a:lnTo>
                          <a:pt x="145" y="1257"/>
                        </a:lnTo>
                        <a:lnTo>
                          <a:pt x="84" y="1189"/>
                        </a:lnTo>
                        <a:lnTo>
                          <a:pt x="38" y="1122"/>
                        </a:lnTo>
                        <a:lnTo>
                          <a:pt x="0" y="1052"/>
                        </a:lnTo>
                        <a:lnTo>
                          <a:pt x="0" y="982"/>
                        </a:lnTo>
                        <a:lnTo>
                          <a:pt x="26" y="1046"/>
                        </a:lnTo>
                        <a:lnTo>
                          <a:pt x="60" y="1109"/>
                        </a:lnTo>
                        <a:lnTo>
                          <a:pt x="103" y="1167"/>
                        </a:lnTo>
                        <a:lnTo>
                          <a:pt x="163" y="1233"/>
                        </a:lnTo>
                        <a:lnTo>
                          <a:pt x="227" y="1294"/>
                        </a:lnTo>
                        <a:lnTo>
                          <a:pt x="297" y="1349"/>
                        </a:lnTo>
                        <a:lnTo>
                          <a:pt x="370" y="1395"/>
                        </a:lnTo>
                        <a:lnTo>
                          <a:pt x="447" y="1433"/>
                        </a:lnTo>
                        <a:lnTo>
                          <a:pt x="528" y="1466"/>
                        </a:lnTo>
                        <a:lnTo>
                          <a:pt x="612" y="1490"/>
                        </a:lnTo>
                        <a:lnTo>
                          <a:pt x="698" y="1508"/>
                        </a:lnTo>
                        <a:lnTo>
                          <a:pt x="786" y="1517"/>
                        </a:lnTo>
                        <a:lnTo>
                          <a:pt x="876" y="1519"/>
                        </a:lnTo>
                        <a:lnTo>
                          <a:pt x="968" y="1514"/>
                        </a:lnTo>
                        <a:lnTo>
                          <a:pt x="1059" y="1501"/>
                        </a:lnTo>
                        <a:lnTo>
                          <a:pt x="1153" y="1481"/>
                        </a:lnTo>
                        <a:lnTo>
                          <a:pt x="1246" y="1452"/>
                        </a:lnTo>
                        <a:lnTo>
                          <a:pt x="1339" y="1413"/>
                        </a:lnTo>
                        <a:lnTo>
                          <a:pt x="1431" y="1369"/>
                        </a:lnTo>
                        <a:lnTo>
                          <a:pt x="1523" y="1314"/>
                        </a:lnTo>
                        <a:lnTo>
                          <a:pt x="1613" y="1254"/>
                        </a:lnTo>
                        <a:lnTo>
                          <a:pt x="1700" y="1182"/>
                        </a:lnTo>
                        <a:lnTo>
                          <a:pt x="1787" y="1103"/>
                        </a:lnTo>
                        <a:lnTo>
                          <a:pt x="1871" y="1015"/>
                        </a:lnTo>
                        <a:lnTo>
                          <a:pt x="1952" y="920"/>
                        </a:lnTo>
                        <a:lnTo>
                          <a:pt x="2028" y="816"/>
                        </a:lnTo>
                        <a:lnTo>
                          <a:pt x="2102" y="700"/>
                        </a:lnTo>
                        <a:lnTo>
                          <a:pt x="2171" y="577"/>
                        </a:lnTo>
                        <a:lnTo>
                          <a:pt x="2236" y="445"/>
                        </a:lnTo>
                        <a:lnTo>
                          <a:pt x="2296" y="304"/>
                        </a:lnTo>
                        <a:lnTo>
                          <a:pt x="2327" y="222"/>
                        </a:lnTo>
                        <a:lnTo>
                          <a:pt x="2355" y="141"/>
                        </a:lnTo>
                        <a:lnTo>
                          <a:pt x="2338" y="68"/>
                        </a:lnTo>
                        <a:lnTo>
                          <a:pt x="2296" y="205"/>
                        </a:lnTo>
                        <a:lnTo>
                          <a:pt x="2248" y="334"/>
                        </a:lnTo>
                        <a:lnTo>
                          <a:pt x="2197" y="455"/>
                        </a:lnTo>
                        <a:lnTo>
                          <a:pt x="2140" y="568"/>
                        </a:lnTo>
                        <a:lnTo>
                          <a:pt x="2082" y="674"/>
                        </a:lnTo>
                        <a:lnTo>
                          <a:pt x="2021" y="773"/>
                        </a:lnTo>
                        <a:lnTo>
                          <a:pt x="1957" y="865"/>
                        </a:lnTo>
                        <a:lnTo>
                          <a:pt x="1891" y="949"/>
                        </a:lnTo>
                        <a:lnTo>
                          <a:pt x="1827" y="1024"/>
                        </a:lnTo>
                        <a:lnTo>
                          <a:pt x="1761" y="1094"/>
                        </a:lnTo>
                        <a:lnTo>
                          <a:pt x="1695" y="1156"/>
                        </a:lnTo>
                        <a:lnTo>
                          <a:pt x="1631" y="1210"/>
                        </a:lnTo>
                        <a:lnTo>
                          <a:pt x="1569" y="1257"/>
                        </a:lnTo>
                        <a:lnTo>
                          <a:pt x="1508" y="1298"/>
                        </a:lnTo>
                        <a:lnTo>
                          <a:pt x="1451" y="1331"/>
                        </a:lnTo>
                        <a:lnTo>
                          <a:pt x="1398" y="1356"/>
                        </a:lnTo>
                        <a:lnTo>
                          <a:pt x="1449" y="1329"/>
                        </a:lnTo>
                        <a:lnTo>
                          <a:pt x="1504" y="1294"/>
                        </a:lnTo>
                        <a:lnTo>
                          <a:pt x="1563" y="1252"/>
                        </a:lnTo>
                        <a:lnTo>
                          <a:pt x="1624" y="1202"/>
                        </a:lnTo>
                        <a:lnTo>
                          <a:pt x="1688" y="1145"/>
                        </a:lnTo>
                        <a:lnTo>
                          <a:pt x="1752" y="1081"/>
                        </a:lnTo>
                        <a:lnTo>
                          <a:pt x="1818" y="1010"/>
                        </a:lnTo>
                        <a:lnTo>
                          <a:pt x="1882" y="931"/>
                        </a:lnTo>
                        <a:lnTo>
                          <a:pt x="1946" y="843"/>
                        </a:lnTo>
                        <a:lnTo>
                          <a:pt x="2010" y="750"/>
                        </a:lnTo>
                        <a:lnTo>
                          <a:pt x="2072" y="647"/>
                        </a:lnTo>
                        <a:lnTo>
                          <a:pt x="2131" y="537"/>
                        </a:lnTo>
                        <a:lnTo>
                          <a:pt x="2186" y="420"/>
                        </a:lnTo>
                        <a:lnTo>
                          <a:pt x="2237" y="295"/>
                        </a:lnTo>
                        <a:lnTo>
                          <a:pt x="2283" y="163"/>
                        </a:lnTo>
                        <a:lnTo>
                          <a:pt x="2325" y="24"/>
                        </a:lnTo>
                        <a:lnTo>
                          <a:pt x="2316" y="0"/>
                        </a:lnTo>
                        <a:close/>
                        <a:moveTo>
                          <a:pt x="1722" y="0"/>
                        </a:moveTo>
                        <a:lnTo>
                          <a:pt x="1746" y="0"/>
                        </a:lnTo>
                        <a:lnTo>
                          <a:pt x="1754" y="13"/>
                        </a:lnTo>
                        <a:lnTo>
                          <a:pt x="1761" y="26"/>
                        </a:lnTo>
                        <a:lnTo>
                          <a:pt x="1787" y="53"/>
                        </a:lnTo>
                        <a:lnTo>
                          <a:pt x="1814" y="71"/>
                        </a:lnTo>
                        <a:lnTo>
                          <a:pt x="1843" y="84"/>
                        </a:lnTo>
                        <a:lnTo>
                          <a:pt x="1871" y="88"/>
                        </a:lnTo>
                        <a:lnTo>
                          <a:pt x="1898" y="86"/>
                        </a:lnTo>
                        <a:lnTo>
                          <a:pt x="1924" y="75"/>
                        </a:lnTo>
                        <a:lnTo>
                          <a:pt x="1946" y="60"/>
                        </a:lnTo>
                        <a:lnTo>
                          <a:pt x="1964" y="38"/>
                        </a:lnTo>
                        <a:lnTo>
                          <a:pt x="1975" y="13"/>
                        </a:lnTo>
                        <a:lnTo>
                          <a:pt x="1977" y="5"/>
                        </a:lnTo>
                        <a:lnTo>
                          <a:pt x="1977" y="0"/>
                        </a:lnTo>
                        <a:lnTo>
                          <a:pt x="2021" y="0"/>
                        </a:lnTo>
                        <a:lnTo>
                          <a:pt x="2021" y="11"/>
                        </a:lnTo>
                        <a:lnTo>
                          <a:pt x="2019" y="22"/>
                        </a:lnTo>
                        <a:lnTo>
                          <a:pt x="2008" y="55"/>
                        </a:lnTo>
                        <a:lnTo>
                          <a:pt x="1990" y="82"/>
                        </a:lnTo>
                        <a:lnTo>
                          <a:pt x="1968" y="103"/>
                        </a:lnTo>
                        <a:lnTo>
                          <a:pt x="1942" y="117"/>
                        </a:lnTo>
                        <a:lnTo>
                          <a:pt x="1915" y="126"/>
                        </a:lnTo>
                        <a:lnTo>
                          <a:pt x="1884" y="128"/>
                        </a:lnTo>
                        <a:lnTo>
                          <a:pt x="1853" y="123"/>
                        </a:lnTo>
                        <a:lnTo>
                          <a:pt x="1823" y="112"/>
                        </a:lnTo>
                        <a:lnTo>
                          <a:pt x="1794" y="95"/>
                        </a:lnTo>
                        <a:lnTo>
                          <a:pt x="1766" y="71"/>
                        </a:lnTo>
                        <a:lnTo>
                          <a:pt x="1743" y="40"/>
                        </a:lnTo>
                        <a:lnTo>
                          <a:pt x="1732" y="20"/>
                        </a:lnTo>
                        <a:lnTo>
                          <a:pt x="1722" y="0"/>
                        </a:lnTo>
                        <a:close/>
                        <a:moveTo>
                          <a:pt x="1429" y="0"/>
                        </a:moveTo>
                        <a:lnTo>
                          <a:pt x="1460" y="0"/>
                        </a:lnTo>
                        <a:lnTo>
                          <a:pt x="1537" y="81"/>
                        </a:lnTo>
                        <a:lnTo>
                          <a:pt x="1572" y="115"/>
                        </a:lnTo>
                        <a:lnTo>
                          <a:pt x="1611" y="147"/>
                        </a:lnTo>
                        <a:lnTo>
                          <a:pt x="1651" y="174"/>
                        </a:lnTo>
                        <a:lnTo>
                          <a:pt x="1693" y="198"/>
                        </a:lnTo>
                        <a:lnTo>
                          <a:pt x="1735" y="216"/>
                        </a:lnTo>
                        <a:lnTo>
                          <a:pt x="1779" y="231"/>
                        </a:lnTo>
                        <a:lnTo>
                          <a:pt x="1823" y="240"/>
                        </a:lnTo>
                        <a:lnTo>
                          <a:pt x="1865" y="244"/>
                        </a:lnTo>
                        <a:lnTo>
                          <a:pt x="1906" y="242"/>
                        </a:lnTo>
                        <a:lnTo>
                          <a:pt x="1944" y="233"/>
                        </a:lnTo>
                        <a:lnTo>
                          <a:pt x="1981" y="220"/>
                        </a:lnTo>
                        <a:lnTo>
                          <a:pt x="2012" y="198"/>
                        </a:lnTo>
                        <a:lnTo>
                          <a:pt x="2041" y="172"/>
                        </a:lnTo>
                        <a:lnTo>
                          <a:pt x="2065" y="137"/>
                        </a:lnTo>
                        <a:lnTo>
                          <a:pt x="2082" y="99"/>
                        </a:lnTo>
                        <a:lnTo>
                          <a:pt x="2089" y="62"/>
                        </a:lnTo>
                        <a:lnTo>
                          <a:pt x="2087" y="29"/>
                        </a:lnTo>
                        <a:lnTo>
                          <a:pt x="2080" y="0"/>
                        </a:lnTo>
                        <a:lnTo>
                          <a:pt x="2166" y="0"/>
                        </a:lnTo>
                        <a:lnTo>
                          <a:pt x="2171" y="37"/>
                        </a:lnTo>
                        <a:lnTo>
                          <a:pt x="2170" y="77"/>
                        </a:lnTo>
                        <a:lnTo>
                          <a:pt x="2159" y="119"/>
                        </a:lnTo>
                        <a:lnTo>
                          <a:pt x="2138" y="165"/>
                        </a:lnTo>
                        <a:lnTo>
                          <a:pt x="2107" y="207"/>
                        </a:lnTo>
                        <a:lnTo>
                          <a:pt x="2074" y="240"/>
                        </a:lnTo>
                        <a:lnTo>
                          <a:pt x="2036" y="266"/>
                        </a:lnTo>
                        <a:lnTo>
                          <a:pt x="1994" y="284"/>
                        </a:lnTo>
                        <a:lnTo>
                          <a:pt x="1950" y="293"/>
                        </a:lnTo>
                        <a:lnTo>
                          <a:pt x="1904" y="297"/>
                        </a:lnTo>
                        <a:lnTo>
                          <a:pt x="1858" y="295"/>
                        </a:lnTo>
                        <a:lnTo>
                          <a:pt x="1810" y="286"/>
                        </a:lnTo>
                        <a:lnTo>
                          <a:pt x="1763" y="271"/>
                        </a:lnTo>
                        <a:lnTo>
                          <a:pt x="1717" y="253"/>
                        </a:lnTo>
                        <a:lnTo>
                          <a:pt x="1671" y="229"/>
                        </a:lnTo>
                        <a:lnTo>
                          <a:pt x="1629" y="203"/>
                        </a:lnTo>
                        <a:lnTo>
                          <a:pt x="1589" y="172"/>
                        </a:lnTo>
                        <a:lnTo>
                          <a:pt x="1552" y="137"/>
                        </a:lnTo>
                        <a:lnTo>
                          <a:pt x="1519" y="101"/>
                        </a:lnTo>
                        <a:lnTo>
                          <a:pt x="1479" y="51"/>
                        </a:lnTo>
                        <a:lnTo>
                          <a:pt x="1429" y="0"/>
                        </a:lnTo>
                        <a:close/>
                        <a:moveTo>
                          <a:pt x="1385" y="0"/>
                        </a:moveTo>
                        <a:lnTo>
                          <a:pt x="1389" y="0"/>
                        </a:lnTo>
                        <a:lnTo>
                          <a:pt x="1433" y="51"/>
                        </a:lnTo>
                        <a:lnTo>
                          <a:pt x="1475" y="104"/>
                        </a:lnTo>
                        <a:lnTo>
                          <a:pt x="1512" y="159"/>
                        </a:lnTo>
                        <a:lnTo>
                          <a:pt x="1545" y="214"/>
                        </a:lnTo>
                        <a:lnTo>
                          <a:pt x="1574" y="271"/>
                        </a:lnTo>
                        <a:lnTo>
                          <a:pt x="1598" y="324"/>
                        </a:lnTo>
                        <a:lnTo>
                          <a:pt x="1620" y="378"/>
                        </a:lnTo>
                        <a:lnTo>
                          <a:pt x="1638" y="427"/>
                        </a:lnTo>
                        <a:lnTo>
                          <a:pt x="1653" y="473"/>
                        </a:lnTo>
                        <a:lnTo>
                          <a:pt x="1662" y="515"/>
                        </a:lnTo>
                        <a:lnTo>
                          <a:pt x="1669" y="550"/>
                        </a:lnTo>
                        <a:lnTo>
                          <a:pt x="1673" y="579"/>
                        </a:lnTo>
                        <a:lnTo>
                          <a:pt x="1671" y="601"/>
                        </a:lnTo>
                        <a:lnTo>
                          <a:pt x="1667" y="616"/>
                        </a:lnTo>
                        <a:lnTo>
                          <a:pt x="1660" y="621"/>
                        </a:lnTo>
                        <a:lnTo>
                          <a:pt x="1662" y="674"/>
                        </a:lnTo>
                        <a:lnTo>
                          <a:pt x="1656" y="724"/>
                        </a:lnTo>
                        <a:lnTo>
                          <a:pt x="1647" y="770"/>
                        </a:lnTo>
                        <a:lnTo>
                          <a:pt x="1635" y="810"/>
                        </a:lnTo>
                        <a:lnTo>
                          <a:pt x="1620" y="845"/>
                        </a:lnTo>
                        <a:lnTo>
                          <a:pt x="1602" y="872"/>
                        </a:lnTo>
                        <a:lnTo>
                          <a:pt x="1583" y="894"/>
                        </a:lnTo>
                        <a:lnTo>
                          <a:pt x="1565" y="909"/>
                        </a:lnTo>
                        <a:lnTo>
                          <a:pt x="1547" y="916"/>
                        </a:lnTo>
                        <a:lnTo>
                          <a:pt x="1532" y="916"/>
                        </a:lnTo>
                        <a:lnTo>
                          <a:pt x="1519" y="907"/>
                        </a:lnTo>
                        <a:lnTo>
                          <a:pt x="1548" y="863"/>
                        </a:lnTo>
                        <a:lnTo>
                          <a:pt x="1572" y="812"/>
                        </a:lnTo>
                        <a:lnTo>
                          <a:pt x="1591" y="757"/>
                        </a:lnTo>
                        <a:lnTo>
                          <a:pt x="1602" y="695"/>
                        </a:lnTo>
                        <a:lnTo>
                          <a:pt x="1607" y="630"/>
                        </a:lnTo>
                        <a:lnTo>
                          <a:pt x="1607" y="563"/>
                        </a:lnTo>
                        <a:lnTo>
                          <a:pt x="1602" y="493"/>
                        </a:lnTo>
                        <a:lnTo>
                          <a:pt x="1589" y="422"/>
                        </a:lnTo>
                        <a:lnTo>
                          <a:pt x="1570" y="348"/>
                        </a:lnTo>
                        <a:lnTo>
                          <a:pt x="1547" y="277"/>
                        </a:lnTo>
                        <a:lnTo>
                          <a:pt x="1515" y="205"/>
                        </a:lnTo>
                        <a:lnTo>
                          <a:pt x="1479" y="134"/>
                        </a:lnTo>
                        <a:lnTo>
                          <a:pt x="1435" y="66"/>
                        </a:lnTo>
                        <a:lnTo>
                          <a:pt x="1385" y="0"/>
                        </a:lnTo>
                        <a:close/>
                        <a:moveTo>
                          <a:pt x="823" y="0"/>
                        </a:moveTo>
                        <a:lnTo>
                          <a:pt x="960" y="0"/>
                        </a:lnTo>
                        <a:lnTo>
                          <a:pt x="1030" y="42"/>
                        </a:lnTo>
                        <a:lnTo>
                          <a:pt x="1090" y="88"/>
                        </a:lnTo>
                        <a:lnTo>
                          <a:pt x="1143" y="141"/>
                        </a:lnTo>
                        <a:lnTo>
                          <a:pt x="1189" y="198"/>
                        </a:lnTo>
                        <a:lnTo>
                          <a:pt x="1226" y="258"/>
                        </a:lnTo>
                        <a:lnTo>
                          <a:pt x="1255" y="321"/>
                        </a:lnTo>
                        <a:lnTo>
                          <a:pt x="1277" y="385"/>
                        </a:lnTo>
                        <a:lnTo>
                          <a:pt x="1288" y="451"/>
                        </a:lnTo>
                        <a:lnTo>
                          <a:pt x="1292" y="517"/>
                        </a:lnTo>
                        <a:lnTo>
                          <a:pt x="1288" y="581"/>
                        </a:lnTo>
                        <a:lnTo>
                          <a:pt x="1274" y="643"/>
                        </a:lnTo>
                        <a:lnTo>
                          <a:pt x="1252" y="704"/>
                        </a:lnTo>
                        <a:lnTo>
                          <a:pt x="1220" y="761"/>
                        </a:lnTo>
                        <a:lnTo>
                          <a:pt x="1180" y="814"/>
                        </a:lnTo>
                        <a:lnTo>
                          <a:pt x="1231" y="797"/>
                        </a:lnTo>
                        <a:lnTo>
                          <a:pt x="1281" y="770"/>
                        </a:lnTo>
                        <a:lnTo>
                          <a:pt x="1328" y="737"/>
                        </a:lnTo>
                        <a:lnTo>
                          <a:pt x="1371" y="695"/>
                        </a:lnTo>
                        <a:lnTo>
                          <a:pt x="1407" y="647"/>
                        </a:lnTo>
                        <a:lnTo>
                          <a:pt x="1438" y="594"/>
                        </a:lnTo>
                        <a:lnTo>
                          <a:pt x="1462" y="535"/>
                        </a:lnTo>
                        <a:lnTo>
                          <a:pt x="1477" y="471"/>
                        </a:lnTo>
                        <a:lnTo>
                          <a:pt x="1484" y="405"/>
                        </a:lnTo>
                        <a:lnTo>
                          <a:pt x="1481" y="334"/>
                        </a:lnTo>
                        <a:lnTo>
                          <a:pt x="1466" y="260"/>
                        </a:lnTo>
                        <a:lnTo>
                          <a:pt x="1440" y="185"/>
                        </a:lnTo>
                        <a:lnTo>
                          <a:pt x="1400" y="110"/>
                        </a:lnTo>
                        <a:lnTo>
                          <a:pt x="1361" y="51"/>
                        </a:lnTo>
                        <a:lnTo>
                          <a:pt x="1319" y="0"/>
                        </a:lnTo>
                        <a:lnTo>
                          <a:pt x="1356" y="0"/>
                        </a:lnTo>
                        <a:lnTo>
                          <a:pt x="1391" y="44"/>
                        </a:lnTo>
                        <a:lnTo>
                          <a:pt x="1422" y="92"/>
                        </a:lnTo>
                        <a:lnTo>
                          <a:pt x="1462" y="170"/>
                        </a:lnTo>
                        <a:lnTo>
                          <a:pt x="1490" y="247"/>
                        </a:lnTo>
                        <a:lnTo>
                          <a:pt x="1506" y="321"/>
                        </a:lnTo>
                        <a:lnTo>
                          <a:pt x="1510" y="394"/>
                        </a:lnTo>
                        <a:lnTo>
                          <a:pt x="1504" y="464"/>
                        </a:lnTo>
                        <a:lnTo>
                          <a:pt x="1490" y="528"/>
                        </a:lnTo>
                        <a:lnTo>
                          <a:pt x="1466" y="590"/>
                        </a:lnTo>
                        <a:lnTo>
                          <a:pt x="1437" y="645"/>
                        </a:lnTo>
                        <a:lnTo>
                          <a:pt x="1398" y="696"/>
                        </a:lnTo>
                        <a:lnTo>
                          <a:pt x="1356" y="740"/>
                        </a:lnTo>
                        <a:lnTo>
                          <a:pt x="1310" y="779"/>
                        </a:lnTo>
                        <a:lnTo>
                          <a:pt x="1259" y="808"/>
                        </a:lnTo>
                        <a:lnTo>
                          <a:pt x="1206" y="830"/>
                        </a:lnTo>
                        <a:lnTo>
                          <a:pt x="1151" y="843"/>
                        </a:lnTo>
                        <a:lnTo>
                          <a:pt x="1143" y="850"/>
                        </a:lnTo>
                        <a:lnTo>
                          <a:pt x="1083" y="898"/>
                        </a:lnTo>
                        <a:lnTo>
                          <a:pt x="1024" y="935"/>
                        </a:lnTo>
                        <a:lnTo>
                          <a:pt x="966" y="959"/>
                        </a:lnTo>
                        <a:lnTo>
                          <a:pt x="911" y="973"/>
                        </a:lnTo>
                        <a:lnTo>
                          <a:pt x="858" y="979"/>
                        </a:lnTo>
                        <a:lnTo>
                          <a:pt x="806" y="975"/>
                        </a:lnTo>
                        <a:lnTo>
                          <a:pt x="759" y="966"/>
                        </a:lnTo>
                        <a:lnTo>
                          <a:pt x="715" y="951"/>
                        </a:lnTo>
                        <a:lnTo>
                          <a:pt x="674" y="931"/>
                        </a:lnTo>
                        <a:lnTo>
                          <a:pt x="640" y="905"/>
                        </a:lnTo>
                        <a:lnTo>
                          <a:pt x="608" y="878"/>
                        </a:lnTo>
                        <a:lnTo>
                          <a:pt x="585" y="849"/>
                        </a:lnTo>
                        <a:lnTo>
                          <a:pt x="564" y="817"/>
                        </a:lnTo>
                        <a:lnTo>
                          <a:pt x="550" y="786"/>
                        </a:lnTo>
                        <a:lnTo>
                          <a:pt x="542" y="757"/>
                        </a:lnTo>
                        <a:lnTo>
                          <a:pt x="542" y="729"/>
                        </a:lnTo>
                        <a:lnTo>
                          <a:pt x="552" y="698"/>
                        </a:lnTo>
                        <a:lnTo>
                          <a:pt x="564" y="673"/>
                        </a:lnTo>
                        <a:lnTo>
                          <a:pt x="583" y="652"/>
                        </a:lnTo>
                        <a:lnTo>
                          <a:pt x="603" y="636"/>
                        </a:lnTo>
                        <a:lnTo>
                          <a:pt x="621" y="623"/>
                        </a:lnTo>
                        <a:lnTo>
                          <a:pt x="638" y="616"/>
                        </a:lnTo>
                        <a:lnTo>
                          <a:pt x="649" y="610"/>
                        </a:lnTo>
                        <a:lnTo>
                          <a:pt x="652" y="610"/>
                        </a:lnTo>
                        <a:lnTo>
                          <a:pt x="647" y="640"/>
                        </a:lnTo>
                        <a:lnTo>
                          <a:pt x="647" y="673"/>
                        </a:lnTo>
                        <a:lnTo>
                          <a:pt x="654" y="707"/>
                        </a:lnTo>
                        <a:lnTo>
                          <a:pt x="667" y="740"/>
                        </a:lnTo>
                        <a:lnTo>
                          <a:pt x="685" y="773"/>
                        </a:lnTo>
                        <a:lnTo>
                          <a:pt x="707" y="805"/>
                        </a:lnTo>
                        <a:lnTo>
                          <a:pt x="737" y="832"/>
                        </a:lnTo>
                        <a:lnTo>
                          <a:pt x="770" y="856"/>
                        </a:lnTo>
                        <a:lnTo>
                          <a:pt x="804" y="872"/>
                        </a:lnTo>
                        <a:lnTo>
                          <a:pt x="845" y="883"/>
                        </a:lnTo>
                        <a:lnTo>
                          <a:pt x="889" y="887"/>
                        </a:lnTo>
                        <a:lnTo>
                          <a:pt x="935" y="882"/>
                        </a:lnTo>
                        <a:lnTo>
                          <a:pt x="984" y="867"/>
                        </a:lnTo>
                        <a:lnTo>
                          <a:pt x="1033" y="839"/>
                        </a:lnTo>
                        <a:lnTo>
                          <a:pt x="1000" y="830"/>
                        </a:lnTo>
                        <a:lnTo>
                          <a:pt x="968" y="816"/>
                        </a:lnTo>
                        <a:lnTo>
                          <a:pt x="925" y="792"/>
                        </a:lnTo>
                        <a:lnTo>
                          <a:pt x="892" y="762"/>
                        </a:lnTo>
                        <a:lnTo>
                          <a:pt x="867" y="733"/>
                        </a:lnTo>
                        <a:lnTo>
                          <a:pt x="848" y="700"/>
                        </a:lnTo>
                        <a:lnTo>
                          <a:pt x="837" y="667"/>
                        </a:lnTo>
                        <a:lnTo>
                          <a:pt x="834" y="632"/>
                        </a:lnTo>
                        <a:lnTo>
                          <a:pt x="834" y="599"/>
                        </a:lnTo>
                        <a:lnTo>
                          <a:pt x="841" y="566"/>
                        </a:lnTo>
                        <a:lnTo>
                          <a:pt x="852" y="535"/>
                        </a:lnTo>
                        <a:lnTo>
                          <a:pt x="869" y="508"/>
                        </a:lnTo>
                        <a:lnTo>
                          <a:pt x="889" y="484"/>
                        </a:lnTo>
                        <a:lnTo>
                          <a:pt x="913" y="464"/>
                        </a:lnTo>
                        <a:lnTo>
                          <a:pt x="940" y="447"/>
                        </a:lnTo>
                        <a:lnTo>
                          <a:pt x="968" y="438"/>
                        </a:lnTo>
                        <a:lnTo>
                          <a:pt x="999" y="434"/>
                        </a:lnTo>
                        <a:lnTo>
                          <a:pt x="1030" y="438"/>
                        </a:lnTo>
                        <a:lnTo>
                          <a:pt x="1055" y="449"/>
                        </a:lnTo>
                        <a:lnTo>
                          <a:pt x="1076" y="464"/>
                        </a:lnTo>
                        <a:lnTo>
                          <a:pt x="1090" y="482"/>
                        </a:lnTo>
                        <a:lnTo>
                          <a:pt x="1101" y="504"/>
                        </a:lnTo>
                        <a:lnTo>
                          <a:pt x="1107" y="526"/>
                        </a:lnTo>
                        <a:lnTo>
                          <a:pt x="1105" y="550"/>
                        </a:lnTo>
                        <a:lnTo>
                          <a:pt x="1098" y="570"/>
                        </a:lnTo>
                        <a:lnTo>
                          <a:pt x="1083" y="586"/>
                        </a:lnTo>
                        <a:lnTo>
                          <a:pt x="1063" y="599"/>
                        </a:lnTo>
                        <a:lnTo>
                          <a:pt x="1063" y="597"/>
                        </a:lnTo>
                        <a:lnTo>
                          <a:pt x="1063" y="588"/>
                        </a:lnTo>
                        <a:lnTo>
                          <a:pt x="1061" y="575"/>
                        </a:lnTo>
                        <a:lnTo>
                          <a:pt x="1057" y="561"/>
                        </a:lnTo>
                        <a:lnTo>
                          <a:pt x="1050" y="546"/>
                        </a:lnTo>
                        <a:lnTo>
                          <a:pt x="1041" y="530"/>
                        </a:lnTo>
                        <a:lnTo>
                          <a:pt x="1028" y="515"/>
                        </a:lnTo>
                        <a:lnTo>
                          <a:pt x="1008" y="506"/>
                        </a:lnTo>
                        <a:lnTo>
                          <a:pt x="984" y="499"/>
                        </a:lnTo>
                        <a:lnTo>
                          <a:pt x="966" y="500"/>
                        </a:lnTo>
                        <a:lnTo>
                          <a:pt x="946" y="509"/>
                        </a:lnTo>
                        <a:lnTo>
                          <a:pt x="927" y="522"/>
                        </a:lnTo>
                        <a:lnTo>
                          <a:pt x="909" y="541"/>
                        </a:lnTo>
                        <a:lnTo>
                          <a:pt x="894" y="564"/>
                        </a:lnTo>
                        <a:lnTo>
                          <a:pt x="883" y="590"/>
                        </a:lnTo>
                        <a:lnTo>
                          <a:pt x="876" y="619"/>
                        </a:lnTo>
                        <a:lnTo>
                          <a:pt x="874" y="649"/>
                        </a:lnTo>
                        <a:lnTo>
                          <a:pt x="878" y="680"/>
                        </a:lnTo>
                        <a:lnTo>
                          <a:pt x="889" y="709"/>
                        </a:lnTo>
                        <a:lnTo>
                          <a:pt x="909" y="739"/>
                        </a:lnTo>
                        <a:lnTo>
                          <a:pt x="938" y="766"/>
                        </a:lnTo>
                        <a:lnTo>
                          <a:pt x="977" y="792"/>
                        </a:lnTo>
                        <a:lnTo>
                          <a:pt x="1019" y="810"/>
                        </a:lnTo>
                        <a:lnTo>
                          <a:pt x="1063" y="819"/>
                        </a:lnTo>
                        <a:lnTo>
                          <a:pt x="1099" y="788"/>
                        </a:lnTo>
                        <a:lnTo>
                          <a:pt x="1134" y="751"/>
                        </a:lnTo>
                        <a:lnTo>
                          <a:pt x="1164" y="707"/>
                        </a:lnTo>
                        <a:lnTo>
                          <a:pt x="1186" y="662"/>
                        </a:lnTo>
                        <a:lnTo>
                          <a:pt x="1202" y="612"/>
                        </a:lnTo>
                        <a:lnTo>
                          <a:pt x="1213" y="561"/>
                        </a:lnTo>
                        <a:lnTo>
                          <a:pt x="1217" y="506"/>
                        </a:lnTo>
                        <a:lnTo>
                          <a:pt x="1213" y="451"/>
                        </a:lnTo>
                        <a:lnTo>
                          <a:pt x="1204" y="396"/>
                        </a:lnTo>
                        <a:lnTo>
                          <a:pt x="1187" y="341"/>
                        </a:lnTo>
                        <a:lnTo>
                          <a:pt x="1165" y="286"/>
                        </a:lnTo>
                        <a:lnTo>
                          <a:pt x="1136" y="235"/>
                        </a:lnTo>
                        <a:lnTo>
                          <a:pt x="1101" y="185"/>
                        </a:lnTo>
                        <a:lnTo>
                          <a:pt x="1059" y="139"/>
                        </a:lnTo>
                        <a:lnTo>
                          <a:pt x="1010" y="95"/>
                        </a:lnTo>
                        <a:lnTo>
                          <a:pt x="955" y="59"/>
                        </a:lnTo>
                        <a:lnTo>
                          <a:pt x="892" y="26"/>
                        </a:lnTo>
                        <a:lnTo>
                          <a:pt x="823" y="0"/>
                        </a:lnTo>
                        <a:close/>
                        <a:moveTo>
                          <a:pt x="132" y="0"/>
                        </a:moveTo>
                        <a:lnTo>
                          <a:pt x="203" y="0"/>
                        </a:lnTo>
                        <a:lnTo>
                          <a:pt x="200" y="4"/>
                        </a:lnTo>
                        <a:lnTo>
                          <a:pt x="238" y="27"/>
                        </a:lnTo>
                        <a:lnTo>
                          <a:pt x="275" y="51"/>
                        </a:lnTo>
                        <a:lnTo>
                          <a:pt x="313" y="24"/>
                        </a:lnTo>
                        <a:lnTo>
                          <a:pt x="354" y="0"/>
                        </a:lnTo>
                        <a:lnTo>
                          <a:pt x="480" y="0"/>
                        </a:lnTo>
                        <a:lnTo>
                          <a:pt x="423" y="22"/>
                        </a:lnTo>
                        <a:lnTo>
                          <a:pt x="366" y="51"/>
                        </a:lnTo>
                        <a:lnTo>
                          <a:pt x="315" y="84"/>
                        </a:lnTo>
                        <a:lnTo>
                          <a:pt x="368" y="137"/>
                        </a:lnTo>
                        <a:lnTo>
                          <a:pt x="412" y="196"/>
                        </a:lnTo>
                        <a:lnTo>
                          <a:pt x="447" y="255"/>
                        </a:lnTo>
                        <a:lnTo>
                          <a:pt x="471" y="317"/>
                        </a:lnTo>
                        <a:lnTo>
                          <a:pt x="486" y="379"/>
                        </a:lnTo>
                        <a:lnTo>
                          <a:pt x="489" y="444"/>
                        </a:lnTo>
                        <a:lnTo>
                          <a:pt x="486" y="508"/>
                        </a:lnTo>
                        <a:lnTo>
                          <a:pt x="473" y="572"/>
                        </a:lnTo>
                        <a:lnTo>
                          <a:pt x="453" y="634"/>
                        </a:lnTo>
                        <a:lnTo>
                          <a:pt x="423" y="695"/>
                        </a:lnTo>
                        <a:lnTo>
                          <a:pt x="394" y="739"/>
                        </a:lnTo>
                        <a:lnTo>
                          <a:pt x="363" y="773"/>
                        </a:lnTo>
                        <a:lnTo>
                          <a:pt x="330" y="797"/>
                        </a:lnTo>
                        <a:lnTo>
                          <a:pt x="295" y="816"/>
                        </a:lnTo>
                        <a:lnTo>
                          <a:pt x="260" y="825"/>
                        </a:lnTo>
                        <a:lnTo>
                          <a:pt x="227" y="828"/>
                        </a:lnTo>
                        <a:lnTo>
                          <a:pt x="196" y="827"/>
                        </a:lnTo>
                        <a:lnTo>
                          <a:pt x="169" y="821"/>
                        </a:lnTo>
                        <a:lnTo>
                          <a:pt x="143" y="814"/>
                        </a:lnTo>
                        <a:lnTo>
                          <a:pt x="123" y="801"/>
                        </a:lnTo>
                        <a:lnTo>
                          <a:pt x="108" y="788"/>
                        </a:lnTo>
                        <a:lnTo>
                          <a:pt x="101" y="775"/>
                        </a:lnTo>
                        <a:lnTo>
                          <a:pt x="104" y="777"/>
                        </a:lnTo>
                        <a:lnTo>
                          <a:pt x="115" y="781"/>
                        </a:lnTo>
                        <a:lnTo>
                          <a:pt x="134" y="784"/>
                        </a:lnTo>
                        <a:lnTo>
                          <a:pt x="156" y="786"/>
                        </a:lnTo>
                        <a:lnTo>
                          <a:pt x="183" y="784"/>
                        </a:lnTo>
                        <a:lnTo>
                          <a:pt x="214" y="779"/>
                        </a:lnTo>
                        <a:lnTo>
                          <a:pt x="249" y="766"/>
                        </a:lnTo>
                        <a:lnTo>
                          <a:pt x="286" y="744"/>
                        </a:lnTo>
                        <a:lnTo>
                          <a:pt x="323" y="713"/>
                        </a:lnTo>
                        <a:lnTo>
                          <a:pt x="359" y="669"/>
                        </a:lnTo>
                        <a:lnTo>
                          <a:pt x="387" y="627"/>
                        </a:lnTo>
                        <a:lnTo>
                          <a:pt x="409" y="579"/>
                        </a:lnTo>
                        <a:lnTo>
                          <a:pt x="423" y="530"/>
                        </a:lnTo>
                        <a:lnTo>
                          <a:pt x="434" y="477"/>
                        </a:lnTo>
                        <a:lnTo>
                          <a:pt x="436" y="423"/>
                        </a:lnTo>
                        <a:lnTo>
                          <a:pt x="432" y="368"/>
                        </a:lnTo>
                        <a:lnTo>
                          <a:pt x="421" y="312"/>
                        </a:lnTo>
                        <a:lnTo>
                          <a:pt x="401" y="257"/>
                        </a:lnTo>
                        <a:lnTo>
                          <a:pt x="372" y="203"/>
                        </a:lnTo>
                        <a:lnTo>
                          <a:pt x="335" y="152"/>
                        </a:lnTo>
                        <a:lnTo>
                          <a:pt x="290" y="103"/>
                        </a:lnTo>
                        <a:lnTo>
                          <a:pt x="225" y="158"/>
                        </a:lnTo>
                        <a:lnTo>
                          <a:pt x="167" y="218"/>
                        </a:lnTo>
                        <a:lnTo>
                          <a:pt x="114" y="288"/>
                        </a:lnTo>
                        <a:lnTo>
                          <a:pt x="68" y="361"/>
                        </a:lnTo>
                        <a:lnTo>
                          <a:pt x="29" y="440"/>
                        </a:lnTo>
                        <a:lnTo>
                          <a:pt x="0" y="520"/>
                        </a:lnTo>
                        <a:lnTo>
                          <a:pt x="0" y="405"/>
                        </a:lnTo>
                        <a:lnTo>
                          <a:pt x="37" y="328"/>
                        </a:lnTo>
                        <a:lnTo>
                          <a:pt x="82" y="255"/>
                        </a:lnTo>
                        <a:lnTo>
                          <a:pt x="132" y="187"/>
                        </a:lnTo>
                        <a:lnTo>
                          <a:pt x="189" y="125"/>
                        </a:lnTo>
                        <a:lnTo>
                          <a:pt x="251" y="70"/>
                        </a:lnTo>
                        <a:lnTo>
                          <a:pt x="218" y="44"/>
                        </a:lnTo>
                        <a:lnTo>
                          <a:pt x="180" y="22"/>
                        </a:lnTo>
                        <a:lnTo>
                          <a:pt x="123" y="79"/>
                        </a:lnTo>
                        <a:lnTo>
                          <a:pt x="70" y="143"/>
                        </a:lnTo>
                        <a:lnTo>
                          <a:pt x="22" y="214"/>
                        </a:lnTo>
                        <a:lnTo>
                          <a:pt x="0" y="253"/>
                        </a:lnTo>
                        <a:lnTo>
                          <a:pt x="0" y="225"/>
                        </a:lnTo>
                        <a:lnTo>
                          <a:pt x="11" y="207"/>
                        </a:lnTo>
                        <a:lnTo>
                          <a:pt x="57" y="137"/>
                        </a:lnTo>
                        <a:lnTo>
                          <a:pt x="110" y="71"/>
                        </a:lnTo>
                        <a:lnTo>
                          <a:pt x="167" y="13"/>
                        </a:lnTo>
                        <a:lnTo>
                          <a:pt x="145" y="2"/>
                        </a:lnTo>
                        <a:lnTo>
                          <a:pt x="92" y="60"/>
                        </a:lnTo>
                        <a:lnTo>
                          <a:pt x="42" y="123"/>
                        </a:lnTo>
                        <a:lnTo>
                          <a:pt x="0" y="191"/>
                        </a:lnTo>
                        <a:lnTo>
                          <a:pt x="0" y="185"/>
                        </a:lnTo>
                        <a:lnTo>
                          <a:pt x="38" y="119"/>
                        </a:lnTo>
                        <a:lnTo>
                          <a:pt x="84" y="57"/>
                        </a:lnTo>
                        <a:lnTo>
                          <a:pt x="132" y="0"/>
                        </a:lnTo>
                        <a:close/>
                      </a:path>
                    </a:pathLst>
                  </a:custGeom>
                  <a:solidFill>
                    <a:srgbClr val="404040"/>
                  </a:solidFill>
                  <a:ln w="0">
                    <a:solidFill>
                      <a:srgbClr val="404040"/>
                    </a:solidFill>
                    <a:prstDash val="solid"/>
                    <a:round/>
                    <a:headEnd/>
                    <a:tailEnd/>
                  </a:ln>
                </p:spPr>
                <p:txBody>
                  <a:bodyPr vert="horz" wrap="square" lIns="68580" tIns="34290" rIns="68580" bIns="34290" numCol="1" anchor="t" anchorCtr="0" compatLnSpc="1">
                    <a:prstTxWarp prst="textNoShape">
                      <a:avLst/>
                    </a:prstTxWarp>
                  </a:bodyPr>
                  <a:lstStyle/>
                  <a:p>
                    <a:endParaRPr lang="id-ID" sz="1350"/>
                  </a:p>
                </p:txBody>
              </p:sp>
            </p:grpSp>
          </p:grpSp>
          <p:sp>
            <p:nvSpPr>
              <p:cNvPr id="8" name="Rectangle 5" descr="Award background design with filigree pattern backing behind a white shield on a gold ribbon"/>
              <p:cNvSpPr>
                <a:spLocks noChangeArrowheads="1"/>
              </p:cNvSpPr>
              <p:nvPr/>
            </p:nvSpPr>
            <p:spPr bwMode="auto">
              <a:xfrm>
                <a:off x="1582706" y="0"/>
                <a:ext cx="4151376" cy="9601200"/>
              </a:xfrm>
              <a:prstGeom prst="rect">
                <a:avLst/>
              </a:prstGeom>
              <a:solidFill>
                <a:srgbClr val="5B9BD5"/>
              </a:solidFill>
              <a:ln w="28575" algn="ctr">
                <a:solidFill>
                  <a:srgbClr val="5B9BD5"/>
                </a:solidFill>
                <a:miter lim="800000"/>
                <a:headEnd/>
                <a:tailEnd/>
              </a:ln>
            </p:spPr>
            <p:txBody>
              <a:bodyPr vert="horz" wrap="square" lIns="68580" tIns="34290" rIns="68580" bIns="34290" numCol="1" anchor="ctr" anchorCtr="0" compatLnSpc="1">
                <a:prstTxWarp prst="textNoShape">
                  <a:avLst/>
                </a:prstTxWarp>
              </a:bodyPr>
              <a:lstStyle/>
              <a:p>
                <a:endParaRPr lang="id-ID" sz="1350"/>
              </a:p>
            </p:txBody>
          </p:sp>
        </p:grpSp>
        <p:sp>
          <p:nvSpPr>
            <p:cNvPr id="6" name="Freeform 3"/>
            <p:cNvSpPr>
              <a:spLocks noChangeAspect="1"/>
            </p:cNvSpPr>
            <p:nvPr/>
          </p:nvSpPr>
          <p:spPr bwMode="auto">
            <a:xfrm>
              <a:off x="457224" y="587377"/>
              <a:ext cx="6402340" cy="7808976"/>
            </a:xfrm>
            <a:custGeom>
              <a:avLst/>
              <a:gdLst>
                <a:gd name="T0" fmla="*/ 3201170 w 672"/>
                <a:gd name="T1" fmla="*/ 7808976 h 820"/>
                <a:gd name="T2" fmla="*/ 4211063 w 672"/>
                <a:gd name="T3" fmla="*/ 7523282 h 820"/>
                <a:gd name="T4" fmla="*/ 4868446 w 672"/>
                <a:gd name="T5" fmla="*/ 7047125 h 820"/>
                <a:gd name="T6" fmla="*/ 6268958 w 672"/>
                <a:gd name="T7" fmla="*/ 6218611 h 820"/>
                <a:gd name="T8" fmla="*/ 6402340 w 672"/>
                <a:gd name="T9" fmla="*/ 3904488 h 820"/>
                <a:gd name="T10" fmla="*/ 6268958 w 672"/>
                <a:gd name="T11" fmla="*/ 1599888 h 820"/>
                <a:gd name="T12" fmla="*/ 4868446 w 672"/>
                <a:gd name="T13" fmla="*/ 771374 h 820"/>
                <a:gd name="T14" fmla="*/ 4211063 w 672"/>
                <a:gd name="T15" fmla="*/ 285694 h 820"/>
                <a:gd name="T16" fmla="*/ 3201170 w 672"/>
                <a:gd name="T17" fmla="*/ 0 h 820"/>
                <a:gd name="T18" fmla="*/ 2191277 w 672"/>
                <a:gd name="T19" fmla="*/ 285694 h 820"/>
                <a:gd name="T20" fmla="*/ 1533894 w 672"/>
                <a:gd name="T21" fmla="*/ 771374 h 820"/>
                <a:gd name="T22" fmla="*/ 133382 w 672"/>
                <a:gd name="T23" fmla="*/ 1599888 h 820"/>
                <a:gd name="T24" fmla="*/ 0 w 672"/>
                <a:gd name="T25" fmla="*/ 3904488 h 820"/>
                <a:gd name="T26" fmla="*/ 133382 w 672"/>
                <a:gd name="T27" fmla="*/ 6218611 h 820"/>
                <a:gd name="T28" fmla="*/ 1533894 w 672"/>
                <a:gd name="T29" fmla="*/ 7047125 h 820"/>
                <a:gd name="T30" fmla="*/ 2191277 w 672"/>
                <a:gd name="T31" fmla="*/ 7523282 h 820"/>
                <a:gd name="T32" fmla="*/ 3201170 w 672"/>
                <a:gd name="T33" fmla="*/ 7808976 h 8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72" h="820">
                  <a:moveTo>
                    <a:pt x="336" y="820"/>
                  </a:moveTo>
                  <a:cubicBezTo>
                    <a:pt x="336" y="820"/>
                    <a:pt x="344" y="768"/>
                    <a:pt x="442" y="790"/>
                  </a:cubicBezTo>
                  <a:cubicBezTo>
                    <a:pt x="527" y="809"/>
                    <a:pt x="511" y="740"/>
                    <a:pt x="511" y="740"/>
                  </a:cubicBezTo>
                  <a:cubicBezTo>
                    <a:pt x="511" y="740"/>
                    <a:pt x="662" y="790"/>
                    <a:pt x="658" y="653"/>
                  </a:cubicBezTo>
                  <a:cubicBezTo>
                    <a:pt x="654" y="515"/>
                    <a:pt x="593" y="434"/>
                    <a:pt x="672" y="410"/>
                  </a:cubicBezTo>
                  <a:cubicBezTo>
                    <a:pt x="591" y="388"/>
                    <a:pt x="654" y="305"/>
                    <a:pt x="658" y="168"/>
                  </a:cubicBezTo>
                  <a:cubicBezTo>
                    <a:pt x="662" y="31"/>
                    <a:pt x="511" y="81"/>
                    <a:pt x="511" y="81"/>
                  </a:cubicBezTo>
                  <a:cubicBezTo>
                    <a:pt x="511" y="81"/>
                    <a:pt x="527" y="9"/>
                    <a:pt x="442" y="30"/>
                  </a:cubicBezTo>
                  <a:cubicBezTo>
                    <a:pt x="355" y="52"/>
                    <a:pt x="336" y="0"/>
                    <a:pt x="336" y="0"/>
                  </a:cubicBezTo>
                  <a:cubicBezTo>
                    <a:pt x="336" y="0"/>
                    <a:pt x="317" y="52"/>
                    <a:pt x="230" y="30"/>
                  </a:cubicBezTo>
                  <a:cubicBezTo>
                    <a:pt x="145" y="9"/>
                    <a:pt x="161" y="81"/>
                    <a:pt x="161" y="81"/>
                  </a:cubicBezTo>
                  <a:cubicBezTo>
                    <a:pt x="161" y="81"/>
                    <a:pt x="10" y="31"/>
                    <a:pt x="14" y="168"/>
                  </a:cubicBezTo>
                  <a:cubicBezTo>
                    <a:pt x="18" y="305"/>
                    <a:pt x="79" y="387"/>
                    <a:pt x="0" y="410"/>
                  </a:cubicBezTo>
                  <a:cubicBezTo>
                    <a:pt x="81" y="433"/>
                    <a:pt x="18" y="515"/>
                    <a:pt x="14" y="653"/>
                  </a:cubicBezTo>
                  <a:cubicBezTo>
                    <a:pt x="10" y="790"/>
                    <a:pt x="161" y="740"/>
                    <a:pt x="161" y="740"/>
                  </a:cubicBezTo>
                  <a:cubicBezTo>
                    <a:pt x="161" y="740"/>
                    <a:pt x="143" y="810"/>
                    <a:pt x="230" y="790"/>
                  </a:cubicBezTo>
                  <a:cubicBezTo>
                    <a:pt x="323" y="769"/>
                    <a:pt x="336" y="820"/>
                    <a:pt x="336" y="820"/>
                  </a:cubicBezTo>
                  <a:close/>
                </a:path>
              </a:pathLst>
            </a:custGeom>
            <a:solidFill>
              <a:srgbClr val="FFFFFF"/>
            </a:solidFill>
            <a:ln w="76200">
              <a:solidFill>
                <a:srgbClr val="5B9BD5"/>
              </a:solidFill>
              <a:prstDash val="solid"/>
              <a:miter lim="800000"/>
              <a:headEnd/>
              <a:tailEnd/>
            </a:ln>
            <a:effectLst>
              <a:outerShdw blurRad="444500" sx="103000" sy="103000" algn="ctr" rotWithShape="0">
                <a:srgbClr val="7F7F7F">
                  <a:alpha val="31999"/>
                </a:srgbClr>
              </a:outerShdw>
            </a:effectLst>
          </p:spPr>
          <p:txBody>
            <a:bodyPr vert="horz" wrap="square" lIns="68580" tIns="34290" rIns="68580" bIns="34290" numCol="1" anchor="t" anchorCtr="0" compatLnSpc="1">
              <a:prstTxWarp prst="textNoShape">
                <a:avLst/>
              </a:prstTxWarp>
            </a:bodyPr>
            <a:lstStyle/>
            <a:p>
              <a:endParaRPr lang="en-US" sz="1350" dirty="0"/>
            </a:p>
            <a:p>
              <a:endParaRPr lang="en-US" sz="1350" dirty="0"/>
            </a:p>
            <a:p>
              <a:pPr algn="ctr"/>
              <a:endParaRPr lang="en-US" sz="1350" dirty="0"/>
            </a:p>
            <a:p>
              <a:pPr algn="ctr"/>
              <a:endParaRPr lang="en-US" sz="1350" dirty="0"/>
            </a:p>
            <a:p>
              <a:pPr algn="ctr"/>
              <a:endParaRPr lang="en-US" sz="1350" dirty="0"/>
            </a:p>
            <a:p>
              <a:pPr algn="ctr"/>
              <a:endParaRPr lang="en-US" sz="1350" dirty="0"/>
            </a:p>
            <a:p>
              <a:pPr algn="ctr"/>
              <a:endParaRPr lang="en-US" sz="1350" dirty="0"/>
            </a:p>
            <a:p>
              <a:pPr algn="ctr"/>
              <a:r>
                <a:rPr lang="en-US" sz="4000" dirty="0">
                  <a:solidFill>
                    <a:srgbClr val="FF0000"/>
                  </a:solidFill>
                  <a:latin typeface="Bernard MT Condensed" panose="02050806060905020404" pitchFamily="18" charset="0"/>
                </a:rPr>
                <a:t>PROGRAM INDONESIA SEHAT</a:t>
              </a:r>
            </a:p>
            <a:p>
              <a:pPr algn="ctr"/>
              <a:r>
                <a:rPr lang="en-US" sz="4000" dirty="0">
                  <a:solidFill>
                    <a:srgbClr val="FF0000"/>
                  </a:solidFill>
                  <a:latin typeface="Bernard MT Condensed" panose="02050806060905020404" pitchFamily="18" charset="0"/>
                </a:rPr>
                <a:t>DENGAN</a:t>
              </a:r>
            </a:p>
            <a:p>
              <a:pPr algn="ctr"/>
              <a:r>
                <a:rPr lang="en-US" sz="4000" dirty="0">
                  <a:solidFill>
                    <a:srgbClr val="FF0000"/>
                  </a:solidFill>
                  <a:latin typeface="Bernard MT Condensed" panose="02050806060905020404" pitchFamily="18" charset="0"/>
                </a:rPr>
                <a:t>PENDEKATAN KELUARGA</a:t>
              </a:r>
            </a:p>
            <a:p>
              <a:pPr algn="ctr"/>
              <a:endParaRPr lang="en-US" sz="2700" dirty="0" smtClean="0">
                <a:latin typeface="Bernard MT Condensed" panose="02050806060905020404" pitchFamily="18" charset="0"/>
              </a:endParaRPr>
            </a:p>
            <a:p>
              <a:pPr algn="ctr"/>
              <a:endParaRPr lang="en-US" sz="1100" dirty="0">
                <a:latin typeface="Bernard MT Condensed" panose="02050806060905020404" pitchFamily="18" charset="0"/>
              </a:endParaRPr>
            </a:p>
            <a:p>
              <a:pPr algn="ctr"/>
              <a:endParaRPr lang="en-US" sz="2700" dirty="0" smtClean="0">
                <a:latin typeface="Bernard MT Condensed" panose="02050806060905020404" pitchFamily="18" charset="0"/>
              </a:endParaRPr>
            </a:p>
            <a:p>
              <a:pPr algn="ctr"/>
              <a:endParaRPr lang="en-US" sz="800" dirty="0">
                <a:latin typeface="Bernard MT Condensed" panose="02050806060905020404" pitchFamily="18" charset="0"/>
              </a:endParaRPr>
            </a:p>
            <a:p>
              <a:pPr algn="ctr"/>
              <a:endParaRPr lang="en-US" sz="1050" b="1" dirty="0"/>
            </a:p>
          </p:txBody>
        </p:sp>
      </p:grpSp>
      <p:pic>
        <p:nvPicPr>
          <p:cNvPr id="1035" name="Picture 0" descr="LOGO KEMKES.jpg"/>
          <p:cNvPicPr>
            <a:picLocks noChangeAspect="1" noChangeArrowheads="1"/>
          </p:cNvPicPr>
          <p:nvPr/>
        </p:nvPicPr>
        <p:blipFill>
          <a:blip r:embed="rId2" cstate="print">
            <a:extLst>
              <a:ext uri="{28A0092B-C50C-407E-A947-70E740481C1C}">
                <a14:useLocalDpi xmlns:a14="http://schemas.microsoft.com/office/drawing/2010/main" val="0"/>
              </a:ext>
            </a:extLst>
          </a:blip>
          <a:srcRect l="14066" r="14583"/>
          <a:stretch>
            <a:fillRect/>
          </a:stretch>
        </p:blipFill>
        <p:spPr bwMode="auto">
          <a:xfrm>
            <a:off x="4252562" y="849337"/>
            <a:ext cx="650081" cy="98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ectangle 12"/>
          <p:cNvSpPr/>
          <p:nvPr/>
        </p:nvSpPr>
        <p:spPr>
          <a:xfrm>
            <a:off x="2285009" y="6093784"/>
            <a:ext cx="4572000" cy="646331"/>
          </a:xfrm>
          <a:prstGeom prst="rect">
            <a:avLst/>
          </a:prstGeom>
        </p:spPr>
        <p:txBody>
          <a:bodyPr>
            <a:spAutoFit/>
          </a:bodyPr>
          <a:lstStyle/>
          <a:p>
            <a:pPr algn="ctr"/>
            <a:r>
              <a:rPr lang="en-US" b="1" dirty="0" smtClean="0"/>
              <a:t>KEMENTERIAN KESEHATAN</a:t>
            </a:r>
          </a:p>
          <a:p>
            <a:pPr algn="ctr"/>
            <a:r>
              <a:rPr lang="en-US" b="1" dirty="0" smtClean="0"/>
              <a:t>2015</a:t>
            </a:r>
            <a:endParaRPr lang="id-ID" b="1" dirty="0"/>
          </a:p>
        </p:txBody>
      </p:sp>
      <p:sp>
        <p:nvSpPr>
          <p:cNvPr id="2" name="Slide Number Placeholder 1"/>
          <p:cNvSpPr>
            <a:spLocks noGrp="1"/>
          </p:cNvSpPr>
          <p:nvPr>
            <p:ph type="sldNum" sz="quarter" idx="12"/>
          </p:nvPr>
        </p:nvSpPr>
        <p:spPr/>
        <p:txBody>
          <a:bodyPr/>
          <a:lstStyle/>
          <a:p>
            <a:fld id="{19312C5E-B976-4BAA-A890-B2AC3C7E7F93}" type="slidenum">
              <a:rPr lang="id-ID" smtClean="0"/>
              <a:pPr/>
              <a:t>5</a:t>
            </a:fld>
            <a:endParaRPr lang="id-ID"/>
          </a:p>
        </p:txBody>
      </p:sp>
      <p:pic>
        <p:nvPicPr>
          <p:cNvPr id="15" name="Picture 14"/>
          <p:cNvPicPr/>
          <p:nvPr/>
        </p:nvPicPr>
        <p:blipFill rotWithShape="1">
          <a:blip r:embed="rId3"/>
          <a:srcRect l="29327" t="14435" r="25000" b="2566"/>
          <a:stretch/>
        </p:blipFill>
        <p:spPr bwMode="auto">
          <a:xfrm>
            <a:off x="3651897" y="3731554"/>
            <a:ext cx="1920240" cy="182880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3893470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038" y="685800"/>
            <a:ext cx="7528023" cy="5447645"/>
          </a:xfrm>
          <a:prstGeom prst="rect">
            <a:avLst/>
          </a:prstGeom>
          <a:noFill/>
        </p:spPr>
        <p:txBody>
          <a:bodyPr wrap="none" rtlCol="0">
            <a:spAutoFit/>
          </a:bodyPr>
          <a:lstStyle/>
          <a:p>
            <a:pPr algn="ctr"/>
            <a:r>
              <a:rPr lang="en-US" sz="2800" dirty="0" smtClean="0">
                <a:solidFill>
                  <a:srgbClr val="FF0000"/>
                </a:solidFill>
                <a:latin typeface="Berlin Sans FB Demi" panose="020E0802020502020306" pitchFamily="34" charset="0"/>
              </a:rPr>
              <a:t>PROGRAM KESEHATAN PRIORITAS</a:t>
            </a:r>
          </a:p>
          <a:p>
            <a:pPr algn="ctr"/>
            <a:endParaRPr lang="en-US" sz="800" dirty="0" smtClean="0">
              <a:latin typeface="Berlin Sans FB Demi" panose="020E0802020502020306" pitchFamily="34" charset="0"/>
            </a:endParaRPr>
          </a:p>
          <a:p>
            <a:pPr algn="ctr"/>
            <a:endParaRPr lang="en-US" sz="800" dirty="0">
              <a:latin typeface="Berlin Sans FB Demi" panose="020E0802020502020306" pitchFamily="34" charset="0"/>
            </a:endParaRPr>
          </a:p>
          <a:p>
            <a:pPr marL="457200" indent="-457200">
              <a:buFont typeface="Wingdings" panose="05000000000000000000" pitchFamily="2" charset="2"/>
              <a:buChar char="q"/>
            </a:pPr>
            <a:r>
              <a:rPr lang="en-US" sz="2000" dirty="0" smtClean="0">
                <a:latin typeface="Berlin Sans FB Demi" panose="020E0802020502020306" pitchFamily="34" charset="0"/>
              </a:rPr>
              <a:t>KESEHATAN IBU:</a:t>
            </a:r>
          </a:p>
          <a:p>
            <a:r>
              <a:rPr lang="en-US" sz="2000" dirty="0" smtClean="0">
                <a:latin typeface="Berlin Sans FB Demi" panose="020E0802020502020306" pitchFamily="34" charset="0"/>
              </a:rPr>
              <a:t>      </a:t>
            </a:r>
            <a:r>
              <a:rPr lang="en-US" sz="2000" dirty="0" smtClean="0">
                <a:solidFill>
                  <a:srgbClr val="0033CC"/>
                </a:solidFill>
                <a:latin typeface="Berlin Sans FB Demi" panose="020E0802020502020306" pitchFamily="34" charset="0"/>
              </a:rPr>
              <a:t>- MENURUNKAN ANGKA KEMATIAN IBU (AKI)</a:t>
            </a:r>
          </a:p>
          <a:p>
            <a:endParaRPr lang="en-US" sz="800" dirty="0" smtClean="0">
              <a:solidFill>
                <a:srgbClr val="0033CC"/>
              </a:solidFill>
              <a:latin typeface="Berlin Sans FB Demi" panose="020E0802020502020306" pitchFamily="34" charset="0"/>
            </a:endParaRPr>
          </a:p>
          <a:p>
            <a:pPr marL="457200" indent="-457200">
              <a:buFont typeface="Wingdings" panose="05000000000000000000" pitchFamily="2" charset="2"/>
              <a:buChar char="q"/>
            </a:pPr>
            <a:r>
              <a:rPr lang="en-US" sz="2000" dirty="0" smtClean="0">
                <a:latin typeface="Berlin Sans FB Demi" panose="020E0802020502020306" pitchFamily="34" charset="0"/>
              </a:rPr>
              <a:t>KESEHATAN ANAK: </a:t>
            </a:r>
          </a:p>
          <a:p>
            <a:r>
              <a:rPr lang="en-US" sz="2000" dirty="0">
                <a:latin typeface="Berlin Sans FB Demi" panose="020E0802020502020306" pitchFamily="34" charset="0"/>
              </a:rPr>
              <a:t> </a:t>
            </a:r>
            <a:r>
              <a:rPr lang="en-US" sz="2000" dirty="0" smtClean="0">
                <a:latin typeface="Berlin Sans FB Demi" panose="020E0802020502020306" pitchFamily="34" charset="0"/>
              </a:rPr>
              <a:t>     - </a:t>
            </a:r>
            <a:r>
              <a:rPr lang="en-US" sz="2000" dirty="0" smtClean="0">
                <a:solidFill>
                  <a:srgbClr val="0033CC"/>
                </a:solidFill>
                <a:latin typeface="Berlin Sans FB Demi" panose="020E0802020502020306" pitchFamily="34" charset="0"/>
              </a:rPr>
              <a:t>MENURUNKAN ANGKA KEMATIAN BAYI (AKB)</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MENURUNKAN PREVALENSI BALITA PENDEK (STUNTING)</a:t>
            </a:r>
          </a:p>
          <a:p>
            <a:endParaRPr lang="en-US" sz="800" dirty="0" smtClean="0">
              <a:solidFill>
                <a:srgbClr val="0033CC"/>
              </a:solidFill>
              <a:latin typeface="Berlin Sans FB Demi" panose="020E0802020502020306" pitchFamily="34" charset="0"/>
            </a:endParaRPr>
          </a:p>
          <a:p>
            <a:pPr marL="342900" indent="-342900">
              <a:buFont typeface="Wingdings" panose="05000000000000000000" pitchFamily="2" charset="2"/>
              <a:buChar char="q"/>
            </a:pPr>
            <a:r>
              <a:rPr lang="en-US" sz="2000" dirty="0">
                <a:latin typeface="Berlin Sans FB Demi" panose="020E0802020502020306" pitchFamily="34" charset="0"/>
              </a:rPr>
              <a:t> </a:t>
            </a:r>
            <a:r>
              <a:rPr lang="en-US" sz="2000" dirty="0" smtClean="0">
                <a:latin typeface="Berlin Sans FB Demi" panose="020E0802020502020306" pitchFamily="34" charset="0"/>
              </a:rPr>
              <a:t>PENGENDALIAN PENYAKIT MENULAR:</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MEMPERTAHANKAN PREVALENSI HIV-AIDS &lt;0,5</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MENURUNKAN PREVALENSI TUBERKULOSIS</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MENURUNKAN PREVALENSI MALARIA </a:t>
            </a:r>
          </a:p>
          <a:p>
            <a:endParaRPr lang="en-US" sz="800" dirty="0" smtClean="0">
              <a:solidFill>
                <a:srgbClr val="0033CC"/>
              </a:solidFill>
              <a:latin typeface="Berlin Sans FB Demi" panose="020E0802020502020306" pitchFamily="34" charset="0"/>
            </a:endParaRPr>
          </a:p>
          <a:p>
            <a:pPr marL="457200" indent="-457200">
              <a:buFont typeface="Wingdings" panose="05000000000000000000" pitchFamily="2" charset="2"/>
              <a:buChar char="q"/>
            </a:pPr>
            <a:r>
              <a:rPr lang="en-US" sz="2000" dirty="0" smtClean="0">
                <a:latin typeface="Berlin Sans FB Demi" panose="020E0802020502020306" pitchFamily="34" charset="0"/>
              </a:rPr>
              <a:t>PENGENDALIAN PENYAKIT TDK MENULAR</a:t>
            </a:r>
          </a:p>
          <a:p>
            <a:r>
              <a:rPr lang="en-US" sz="2000" dirty="0">
                <a:latin typeface="Berlin Sans FB Demi" panose="020E0802020502020306" pitchFamily="34" charset="0"/>
              </a:rPr>
              <a:t> </a:t>
            </a:r>
            <a:r>
              <a:rPr lang="en-US" sz="2000" dirty="0" smtClean="0">
                <a:latin typeface="Berlin Sans FB Demi" panose="020E0802020502020306" pitchFamily="34" charset="0"/>
              </a:rPr>
              <a:t>     </a:t>
            </a:r>
            <a:r>
              <a:rPr lang="en-US" sz="2000" dirty="0" smtClean="0">
                <a:solidFill>
                  <a:srgbClr val="0033CC"/>
                </a:solidFill>
                <a:latin typeface="Berlin Sans FB Demi" panose="020E0802020502020306" pitchFamily="34" charset="0"/>
              </a:rPr>
              <a:t>- MENURUNKAN PREVALENSI HIPERTENSI</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MEMPERTAHANKAN PREVALENSI OBESITAS PADA 15,4</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MENURUNKAN PREVALENSI DIABETES</a:t>
            </a:r>
          </a:p>
          <a:p>
            <a:r>
              <a:rPr lang="en-US" sz="2000" dirty="0">
                <a:solidFill>
                  <a:srgbClr val="0033CC"/>
                </a:solidFill>
                <a:latin typeface="Berlin Sans FB Demi" panose="020E0802020502020306" pitchFamily="34" charset="0"/>
              </a:rPr>
              <a:t> </a:t>
            </a:r>
            <a:r>
              <a:rPr lang="en-US" sz="2000" dirty="0" smtClean="0">
                <a:solidFill>
                  <a:srgbClr val="0033CC"/>
                </a:solidFill>
                <a:latin typeface="Berlin Sans FB Demi" panose="020E0802020502020306" pitchFamily="34" charset="0"/>
              </a:rPr>
              <a:t>     - MENURUNKAN PREVALENSI KANKER   </a:t>
            </a:r>
            <a:endParaRPr lang="id-ID" sz="2000" dirty="0">
              <a:solidFill>
                <a:srgbClr val="0033CC"/>
              </a:solidFill>
              <a:latin typeface="Berlin Sans FB Demi" panose="020E0802020502020306" pitchFamily="34" charset="0"/>
            </a:endParaRPr>
          </a:p>
        </p:txBody>
      </p:sp>
      <p:sp>
        <p:nvSpPr>
          <p:cNvPr id="3" name="Slide Number Placeholder 2"/>
          <p:cNvSpPr>
            <a:spLocks noGrp="1"/>
          </p:cNvSpPr>
          <p:nvPr>
            <p:ph type="sldNum" sz="quarter" idx="12"/>
          </p:nvPr>
        </p:nvSpPr>
        <p:spPr/>
        <p:txBody>
          <a:bodyPr/>
          <a:lstStyle/>
          <a:p>
            <a:fld id="{19312C5E-B976-4BAA-A890-B2AC3C7E7F93}" type="slidenum">
              <a:rPr lang="id-ID" smtClean="0"/>
              <a:pPr/>
              <a:t>6</a:t>
            </a:fld>
            <a:endParaRPr lang="id-ID"/>
          </a:p>
        </p:txBody>
      </p:sp>
    </p:spTree>
    <p:extLst>
      <p:ext uri="{BB962C8B-B14F-4D97-AF65-F5344CB8AC3E}">
        <p14:creationId xmlns:p14="http://schemas.microsoft.com/office/powerpoint/2010/main" val="2148089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16723" y="685801"/>
            <a:ext cx="5110694" cy="584775"/>
          </a:xfrm>
          <a:prstGeom prst="rect">
            <a:avLst/>
          </a:prstGeom>
          <a:solidFill>
            <a:srgbClr val="FF3300"/>
          </a:solidFill>
        </p:spPr>
        <p:txBody>
          <a:bodyPr wrap="none" rtlCol="0">
            <a:spAutoFit/>
          </a:bodyPr>
          <a:lstStyle/>
          <a:p>
            <a:r>
              <a:rPr lang="en-US" sz="3200" b="1" dirty="0" smtClean="0">
                <a:solidFill>
                  <a:schemeClr val="bg1"/>
                </a:solidFill>
                <a:latin typeface="Berlin Sans FB Demi" panose="020E0802020502020306" pitchFamily="34" charset="0"/>
              </a:rPr>
              <a:t>PENDEKATAN KELUARGA</a:t>
            </a:r>
            <a:endParaRPr lang="id-ID" sz="3200" b="1" dirty="0">
              <a:solidFill>
                <a:schemeClr val="bg1"/>
              </a:solidFill>
              <a:latin typeface="Berlin Sans FB Demi" panose="020E0802020502020306" pitchFamily="34" charset="0"/>
            </a:endParaRPr>
          </a:p>
        </p:txBody>
      </p:sp>
      <p:sp>
        <p:nvSpPr>
          <p:cNvPr id="3" name="TextBox 2"/>
          <p:cNvSpPr txBox="1"/>
          <p:nvPr/>
        </p:nvSpPr>
        <p:spPr>
          <a:xfrm>
            <a:off x="583292" y="1441938"/>
            <a:ext cx="8164415" cy="4708981"/>
          </a:xfrm>
          <a:prstGeom prst="rect">
            <a:avLst/>
          </a:prstGeom>
          <a:noFill/>
        </p:spPr>
        <p:txBody>
          <a:bodyPr wrap="none" rtlCol="0">
            <a:spAutoFit/>
          </a:bodyPr>
          <a:lstStyle/>
          <a:p>
            <a:r>
              <a:rPr lang="en-US" sz="2000" b="1" dirty="0" smtClean="0">
                <a:latin typeface="Berlin Sans FB Demi" panose="020E0802020502020306" pitchFamily="34" charset="0"/>
              </a:rPr>
              <a:t>CARA KERJA PUSKESMAS YG TDK HANYA MENYELENGGARAKAN </a:t>
            </a:r>
          </a:p>
          <a:p>
            <a:r>
              <a:rPr lang="en-US" sz="2000" b="1" dirty="0" smtClean="0">
                <a:latin typeface="Berlin Sans FB Demi" panose="020E0802020502020306" pitchFamily="34" charset="0"/>
              </a:rPr>
              <a:t>PELAYANAN KESEHATAN DI DLM GEDUNG, MELAINKAN JUGA </a:t>
            </a:r>
          </a:p>
          <a:p>
            <a:r>
              <a:rPr lang="en-US" sz="2000" b="1" dirty="0" smtClean="0">
                <a:latin typeface="Berlin Sans FB Demi" panose="020E0802020502020306" pitchFamily="34" charset="0"/>
              </a:rPr>
              <a:t>KELUAR GEDUNG DG MENGUNJUNGI KELUARGA2 DI WILAYAH </a:t>
            </a:r>
          </a:p>
          <a:p>
            <a:r>
              <a:rPr lang="en-US" sz="2000" b="1" dirty="0" smtClean="0">
                <a:latin typeface="Berlin Sans FB Demi" panose="020E0802020502020306" pitchFamily="34" charset="0"/>
              </a:rPr>
              <a:t>KERJANYA (TDK HANYA MENGANDALKAN UKBM YG ADA)</a:t>
            </a:r>
          </a:p>
          <a:p>
            <a:pPr marL="285750" indent="-285750">
              <a:buFont typeface="Wingdings" panose="05000000000000000000" pitchFamily="2" charset="2"/>
              <a:buChar char="à"/>
            </a:pPr>
            <a:r>
              <a:rPr lang="en-US" sz="2000" b="1" dirty="0" smtClean="0">
                <a:latin typeface="Berlin Sans FB Demi" panose="020E0802020502020306" pitchFamily="34" charset="0"/>
                <a:sym typeface="Wingdings" panose="05000000000000000000" pitchFamily="2" charset="2"/>
              </a:rPr>
              <a:t>PENDEKATAN PELAYANAN YG MENGINTEGRASIKAN UKP &amp; UKM</a:t>
            </a:r>
          </a:p>
          <a:p>
            <a:pPr marL="285750" indent="-285750">
              <a:buFont typeface="Wingdings" panose="05000000000000000000" pitchFamily="2" charset="2"/>
              <a:buChar char="à"/>
            </a:pPr>
            <a:r>
              <a:rPr lang="en-US" sz="2000" b="1" dirty="0" smtClean="0">
                <a:latin typeface="Berlin Sans FB Demi" panose="020E0802020502020306" pitchFamily="34" charset="0"/>
                <a:sym typeface="Wingdings" panose="05000000000000000000" pitchFamily="2" charset="2"/>
              </a:rPr>
              <a:t>SECARA BERKESINAMBUNGAN</a:t>
            </a:r>
          </a:p>
          <a:p>
            <a:pPr marL="285750" indent="-285750">
              <a:buFont typeface="Wingdings" panose="05000000000000000000" pitchFamily="2" charset="2"/>
              <a:buChar char="à"/>
            </a:pPr>
            <a:r>
              <a:rPr lang="en-US" sz="2000" b="1" dirty="0" smtClean="0">
                <a:latin typeface="Berlin Sans FB Demi" panose="020E0802020502020306" pitchFamily="34" charset="0"/>
                <a:sym typeface="Wingdings" panose="05000000000000000000" pitchFamily="2" charset="2"/>
              </a:rPr>
              <a:t>DG TARGET KELUARGA</a:t>
            </a:r>
          </a:p>
          <a:p>
            <a:pPr marL="285750" indent="-285750">
              <a:buFont typeface="Wingdings" panose="05000000000000000000" pitchFamily="2" charset="2"/>
              <a:buChar char="à"/>
            </a:pPr>
            <a:r>
              <a:rPr lang="en-US" sz="2000" b="1" dirty="0" smtClean="0">
                <a:latin typeface="Berlin Sans FB Demi" panose="020E0802020502020306" pitchFamily="34" charset="0"/>
                <a:sym typeface="Wingdings" panose="05000000000000000000" pitchFamily="2" charset="2"/>
              </a:rPr>
              <a:t>DIDASARI DATA &amp; INFORMASI DARI PROFIL KES KELUARGA</a:t>
            </a:r>
          </a:p>
          <a:p>
            <a:endParaRPr lang="en-US" sz="2000" b="1" dirty="0">
              <a:latin typeface="Berlin Sans FB Demi" panose="020E0802020502020306" pitchFamily="34" charset="0"/>
              <a:sym typeface="Wingdings" panose="05000000000000000000" pitchFamily="2" charset="2"/>
            </a:endParaRPr>
          </a:p>
          <a:p>
            <a:r>
              <a:rPr lang="en-US" sz="2000" b="1" u="sng" dirty="0" smtClean="0">
                <a:solidFill>
                  <a:srgbClr val="002060"/>
                </a:solidFill>
                <a:latin typeface="Berlin Sans FB Demi" panose="020E0802020502020306" pitchFamily="34" charset="0"/>
                <a:sym typeface="Wingdings" panose="05000000000000000000" pitchFamily="2" charset="2"/>
              </a:rPr>
              <a:t>DG TUJUAN</a:t>
            </a:r>
            <a:r>
              <a:rPr lang="en-US" sz="2000" b="1" dirty="0" smtClean="0">
                <a:solidFill>
                  <a:srgbClr val="002060"/>
                </a:solidFill>
                <a:latin typeface="Berlin Sans FB Demi" panose="020E0802020502020306" pitchFamily="34" charset="0"/>
                <a:sym typeface="Wingdings" panose="05000000000000000000" pitchFamily="2" charset="2"/>
              </a:rPr>
              <a:t>:</a:t>
            </a:r>
          </a:p>
          <a:p>
            <a:pPr marL="342900" indent="-342900">
              <a:buAutoNum type="arabicPeriod"/>
            </a:pPr>
            <a:r>
              <a:rPr lang="en-US" sz="2000" b="1" dirty="0" smtClean="0">
                <a:solidFill>
                  <a:srgbClr val="002060"/>
                </a:solidFill>
                <a:latin typeface="Berlin Sans FB Demi" panose="020E0802020502020306" pitchFamily="34" charset="0"/>
                <a:sym typeface="Wingdings" panose="05000000000000000000" pitchFamily="2" charset="2"/>
              </a:rPr>
              <a:t>  MENINGKATKAN AKSES KELUARGA THD PELAYANAN KES </a:t>
            </a:r>
          </a:p>
          <a:p>
            <a:pPr marL="457200" indent="-457200"/>
            <a:r>
              <a:rPr lang="en-US" sz="2000" b="1" dirty="0">
                <a:solidFill>
                  <a:srgbClr val="002060"/>
                </a:solidFill>
                <a:latin typeface="Berlin Sans FB Demi" panose="020E0802020502020306" pitchFamily="34" charset="0"/>
                <a:sym typeface="Wingdings" panose="05000000000000000000" pitchFamily="2" charset="2"/>
              </a:rPr>
              <a:t> </a:t>
            </a:r>
            <a:r>
              <a:rPr lang="en-US" sz="2000" b="1" dirty="0" smtClean="0">
                <a:solidFill>
                  <a:srgbClr val="002060"/>
                </a:solidFill>
                <a:latin typeface="Berlin Sans FB Demi" panose="020E0802020502020306" pitchFamily="34" charset="0"/>
                <a:sym typeface="Wingdings" panose="05000000000000000000" pitchFamily="2" charset="2"/>
              </a:rPr>
              <a:t>       YG KOMPREHENSIF</a:t>
            </a:r>
          </a:p>
          <a:p>
            <a:pPr marL="457200" indent="-457200">
              <a:buFont typeface="+mj-lt"/>
              <a:buAutoNum type="arabicPeriod" startAt="2"/>
            </a:pPr>
            <a:r>
              <a:rPr lang="en-US" sz="2000" b="1" dirty="0" smtClean="0">
                <a:solidFill>
                  <a:srgbClr val="002060"/>
                </a:solidFill>
                <a:latin typeface="Berlin Sans FB Demi" panose="020E0802020502020306" pitchFamily="34" charset="0"/>
                <a:sym typeface="Wingdings" panose="05000000000000000000" pitchFamily="2" charset="2"/>
              </a:rPr>
              <a:t>MENDUKUNG PENCAPAIAN SPM KAB/KOTA &amp; SPM PROVINSI</a:t>
            </a:r>
          </a:p>
          <a:p>
            <a:pPr marL="342900" indent="-342900">
              <a:buAutoNum type="arabicPeriod" startAt="2"/>
            </a:pPr>
            <a:r>
              <a:rPr lang="en-US" sz="2000" b="1" dirty="0" smtClean="0">
                <a:solidFill>
                  <a:srgbClr val="002060"/>
                </a:solidFill>
                <a:latin typeface="Berlin Sans FB Demi" panose="020E0802020502020306" pitchFamily="34" charset="0"/>
                <a:sym typeface="Wingdings" panose="05000000000000000000" pitchFamily="2" charset="2"/>
              </a:rPr>
              <a:t>  MENDUKUNG PELAKSANAAN JKN</a:t>
            </a:r>
          </a:p>
          <a:p>
            <a:pPr marL="342900" indent="-342900">
              <a:buAutoNum type="arabicPeriod" startAt="2"/>
            </a:pPr>
            <a:r>
              <a:rPr lang="en-US" sz="2000" b="1" dirty="0" smtClean="0">
                <a:solidFill>
                  <a:srgbClr val="002060"/>
                </a:solidFill>
                <a:latin typeface="Berlin Sans FB Demi" panose="020E0802020502020306" pitchFamily="34" charset="0"/>
                <a:sym typeface="Wingdings" panose="05000000000000000000" pitchFamily="2" charset="2"/>
              </a:rPr>
              <a:t>  MENDUKUNG TERCAPAINYA PROGRAM INDONESIA SEHAT</a:t>
            </a:r>
            <a:endParaRPr lang="id-ID" sz="2000" b="1" dirty="0">
              <a:solidFill>
                <a:srgbClr val="002060"/>
              </a:solidFill>
              <a:latin typeface="Berlin Sans FB Demi" panose="020E0802020502020306" pitchFamily="34" charset="0"/>
            </a:endParaRPr>
          </a:p>
        </p:txBody>
      </p:sp>
      <p:sp>
        <p:nvSpPr>
          <p:cNvPr id="4" name="Slide Number Placeholder 3"/>
          <p:cNvSpPr>
            <a:spLocks noGrp="1"/>
          </p:cNvSpPr>
          <p:nvPr>
            <p:ph type="sldNum" sz="quarter" idx="12"/>
          </p:nvPr>
        </p:nvSpPr>
        <p:spPr/>
        <p:txBody>
          <a:bodyPr/>
          <a:lstStyle/>
          <a:p>
            <a:fld id="{19312C5E-B976-4BAA-A890-B2AC3C7E7F93}" type="slidenum">
              <a:rPr lang="id-ID" smtClean="0"/>
              <a:pPr/>
              <a:t>7</a:t>
            </a:fld>
            <a:endParaRPr lang="id-ID"/>
          </a:p>
        </p:txBody>
      </p:sp>
    </p:spTree>
    <p:extLst>
      <p:ext uri="{BB962C8B-B14F-4D97-AF65-F5344CB8AC3E}">
        <p14:creationId xmlns:p14="http://schemas.microsoft.com/office/powerpoint/2010/main" val="1570027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792162"/>
          </a:xfrm>
        </p:spPr>
        <p:txBody>
          <a:bodyPr/>
          <a:lstStyle/>
          <a:p>
            <a:pPr algn="ctr"/>
            <a:r>
              <a:rPr lang="en-US" sz="3600" b="1" dirty="0" smtClean="0"/>
              <a:t>KONSEP PROGRAM KELUARGA SEHAT </a:t>
            </a:r>
            <a:endParaRPr lang="en-US" sz="3600" b="1" dirty="0"/>
          </a:p>
        </p:txBody>
      </p:sp>
      <p:sp>
        <p:nvSpPr>
          <p:cNvPr id="5" name="Slide Number Placeholder 4"/>
          <p:cNvSpPr>
            <a:spLocks noGrp="1"/>
          </p:cNvSpPr>
          <p:nvPr>
            <p:ph type="sldNum" sz="quarter" idx="12"/>
          </p:nvPr>
        </p:nvSpPr>
        <p:spPr/>
        <p:txBody>
          <a:bodyPr/>
          <a:lstStyle/>
          <a:p>
            <a:fld id="{A04AE2B1-1305-4ECC-B239-22E9B031A838}" type="slidenum">
              <a:rPr lang="en-US" altLang="en-US" smtClean="0"/>
              <a:pPr/>
              <a:t>8</a:t>
            </a:fld>
            <a:endParaRPr lang="en-US" altLang="en-US"/>
          </a:p>
        </p:txBody>
      </p:sp>
      <p:sp>
        <p:nvSpPr>
          <p:cNvPr id="7" name="Rounded Rectangle 6"/>
          <p:cNvSpPr/>
          <p:nvPr/>
        </p:nvSpPr>
        <p:spPr>
          <a:xfrm>
            <a:off x="3491345" y="1136066"/>
            <a:ext cx="2189019" cy="720436"/>
          </a:xfrm>
          <a:prstGeom prst="roundRect">
            <a:avLst/>
          </a:prstGeom>
          <a:solidFill>
            <a:srgbClr val="15C60C"/>
          </a:solidFill>
          <a:ln>
            <a:solidFill>
              <a:srgbClr val="15C6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PUSKESMAS </a:t>
            </a:r>
            <a:endParaRPr lang="en-US" sz="2800" b="1" dirty="0"/>
          </a:p>
        </p:txBody>
      </p:sp>
      <p:sp>
        <p:nvSpPr>
          <p:cNvPr id="14" name="Rounded Rectangle 13"/>
          <p:cNvSpPr/>
          <p:nvPr/>
        </p:nvSpPr>
        <p:spPr>
          <a:xfrm>
            <a:off x="2119745" y="2355270"/>
            <a:ext cx="872783" cy="429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TIM A </a:t>
            </a:r>
            <a:endParaRPr lang="en-US" sz="2000" b="1" dirty="0"/>
          </a:p>
        </p:txBody>
      </p:sp>
      <p:sp>
        <p:nvSpPr>
          <p:cNvPr id="15" name="Rounded Rectangle 14"/>
          <p:cNvSpPr/>
          <p:nvPr/>
        </p:nvSpPr>
        <p:spPr>
          <a:xfrm>
            <a:off x="5029244" y="2313733"/>
            <a:ext cx="997513" cy="429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TIM C</a:t>
            </a:r>
            <a:endParaRPr lang="en-US" sz="2000" b="1" dirty="0"/>
          </a:p>
        </p:txBody>
      </p:sp>
      <p:sp>
        <p:nvSpPr>
          <p:cNvPr id="16" name="Rounded Rectangle 15"/>
          <p:cNvSpPr/>
          <p:nvPr/>
        </p:nvSpPr>
        <p:spPr>
          <a:xfrm>
            <a:off x="6497786" y="2285999"/>
            <a:ext cx="872783" cy="429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Tim D</a:t>
            </a:r>
            <a:endParaRPr lang="en-US" sz="2000" b="1" dirty="0"/>
          </a:p>
        </p:txBody>
      </p:sp>
      <p:grpSp>
        <p:nvGrpSpPr>
          <p:cNvPr id="2" name="Group 18"/>
          <p:cNvGrpSpPr/>
          <p:nvPr/>
        </p:nvGrpSpPr>
        <p:grpSpPr>
          <a:xfrm>
            <a:off x="5895938" y="1496303"/>
            <a:ext cx="2757023" cy="2189022"/>
            <a:chOff x="5818911" y="1607126"/>
            <a:chExt cx="2757023" cy="2189022"/>
          </a:xfrm>
          <a:solidFill>
            <a:srgbClr val="15C60C"/>
          </a:solidFill>
        </p:grpSpPr>
        <p:sp>
          <p:nvSpPr>
            <p:cNvPr id="17" name="Bent Arrow 16"/>
            <p:cNvSpPr/>
            <p:nvPr/>
          </p:nvSpPr>
          <p:spPr>
            <a:xfrm rot="5400000">
              <a:off x="7024237" y="2244451"/>
              <a:ext cx="2189021" cy="914373"/>
            </a:xfrm>
            <a:prstGeom prst="bentArrow">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Rectangle 17"/>
            <p:cNvSpPr/>
            <p:nvPr/>
          </p:nvSpPr>
          <p:spPr>
            <a:xfrm>
              <a:off x="5818911" y="1607126"/>
              <a:ext cx="1828800" cy="235531"/>
            </a:xfrm>
            <a:prstGeom prst="rect">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3"/>
          <p:cNvGrpSpPr/>
          <p:nvPr/>
        </p:nvGrpSpPr>
        <p:grpSpPr>
          <a:xfrm>
            <a:off x="397897" y="1537847"/>
            <a:ext cx="2747745" cy="2258296"/>
            <a:chOff x="605722" y="1773382"/>
            <a:chExt cx="2747745" cy="2258296"/>
          </a:xfrm>
          <a:solidFill>
            <a:srgbClr val="15C60C"/>
          </a:solidFill>
        </p:grpSpPr>
        <p:sp>
          <p:nvSpPr>
            <p:cNvPr id="22" name="Rectangle 21"/>
            <p:cNvSpPr/>
            <p:nvPr/>
          </p:nvSpPr>
          <p:spPr>
            <a:xfrm>
              <a:off x="1496302" y="1773382"/>
              <a:ext cx="1857165" cy="238481"/>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ent Arrow 22"/>
            <p:cNvSpPr/>
            <p:nvPr/>
          </p:nvSpPr>
          <p:spPr>
            <a:xfrm rot="5400000" flipV="1">
              <a:off x="-78136" y="2457241"/>
              <a:ext cx="2258295" cy="890580"/>
            </a:xfrm>
            <a:prstGeom prst="ben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26" name="Straight Arrow Connector 25"/>
          <p:cNvCxnSpPr>
            <a:stCxn id="7" idx="2"/>
            <a:endCxn id="14" idx="0"/>
          </p:cNvCxnSpPr>
          <p:nvPr/>
        </p:nvCxnSpPr>
        <p:spPr>
          <a:xfrm rot="5400000">
            <a:off x="3321612" y="1091027"/>
            <a:ext cx="498768" cy="20297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2"/>
            <a:endCxn id="15" idx="0"/>
          </p:cNvCxnSpPr>
          <p:nvPr/>
        </p:nvCxnSpPr>
        <p:spPr>
          <a:xfrm rot="16200000" flipH="1">
            <a:off x="4828313" y="1614044"/>
            <a:ext cx="457231" cy="94214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2"/>
            <a:endCxn id="16" idx="0"/>
          </p:cNvCxnSpPr>
          <p:nvPr/>
        </p:nvCxnSpPr>
        <p:spPr>
          <a:xfrm rot="16200000" flipH="1">
            <a:off x="5545268" y="897088"/>
            <a:ext cx="429497" cy="23483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546753" y="2355272"/>
            <a:ext cx="997513" cy="429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TIM B</a:t>
            </a:r>
            <a:endParaRPr lang="en-US" sz="2000" b="1" dirty="0"/>
          </a:p>
        </p:txBody>
      </p:sp>
      <p:cxnSp>
        <p:nvCxnSpPr>
          <p:cNvPr id="34" name="Straight Arrow Connector 33"/>
          <p:cNvCxnSpPr>
            <a:stCxn id="7" idx="2"/>
            <a:endCxn id="33" idx="0"/>
          </p:cNvCxnSpPr>
          <p:nvPr/>
        </p:nvCxnSpPr>
        <p:spPr>
          <a:xfrm rot="5400000">
            <a:off x="4066298" y="1835715"/>
            <a:ext cx="498770" cy="54034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1818732" y="3605975"/>
            <a:ext cx="1427024" cy="339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flipH="1" flipV="1">
            <a:off x="1683326" y="3525985"/>
            <a:ext cx="1427026" cy="277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16200000" flipH="1">
            <a:off x="3248921" y="3581375"/>
            <a:ext cx="1399274" cy="2772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16200000" flipV="1">
            <a:off x="3068823" y="3553653"/>
            <a:ext cx="1440846" cy="139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16200000" flipH="1">
            <a:off x="4800652" y="3567492"/>
            <a:ext cx="1440836" cy="139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6200000" flipV="1">
            <a:off x="4641339" y="3518989"/>
            <a:ext cx="1468548" cy="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6200000" flipH="1">
            <a:off x="6248476" y="3560541"/>
            <a:ext cx="1371562" cy="1396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16200000" flipV="1">
            <a:off x="6151420" y="3477492"/>
            <a:ext cx="1357743" cy="2770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flipH="1" flipV="1">
            <a:off x="817416" y="2840187"/>
            <a:ext cx="1468588" cy="146857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66" idx="0"/>
          </p:cNvCxnSpPr>
          <p:nvPr/>
        </p:nvCxnSpPr>
        <p:spPr>
          <a:xfrm rot="5400000">
            <a:off x="945894" y="2927101"/>
            <a:ext cx="1440880" cy="143329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6200000" flipH="1">
            <a:off x="7142017" y="2944092"/>
            <a:ext cx="1316157" cy="124688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16200000" flipV="1">
            <a:off x="6948065" y="2999499"/>
            <a:ext cx="1330016" cy="1177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0" name="Flowchart: Multidocument 59"/>
          <p:cNvSpPr/>
          <p:nvPr/>
        </p:nvSpPr>
        <p:spPr>
          <a:xfrm>
            <a:off x="1828797" y="4364190"/>
            <a:ext cx="1060704" cy="7589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63" name="Flowchart: Multidocument 62"/>
          <p:cNvSpPr/>
          <p:nvPr/>
        </p:nvSpPr>
        <p:spPr>
          <a:xfrm>
            <a:off x="7786252" y="4281063"/>
            <a:ext cx="1060704" cy="7589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64" name="Flowchart: Multidocument 63"/>
          <p:cNvSpPr/>
          <p:nvPr/>
        </p:nvSpPr>
        <p:spPr>
          <a:xfrm>
            <a:off x="4835234" y="4350336"/>
            <a:ext cx="1060704" cy="7589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65" name="Flowchart: Multidocument 64"/>
          <p:cNvSpPr/>
          <p:nvPr/>
        </p:nvSpPr>
        <p:spPr>
          <a:xfrm>
            <a:off x="3283524" y="4336481"/>
            <a:ext cx="1060704" cy="758952"/>
          </a:xfrm>
          <a:prstGeom prst="flowChartMultidocument">
            <a:avLst/>
          </a:prstGeom>
          <a:solidFill>
            <a:srgbClr val="2AB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66" name="Flowchart: Multidocument 65"/>
          <p:cNvSpPr/>
          <p:nvPr/>
        </p:nvSpPr>
        <p:spPr>
          <a:xfrm>
            <a:off x="346361" y="4364189"/>
            <a:ext cx="1060704" cy="758952"/>
          </a:xfrm>
          <a:prstGeom prst="flowChartMultidocument">
            <a:avLst/>
          </a:prstGeom>
          <a:solidFill>
            <a:srgbClr val="2AB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67" name="Flowchart: Multidocument 66"/>
          <p:cNvSpPr/>
          <p:nvPr/>
        </p:nvSpPr>
        <p:spPr>
          <a:xfrm>
            <a:off x="6359233" y="4336481"/>
            <a:ext cx="1060704" cy="758952"/>
          </a:xfrm>
          <a:prstGeom prst="flowChartMultidocument">
            <a:avLst/>
          </a:prstGeom>
          <a:solidFill>
            <a:srgbClr val="2AB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Keluarga</a:t>
            </a:r>
            <a:r>
              <a:rPr lang="en-US" sz="1400" b="1" dirty="0" smtClean="0"/>
              <a:t> </a:t>
            </a:r>
            <a:endParaRPr lang="en-US" sz="1400" b="1" dirty="0"/>
          </a:p>
        </p:txBody>
      </p:sp>
      <p:sp>
        <p:nvSpPr>
          <p:cNvPr id="84" name="TextBox 83"/>
          <p:cNvSpPr txBox="1"/>
          <p:nvPr/>
        </p:nvSpPr>
        <p:spPr>
          <a:xfrm>
            <a:off x="3990108" y="5361709"/>
            <a:ext cx="4807527" cy="954107"/>
          </a:xfrm>
          <a:prstGeom prst="rect">
            <a:avLst/>
          </a:prstGeom>
          <a:noFill/>
        </p:spPr>
        <p:txBody>
          <a:bodyPr wrap="square" rtlCol="0">
            <a:spAutoFit/>
          </a:bodyPr>
          <a:lstStyle/>
          <a:p>
            <a:pPr marL="342900" indent="-342900">
              <a:buAutoNum type="arabicPeriod"/>
            </a:pPr>
            <a:r>
              <a:rPr lang="en-US" sz="1400" dirty="0" err="1" smtClean="0"/>
              <a:t>Setiap</a:t>
            </a:r>
            <a:r>
              <a:rPr lang="en-US" sz="1400" dirty="0" smtClean="0"/>
              <a:t> </a:t>
            </a:r>
            <a:r>
              <a:rPr lang="en-US" sz="1400" dirty="0" err="1" smtClean="0"/>
              <a:t>Keluarga</a:t>
            </a:r>
            <a:r>
              <a:rPr lang="en-US" sz="1400" dirty="0" smtClean="0"/>
              <a:t> </a:t>
            </a:r>
            <a:r>
              <a:rPr lang="en-US" sz="1400" dirty="0" err="1" smtClean="0"/>
              <a:t>memiliki</a:t>
            </a:r>
            <a:r>
              <a:rPr lang="en-US" sz="1400" dirty="0" smtClean="0"/>
              <a:t> Tim </a:t>
            </a:r>
            <a:r>
              <a:rPr lang="en-US" sz="1400" dirty="0" err="1" smtClean="0"/>
              <a:t>pendamping</a:t>
            </a:r>
            <a:r>
              <a:rPr lang="en-US" sz="1400" dirty="0" smtClean="0"/>
              <a:t> </a:t>
            </a:r>
          </a:p>
          <a:p>
            <a:pPr marL="342900" indent="-342900">
              <a:buAutoNum type="arabicPeriod"/>
            </a:pPr>
            <a:r>
              <a:rPr lang="en-US" sz="1400" dirty="0" err="1" smtClean="0"/>
              <a:t>Setiap</a:t>
            </a:r>
            <a:r>
              <a:rPr lang="en-US" sz="1400" dirty="0" smtClean="0"/>
              <a:t> Tim </a:t>
            </a:r>
            <a:r>
              <a:rPr lang="en-US" sz="1400" dirty="0" err="1" smtClean="0"/>
              <a:t>memiliki</a:t>
            </a:r>
            <a:r>
              <a:rPr lang="en-US" sz="1400" dirty="0" smtClean="0"/>
              <a:t> </a:t>
            </a:r>
            <a:r>
              <a:rPr lang="en-US" sz="1400" dirty="0" err="1" smtClean="0"/>
              <a:t>potret</a:t>
            </a:r>
            <a:r>
              <a:rPr lang="en-US" sz="1400" dirty="0" smtClean="0"/>
              <a:t> </a:t>
            </a:r>
            <a:r>
              <a:rPr lang="en-US" sz="1400" dirty="0" err="1" smtClean="0"/>
              <a:t>kesehatan</a:t>
            </a:r>
            <a:r>
              <a:rPr lang="en-US" sz="1400" dirty="0" smtClean="0"/>
              <a:t> </a:t>
            </a:r>
            <a:r>
              <a:rPr lang="en-US" sz="1400" dirty="0" err="1" smtClean="0"/>
              <a:t>keluarga</a:t>
            </a:r>
            <a:r>
              <a:rPr lang="en-US" sz="1400" dirty="0" smtClean="0"/>
              <a:t> </a:t>
            </a:r>
            <a:r>
              <a:rPr lang="en-US" sz="1400" dirty="0" err="1" smtClean="0"/>
              <a:t>dan</a:t>
            </a:r>
            <a:r>
              <a:rPr lang="en-US" sz="1400" dirty="0" smtClean="0"/>
              <a:t> </a:t>
            </a:r>
            <a:r>
              <a:rPr lang="en-US" sz="1400" dirty="0" err="1" smtClean="0"/>
              <a:t>rencana</a:t>
            </a:r>
            <a:r>
              <a:rPr lang="en-US" sz="1400" dirty="0" smtClean="0"/>
              <a:t> </a:t>
            </a:r>
            <a:r>
              <a:rPr lang="en-US" sz="1400" dirty="0" err="1" smtClean="0"/>
              <a:t>pembinaan</a:t>
            </a:r>
            <a:r>
              <a:rPr lang="en-US" sz="1400" dirty="0" smtClean="0"/>
              <a:t> yang </a:t>
            </a:r>
            <a:r>
              <a:rPr lang="en-US" sz="1400" dirty="0" err="1" smtClean="0"/>
              <a:t>perlu</a:t>
            </a:r>
            <a:r>
              <a:rPr lang="en-US" sz="1400" dirty="0" smtClean="0"/>
              <a:t> </a:t>
            </a:r>
            <a:r>
              <a:rPr lang="en-US" sz="1400" dirty="0" err="1" smtClean="0"/>
              <a:t>dilakukan</a:t>
            </a:r>
            <a:r>
              <a:rPr lang="en-US" sz="1400" dirty="0" smtClean="0"/>
              <a:t> </a:t>
            </a:r>
            <a:r>
              <a:rPr lang="en-US" sz="1400" dirty="0" err="1" smtClean="0"/>
              <a:t>pada</a:t>
            </a:r>
            <a:r>
              <a:rPr lang="en-US" sz="1400" dirty="0" smtClean="0"/>
              <a:t> </a:t>
            </a:r>
            <a:r>
              <a:rPr lang="en-US" sz="1400" dirty="0" err="1" smtClean="0"/>
              <a:t>keluarga</a:t>
            </a:r>
            <a:endParaRPr lang="en-US" sz="1400" dirty="0" smtClean="0"/>
          </a:p>
          <a:p>
            <a:pPr marL="342900" indent="-342900">
              <a:buAutoNum type="arabicPeriod"/>
            </a:pPr>
            <a:r>
              <a:rPr lang="en-US" sz="1400" dirty="0" err="1" smtClean="0"/>
              <a:t>Terdapat</a:t>
            </a:r>
            <a:r>
              <a:rPr lang="en-US" sz="1400" dirty="0" smtClean="0"/>
              <a:t> </a:t>
            </a:r>
            <a:r>
              <a:rPr lang="en-US" sz="1400" dirty="0" err="1" smtClean="0"/>
              <a:t>interaksi</a:t>
            </a:r>
            <a:r>
              <a:rPr lang="en-US" sz="1400" dirty="0" smtClean="0"/>
              <a:t> </a:t>
            </a:r>
            <a:r>
              <a:rPr lang="en-US" sz="1400" dirty="0" err="1" smtClean="0"/>
              <a:t>antara</a:t>
            </a:r>
            <a:r>
              <a:rPr lang="en-US" sz="1400" dirty="0" smtClean="0"/>
              <a:t> </a:t>
            </a:r>
            <a:r>
              <a:rPr lang="en-US" sz="1400" dirty="0" err="1" smtClean="0"/>
              <a:t>tim</a:t>
            </a:r>
            <a:r>
              <a:rPr lang="en-US" sz="1400" dirty="0" smtClean="0"/>
              <a:t> </a:t>
            </a:r>
            <a:r>
              <a:rPr lang="en-US" sz="1400" dirty="0" err="1" smtClean="0"/>
              <a:t>dan</a:t>
            </a:r>
            <a:r>
              <a:rPr lang="en-US" sz="1400" dirty="0" smtClean="0"/>
              <a:t> </a:t>
            </a:r>
            <a:r>
              <a:rPr lang="en-US" sz="1400" dirty="0" err="1" smtClean="0"/>
              <a:t>keluarga</a:t>
            </a:r>
            <a:r>
              <a:rPr lang="en-US" sz="1400" dirty="0" smtClean="0"/>
              <a:t> </a:t>
            </a:r>
            <a:endParaRPr lang="en-US" sz="1400" dirty="0"/>
          </a:p>
        </p:txBody>
      </p:sp>
    </p:spTree>
    <p:extLst>
      <p:ext uri="{BB962C8B-B14F-4D97-AF65-F5344CB8AC3E}">
        <p14:creationId xmlns:p14="http://schemas.microsoft.com/office/powerpoint/2010/main" val="1830866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23043"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19312C5E-B976-4BAA-A890-B2AC3C7E7F93}" type="slidenum">
              <a:rPr lang="id-ID" smtClean="0">
                <a:solidFill>
                  <a:prstClr val="black">
                    <a:tint val="75000"/>
                  </a:prstClr>
                </a:solidFill>
              </a:rPr>
              <a:pPr/>
              <a:t>9</a:t>
            </a:fld>
            <a:endParaRPr lang="id-ID">
              <a:solidFill>
                <a:prstClr val="black">
                  <a:tint val="75000"/>
                </a:prstClr>
              </a:solidFill>
            </a:endParaRPr>
          </a:p>
        </p:txBody>
      </p:sp>
    </p:spTree>
    <p:extLst>
      <p:ext uri="{BB962C8B-B14F-4D97-AF65-F5344CB8AC3E}">
        <p14:creationId xmlns:p14="http://schemas.microsoft.com/office/powerpoint/2010/main" val="4191503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120</TotalTime>
  <Words>1383</Words>
  <Application>Microsoft Macintosh PowerPoint</Application>
  <PresentationFormat>On-screen Show (4:3)</PresentationFormat>
  <Paragraphs>291</Paragraphs>
  <Slides>22</Slides>
  <Notes>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22</vt:i4>
      </vt:variant>
    </vt:vector>
  </HeadingPairs>
  <TitlesOfParts>
    <vt:vector size="35" baseType="lpstr">
      <vt:lpstr>Andalus</vt:lpstr>
      <vt:lpstr>AR CARTER</vt:lpstr>
      <vt:lpstr>Berlin Sans FB Demi</vt:lpstr>
      <vt:lpstr>Bernard MT Condensed</vt:lpstr>
      <vt:lpstr>Calibri</vt:lpstr>
      <vt:lpstr>Cambria</vt:lpstr>
      <vt:lpstr>MS PGothic</vt:lpstr>
      <vt:lpstr>ＭＳ Ｐゴシック</vt:lpstr>
      <vt:lpstr>Wingdings</vt:lpstr>
      <vt:lpstr>Wingdings 3</vt:lpstr>
      <vt:lpstr>ヒラギノ角ゴ Pro W3</vt:lpstr>
      <vt:lpstr>Arial</vt:lpstr>
      <vt:lpstr>Office Theme</vt:lpstr>
      <vt:lpstr>Inter-professional Collaboration</vt:lpstr>
      <vt:lpstr>Transisi Epidemiologi </vt:lpstr>
      <vt:lpstr>PowerPoint Presentation</vt:lpstr>
      <vt:lpstr>PowerPoint Presentation</vt:lpstr>
      <vt:lpstr>PowerPoint Presentation</vt:lpstr>
      <vt:lpstr>PowerPoint Presentation</vt:lpstr>
      <vt:lpstr>PowerPoint Presentation</vt:lpstr>
      <vt:lpstr>KONSEP PROGRAM KELUARGA SEHAT </vt:lpstr>
      <vt:lpstr>PowerPoint Presentation</vt:lpstr>
      <vt:lpstr>PowerPoint Presentation</vt:lpstr>
      <vt:lpstr>Kolaborasi antar tenaga kesehatan</vt:lpstr>
      <vt:lpstr>PowerPoint Presentation</vt:lpstr>
      <vt:lpstr>PowerPoint Presentation</vt:lpstr>
      <vt:lpstr>Seleksi Tim Nusantara Sehat </vt:lpstr>
      <vt:lpstr>PowerPoint Presentation</vt:lpstr>
      <vt:lpstr>Tahapan Implementasi </vt:lpstr>
      <vt:lpstr>Visi Nasional untuk Layanan Kesehatan Primer  (Permenkes No. 75 Tahun 2014)</vt:lpstr>
      <vt:lpstr>PowerPoint Presentation</vt:lpstr>
      <vt:lpstr>PowerPoint Presentation</vt:lpstr>
      <vt:lpstr>Cochrane review </vt:lpstr>
      <vt:lpstr>PowerPoint Presentation</vt:lpstr>
      <vt:lpstr>Apa itu Penugasan Khusus Tenaga Kesehatan Berbasis Tim (Tim Nusantara Sehat)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dc:creator>
  <cp:lastModifiedBy>Microsoft Office User</cp:lastModifiedBy>
  <cp:revision>7</cp:revision>
  <dcterms:created xsi:type="dcterms:W3CDTF">2016-08-19T02:58:30Z</dcterms:created>
  <dcterms:modified xsi:type="dcterms:W3CDTF">2016-08-19T06:56:35Z</dcterms:modified>
</cp:coreProperties>
</file>