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332" r:id="rId3"/>
    <p:sldId id="306" r:id="rId4"/>
    <p:sldId id="261" r:id="rId5"/>
    <p:sldId id="262" r:id="rId6"/>
    <p:sldId id="289" r:id="rId7"/>
    <p:sldId id="264" r:id="rId8"/>
    <p:sldId id="273" r:id="rId9"/>
    <p:sldId id="290" r:id="rId10"/>
    <p:sldId id="333" r:id="rId11"/>
    <p:sldId id="308" r:id="rId12"/>
    <p:sldId id="317" r:id="rId13"/>
    <p:sldId id="334" r:id="rId14"/>
    <p:sldId id="318" r:id="rId15"/>
    <p:sldId id="319" r:id="rId16"/>
    <p:sldId id="335" r:id="rId17"/>
    <p:sldId id="265" r:id="rId18"/>
    <p:sldId id="279" r:id="rId19"/>
    <p:sldId id="295" r:id="rId20"/>
    <p:sldId id="280" r:id="rId21"/>
    <p:sldId id="296" r:id="rId22"/>
    <p:sldId id="282" r:id="rId23"/>
    <p:sldId id="285" r:id="rId24"/>
    <p:sldId id="321" r:id="rId25"/>
    <p:sldId id="322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01" r:id="rId34"/>
    <p:sldId id="302" r:id="rId35"/>
    <p:sldId id="305" r:id="rId3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6FFFF"/>
    <a:srgbClr val="FFFF99"/>
    <a:srgbClr val="BC4744"/>
    <a:srgbClr val="D62AC2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3" autoAdjust="0"/>
    <p:restoredTop sz="94660"/>
  </p:normalViewPr>
  <p:slideViewPr>
    <p:cSldViewPr>
      <p:cViewPr varScale="1">
        <p:scale>
          <a:sx n="86" d="100"/>
          <a:sy n="8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87B18-19E4-4B7C-AAFC-00283CD058F9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EF9E-76CC-45E1-8DE8-FA9AD8A74B0F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B0BE4-15B8-4AE0-9F30-B21D11113BD8}" type="datetimeFigureOut">
              <a:rPr lang="id-ID" smtClean="0"/>
              <a:pPr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D7B4-CDAC-48BA-82C3-FFA225C8B552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warihandan@g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id-ID" b="1" i="1" smtClean="0"/>
              <a:t>TRAUMA </a:t>
            </a:r>
            <a:r>
              <a:rPr lang="id-ID" b="1" i="1" smtClean="0"/>
              <a:t>HEALING </a:t>
            </a:r>
            <a:r>
              <a:rPr lang="id-ID" b="1" i="1" smtClean="0"/>
              <a:t/>
            </a:r>
            <a:br>
              <a:rPr lang="id-ID" b="1" i="1" smtClean="0"/>
            </a:br>
            <a:r>
              <a:rPr lang="id-ID" b="1" i="1" smtClean="0"/>
              <a:t>Pada Anak</a:t>
            </a:r>
            <a:endParaRPr lang="id-ID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id-ID" sz="2400" b="1" dirty="0" smtClean="0">
              <a:solidFill>
                <a:schemeClr val="tx1"/>
              </a:solidFill>
            </a:endParaRPr>
          </a:p>
          <a:p>
            <a:r>
              <a:rPr lang="id-ID" sz="2600" b="1" dirty="0" smtClean="0">
                <a:solidFill>
                  <a:schemeClr val="tx1"/>
                </a:solidFill>
              </a:rPr>
              <a:t>dr</a:t>
            </a:r>
            <a:r>
              <a:rPr lang="id-ID" sz="2600" b="1" dirty="0" smtClean="0">
                <a:solidFill>
                  <a:schemeClr val="tx1"/>
                </a:solidFill>
              </a:rPr>
              <a:t>. Warih Andan Puspitosari, M.Sc, SpKJ(K</a:t>
            </a:r>
            <a:r>
              <a:rPr lang="id-ID" sz="26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id-ID" sz="2600" b="1" dirty="0" smtClean="0">
                <a:solidFill>
                  <a:schemeClr val="tx1"/>
                </a:solidFill>
              </a:rPr>
              <a:t>Disampaikan dalam : Seminar Parenting</a:t>
            </a:r>
          </a:p>
          <a:p>
            <a:r>
              <a:rPr lang="id-ID" sz="2600" b="1" dirty="0" smtClean="0">
                <a:solidFill>
                  <a:schemeClr val="tx1"/>
                </a:solidFill>
              </a:rPr>
              <a:t>Solo, Sabtu 27 Juli 2016</a:t>
            </a:r>
          </a:p>
          <a:p>
            <a:r>
              <a:rPr lang="id-ID" b="1" dirty="0" smtClean="0"/>
              <a:t/>
            </a:r>
            <a:br>
              <a:rPr lang="id-ID" b="1" dirty="0" smtClean="0"/>
            </a:b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571480"/>
            <a:ext cx="7572428" cy="5500726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id-ID" sz="3000" b="1" dirty="0" smtClean="0"/>
              <a:t>3 gejala utama GSPT</a:t>
            </a:r>
            <a:r>
              <a:rPr lang="sv-SE" sz="3000" b="1" dirty="0" smtClean="0"/>
              <a:t> :</a:t>
            </a:r>
            <a:endParaRPr lang="id-ID" sz="3000" b="1" dirty="0" smtClean="0"/>
          </a:p>
          <a:p>
            <a:pPr>
              <a:spcBef>
                <a:spcPts val="0"/>
              </a:spcBef>
              <a:buNone/>
            </a:pPr>
            <a:r>
              <a:rPr lang="id-ID" sz="3000" dirty="0"/>
              <a:t>	</a:t>
            </a:r>
            <a:endParaRPr lang="id-ID" sz="3000" dirty="0" smtClean="0"/>
          </a:p>
          <a:p>
            <a:pPr>
              <a:spcBef>
                <a:spcPts val="0"/>
              </a:spcBef>
              <a:buNone/>
            </a:pPr>
            <a:r>
              <a:rPr lang="id-ID" sz="3000" dirty="0" smtClean="0"/>
              <a:t>    </a:t>
            </a:r>
            <a:r>
              <a:rPr lang="id-ID" sz="3000" b="1" dirty="0" smtClean="0"/>
              <a:t>2. </a:t>
            </a:r>
            <a:r>
              <a:rPr lang="en-US" sz="3000" b="1" i="1" dirty="0" err="1" smtClean="0"/>
              <a:t>Hyperarousal</a:t>
            </a:r>
            <a:endParaRPr lang="id-ID" sz="3000" b="1" dirty="0" smtClean="0"/>
          </a:p>
          <a:p>
            <a:pPr>
              <a:spcBef>
                <a:spcPts val="0"/>
              </a:spcBef>
              <a:buNone/>
            </a:pPr>
            <a:r>
              <a:rPr lang="id-ID" sz="3000" dirty="0" smtClean="0"/>
              <a:t>     </a:t>
            </a:r>
            <a:r>
              <a:rPr lang="en-US" sz="3000" dirty="0" err="1" smtClean="0"/>
              <a:t>Suatu</a:t>
            </a:r>
            <a:r>
              <a:rPr lang="en-US" sz="3000" dirty="0" smtClean="0"/>
              <a:t> </a:t>
            </a:r>
            <a:r>
              <a:rPr lang="en-US" sz="3000" dirty="0" err="1" smtClean="0"/>
              <a:t>keadaan</a:t>
            </a:r>
            <a:r>
              <a:rPr lang="en-US" sz="3000" dirty="0" smtClean="0"/>
              <a:t> </a:t>
            </a:r>
            <a:r>
              <a:rPr lang="en-US" sz="3000" dirty="0" err="1" smtClean="0"/>
              <a:t>waspada</a:t>
            </a:r>
            <a:r>
              <a:rPr lang="en-US" sz="3000" dirty="0" smtClean="0"/>
              <a:t> </a:t>
            </a:r>
            <a:r>
              <a:rPr lang="en-US" sz="3000" dirty="0" err="1" smtClean="0"/>
              <a:t>berlebihan</a:t>
            </a:r>
            <a:r>
              <a:rPr lang="en-US" sz="3000" dirty="0" smtClean="0"/>
              <a:t>, </a:t>
            </a:r>
            <a:r>
              <a:rPr lang="en-US" sz="3000" dirty="0" err="1" smtClean="0"/>
              <a:t>seperti</a:t>
            </a:r>
            <a:r>
              <a:rPr lang="en-US" sz="3000" dirty="0" smtClean="0"/>
              <a:t> </a:t>
            </a:r>
            <a:r>
              <a:rPr lang="en-US" sz="3000" dirty="0" err="1" smtClean="0"/>
              <a:t>mudah</a:t>
            </a:r>
            <a:r>
              <a:rPr lang="en-US" sz="3000" dirty="0" smtClean="0"/>
              <a:t> </a:t>
            </a:r>
            <a:r>
              <a:rPr lang="en-US" sz="3000" dirty="0" err="1" smtClean="0"/>
              <a:t>kaget</a:t>
            </a:r>
            <a:r>
              <a:rPr lang="en-US" sz="3000" dirty="0" smtClean="0"/>
              <a:t>, </a:t>
            </a:r>
            <a:r>
              <a:rPr lang="en-US" sz="3000" dirty="0" err="1" smtClean="0"/>
              <a:t>tegang</a:t>
            </a:r>
            <a:r>
              <a:rPr lang="en-US" sz="3000" dirty="0" smtClean="0"/>
              <a:t>, </a:t>
            </a:r>
            <a:r>
              <a:rPr lang="en-US" sz="3000" dirty="0" err="1" smtClean="0"/>
              <a:t>curiga</a:t>
            </a:r>
            <a:r>
              <a:rPr lang="en-US" sz="3000" dirty="0" smtClean="0"/>
              <a:t> </a:t>
            </a:r>
            <a:r>
              <a:rPr lang="en-US" sz="3000" dirty="0" err="1" smtClean="0"/>
              <a:t>menghadapi</a:t>
            </a:r>
            <a:r>
              <a:rPr lang="en-US" sz="3000" dirty="0" smtClean="0"/>
              <a:t> </a:t>
            </a:r>
            <a:r>
              <a:rPr lang="en-US" sz="3000" dirty="0" err="1" smtClean="0"/>
              <a:t>gejala</a:t>
            </a:r>
            <a:r>
              <a:rPr lang="en-US" sz="3000" dirty="0" smtClean="0"/>
              <a:t> </a:t>
            </a:r>
            <a:r>
              <a:rPr lang="en-US" sz="3000" dirty="0" err="1" smtClean="0"/>
              <a:t>sesuatu</a:t>
            </a:r>
            <a:r>
              <a:rPr lang="en-US" sz="3000" dirty="0" smtClean="0"/>
              <a:t>, </a:t>
            </a:r>
            <a:r>
              <a:rPr lang="en-US" sz="3000" dirty="0" err="1" smtClean="0"/>
              <a:t>benda</a:t>
            </a:r>
            <a:r>
              <a:rPr lang="en-US" sz="3000" dirty="0" smtClean="0"/>
              <a:t> yang </a:t>
            </a:r>
            <a:r>
              <a:rPr lang="en-US" sz="3000" dirty="0" err="1" smtClean="0"/>
              <a:t>jatuh</a:t>
            </a:r>
            <a:r>
              <a:rPr lang="en-US" sz="3000" dirty="0" smtClean="0"/>
              <a:t> </a:t>
            </a:r>
            <a:r>
              <a:rPr lang="en-US" sz="3000" dirty="0" err="1" smtClean="0"/>
              <a:t>dia</a:t>
            </a:r>
            <a:r>
              <a:rPr lang="en-US" sz="3000" dirty="0" smtClean="0"/>
              <a:t> </a:t>
            </a:r>
            <a:r>
              <a:rPr lang="en-US" sz="3000" dirty="0" err="1" smtClean="0"/>
              <a:t>anggap</a:t>
            </a:r>
            <a:r>
              <a:rPr lang="en-US" sz="3000" dirty="0" smtClean="0"/>
              <a:t> </a:t>
            </a:r>
            <a:r>
              <a:rPr lang="en-US" sz="3000" dirty="0" err="1" smtClean="0"/>
              <a:t>seperti</a:t>
            </a:r>
            <a:r>
              <a:rPr lang="en-US" sz="3000" dirty="0" smtClean="0"/>
              <a:t> </a:t>
            </a:r>
            <a:r>
              <a:rPr lang="en-US" sz="3000" dirty="0" err="1" smtClean="0"/>
              <a:t>jatuhnya</a:t>
            </a:r>
            <a:r>
              <a:rPr lang="en-US" sz="3000" dirty="0" smtClean="0"/>
              <a:t> </a:t>
            </a:r>
            <a:r>
              <a:rPr lang="en-US" sz="3000" dirty="0" err="1" smtClean="0"/>
              <a:t>sebuah</a:t>
            </a:r>
            <a:r>
              <a:rPr lang="en-US" sz="3000" dirty="0" smtClean="0"/>
              <a:t> </a:t>
            </a:r>
            <a:r>
              <a:rPr lang="en-US" sz="3000" dirty="0" err="1" smtClean="0"/>
              <a:t>bom</a:t>
            </a:r>
            <a:r>
              <a:rPr lang="en-US" sz="3000" dirty="0" smtClean="0"/>
              <a:t>,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tidur</a:t>
            </a:r>
            <a:r>
              <a:rPr lang="en-US" sz="3000" dirty="0" smtClean="0"/>
              <a:t> </a:t>
            </a:r>
            <a:r>
              <a:rPr lang="en-US" sz="3000" dirty="0" err="1" smtClean="0"/>
              <a:t>sering</a:t>
            </a:r>
            <a:r>
              <a:rPr lang="en-US" sz="3000" dirty="0" smtClean="0"/>
              <a:t> </a:t>
            </a:r>
            <a:r>
              <a:rPr lang="en-US" sz="3000" dirty="0" err="1" smtClean="0"/>
              <a:t>terbangun-bangun</a:t>
            </a:r>
            <a:r>
              <a:rPr lang="en-US" sz="3000" dirty="0" smtClean="0"/>
              <a:t>. </a:t>
            </a:r>
            <a:endParaRPr lang="id-ID" sz="3000" dirty="0" smtClean="0"/>
          </a:p>
          <a:p>
            <a:pPr>
              <a:spcBef>
                <a:spcPts val="0"/>
              </a:spcBef>
              <a:buNone/>
            </a:pPr>
            <a:endParaRPr lang="id-ID" sz="3000" dirty="0" smtClean="0"/>
          </a:p>
          <a:p>
            <a:pPr>
              <a:spcBef>
                <a:spcPts val="0"/>
              </a:spcBef>
              <a:buNone/>
            </a:pPr>
            <a:r>
              <a:rPr lang="id-ID" sz="3000" b="1" dirty="0" smtClean="0"/>
              <a:t>    3. </a:t>
            </a:r>
            <a:r>
              <a:rPr lang="en-US" sz="3000" b="1" i="1" dirty="0" smtClean="0"/>
              <a:t>Avoidance</a:t>
            </a:r>
            <a:r>
              <a:rPr lang="en-US" sz="3000" dirty="0" smtClean="0"/>
              <a:t>. </a:t>
            </a:r>
            <a:endParaRPr lang="id-ID" sz="3000" dirty="0" smtClean="0"/>
          </a:p>
          <a:p>
            <a:pPr>
              <a:spcBef>
                <a:spcPts val="0"/>
              </a:spcBef>
              <a:buNone/>
            </a:pPr>
            <a:r>
              <a:rPr lang="id-ID" sz="3000" dirty="0" smtClean="0"/>
              <a:t>     </a:t>
            </a:r>
            <a:r>
              <a:rPr lang="en-US" sz="3000" dirty="0" err="1" smtClean="0"/>
              <a:t>Seseorang</a:t>
            </a:r>
            <a:r>
              <a:rPr lang="en-US" sz="3000" dirty="0" smtClean="0"/>
              <a:t> </a:t>
            </a:r>
            <a:r>
              <a:rPr lang="en-US" sz="3000" dirty="0" err="1" smtClean="0"/>
              <a:t>akan</a:t>
            </a:r>
            <a:r>
              <a:rPr lang="en-US" sz="3000" dirty="0" smtClean="0"/>
              <a:t> </a:t>
            </a:r>
            <a:r>
              <a:rPr lang="en-US" sz="3000" dirty="0" err="1" smtClean="0"/>
              <a:t>selalu</a:t>
            </a:r>
            <a:r>
              <a:rPr lang="en-US" sz="3000" dirty="0" smtClean="0"/>
              <a:t> </a:t>
            </a:r>
            <a:r>
              <a:rPr lang="en-US" sz="3000" dirty="0" err="1" smtClean="0"/>
              <a:t>menghindari</a:t>
            </a:r>
            <a:r>
              <a:rPr lang="en-US" sz="3000" dirty="0" smtClean="0"/>
              <a:t> </a:t>
            </a:r>
            <a:r>
              <a:rPr lang="en-US" sz="3000" dirty="0" err="1" smtClean="0"/>
              <a:t>situasi</a:t>
            </a:r>
            <a:r>
              <a:rPr lang="en-US" sz="3000" dirty="0" smtClean="0"/>
              <a:t> yang </a:t>
            </a:r>
            <a:r>
              <a:rPr lang="en-US" sz="3000" dirty="0" err="1" smtClean="0"/>
              <a:t>mengingatkan</a:t>
            </a:r>
            <a:r>
              <a:rPr lang="en-US" sz="3000" dirty="0" smtClean="0"/>
              <a:t> </a:t>
            </a:r>
            <a:r>
              <a:rPr lang="en-US" sz="3000" dirty="0" err="1" smtClean="0"/>
              <a:t>ia</a:t>
            </a:r>
            <a:r>
              <a:rPr lang="en-US" sz="3000" dirty="0" smtClean="0"/>
              <a:t>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kejadian</a:t>
            </a:r>
            <a:r>
              <a:rPr lang="en-US" sz="3000" dirty="0" smtClean="0"/>
              <a:t> </a:t>
            </a:r>
            <a:r>
              <a:rPr lang="en-US" sz="3000" dirty="0" err="1" smtClean="0"/>
              <a:t>traumatis</a:t>
            </a:r>
            <a:r>
              <a:rPr lang="en-US" sz="3000" dirty="0" smtClean="0"/>
              <a:t>. </a:t>
            </a:r>
            <a:r>
              <a:rPr lang="en-US" sz="3000" dirty="0" err="1" smtClean="0"/>
              <a:t>Seandainya</a:t>
            </a:r>
            <a:r>
              <a:rPr lang="en-US" sz="3000" dirty="0" smtClean="0"/>
              <a:t> </a:t>
            </a:r>
            <a:r>
              <a:rPr lang="en-US" sz="3000" dirty="0" err="1" smtClean="0"/>
              <a:t>kejadiannya</a:t>
            </a:r>
            <a:r>
              <a:rPr lang="en-US" sz="3000" dirty="0" smtClean="0"/>
              <a:t> </a:t>
            </a:r>
            <a:r>
              <a:rPr lang="en-US" sz="3000" dirty="0" err="1" smtClean="0"/>
              <a:t>saat</a:t>
            </a:r>
            <a:r>
              <a:rPr lang="en-US" sz="3000" dirty="0" smtClean="0"/>
              <a:t> </a:t>
            </a:r>
            <a:r>
              <a:rPr lang="en-US" sz="3000" dirty="0" err="1" smtClean="0"/>
              <a:t>suasana</a:t>
            </a:r>
            <a:r>
              <a:rPr lang="en-US" sz="3000" dirty="0" smtClean="0"/>
              <a:t> </a:t>
            </a:r>
            <a:r>
              <a:rPr lang="en-US" sz="3000" dirty="0" err="1" smtClean="0"/>
              <a:t>ramai</a:t>
            </a:r>
            <a:r>
              <a:rPr lang="en-US" sz="3000" dirty="0" smtClean="0"/>
              <a:t>, </a:t>
            </a:r>
            <a:r>
              <a:rPr lang="en-US" sz="3000" dirty="0" err="1" smtClean="0"/>
              <a:t>dia</a:t>
            </a:r>
            <a:r>
              <a:rPr lang="en-US" sz="3000" dirty="0" smtClean="0"/>
              <a:t> </a:t>
            </a:r>
            <a:r>
              <a:rPr lang="en-US" sz="3000" dirty="0" err="1" smtClean="0"/>
              <a:t>akan</a:t>
            </a:r>
            <a:r>
              <a:rPr lang="en-US" sz="3000" dirty="0" smtClean="0"/>
              <a:t> </a:t>
            </a:r>
            <a:r>
              <a:rPr lang="en-US" sz="3000" dirty="0" err="1" smtClean="0"/>
              <a:t>menghindari</a:t>
            </a:r>
            <a:r>
              <a:rPr lang="en-US" sz="3000" dirty="0" smtClean="0"/>
              <a:t> mall </a:t>
            </a:r>
            <a:r>
              <a:rPr lang="en-US" sz="3000" dirty="0" err="1" smtClean="0"/>
              <a:t>atau</a:t>
            </a:r>
            <a:r>
              <a:rPr lang="en-US" sz="3000" dirty="0" smtClean="0"/>
              <a:t> </a:t>
            </a:r>
            <a:r>
              <a:rPr lang="en-US" sz="3000" dirty="0" err="1" smtClean="0"/>
              <a:t>pasar</a:t>
            </a:r>
            <a:r>
              <a:rPr lang="en-US" sz="3000" dirty="0" smtClean="0"/>
              <a:t>. </a:t>
            </a:r>
            <a:r>
              <a:rPr lang="en-US" sz="3000" dirty="0" err="1" smtClean="0"/>
              <a:t>Begitu</a:t>
            </a:r>
            <a:r>
              <a:rPr lang="en-US" sz="3000" dirty="0" smtClean="0"/>
              <a:t> </a:t>
            </a:r>
            <a:r>
              <a:rPr lang="en-US" sz="3000" dirty="0" err="1" smtClean="0"/>
              <a:t>juga</a:t>
            </a:r>
            <a:r>
              <a:rPr lang="en-US" sz="3000" dirty="0" smtClean="0"/>
              <a:t> </a:t>
            </a:r>
            <a:r>
              <a:rPr lang="en-US" sz="3000" dirty="0" err="1" smtClean="0"/>
              <a:t>sebaliknya</a:t>
            </a:r>
            <a:r>
              <a:rPr lang="en-US" sz="3000" dirty="0" smtClean="0"/>
              <a:t> </a:t>
            </a:r>
            <a:r>
              <a:rPr lang="en-US" sz="3000" dirty="0" err="1" smtClean="0"/>
              <a:t>jika</a:t>
            </a:r>
            <a:r>
              <a:rPr lang="en-US" sz="3000" dirty="0" smtClean="0"/>
              <a:t> </a:t>
            </a:r>
            <a:r>
              <a:rPr lang="en-US" sz="3000" dirty="0" err="1" smtClean="0"/>
              <a:t>ia</a:t>
            </a:r>
            <a:r>
              <a:rPr lang="en-US" sz="3000" dirty="0" smtClean="0"/>
              <a:t> </a:t>
            </a:r>
            <a:r>
              <a:rPr lang="en-US" sz="3000" dirty="0" err="1" smtClean="0"/>
              <a:t>mengalami</a:t>
            </a:r>
            <a:r>
              <a:rPr lang="en-US" sz="3000" dirty="0" smtClean="0"/>
              <a:t>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waktu</a:t>
            </a:r>
            <a:r>
              <a:rPr lang="en-US" sz="3000" dirty="0" smtClean="0"/>
              <a:t> </a:t>
            </a:r>
            <a:r>
              <a:rPr lang="en-US" sz="3000" dirty="0" err="1" smtClean="0"/>
              <a:t>sendiri</a:t>
            </a:r>
            <a:r>
              <a:rPr lang="en-US" sz="3000" dirty="0" smtClean="0"/>
              <a:t>, </a:t>
            </a:r>
            <a:r>
              <a:rPr lang="en-US" sz="3000" dirty="0" err="1" smtClean="0"/>
              <a:t>maka</a:t>
            </a:r>
            <a:r>
              <a:rPr lang="en-US" sz="3000" dirty="0" smtClean="0"/>
              <a:t> </a:t>
            </a:r>
            <a:r>
              <a:rPr lang="en-US" sz="3000" dirty="0" err="1" smtClean="0"/>
              <a:t>ia</a:t>
            </a:r>
            <a:r>
              <a:rPr lang="en-US" sz="3000" dirty="0" smtClean="0"/>
              <a:t> </a:t>
            </a:r>
            <a:r>
              <a:rPr lang="en-US" sz="3000" dirty="0" err="1" smtClean="0"/>
              <a:t>akan</a:t>
            </a:r>
            <a:r>
              <a:rPr lang="en-US" sz="3000" dirty="0" smtClean="0"/>
              <a:t> </a:t>
            </a:r>
            <a:r>
              <a:rPr lang="en-US" sz="3000" dirty="0" err="1" smtClean="0"/>
              <a:t>menghindari</a:t>
            </a:r>
            <a:r>
              <a:rPr lang="en-US" sz="3000" dirty="0" smtClean="0"/>
              <a:t> </a:t>
            </a:r>
            <a:r>
              <a:rPr lang="en-US" sz="3000" dirty="0" err="1" smtClean="0"/>
              <a:t>tempat-tempat</a:t>
            </a:r>
            <a:r>
              <a:rPr lang="en-US" sz="3000" dirty="0" smtClean="0"/>
              <a:t> </a:t>
            </a:r>
            <a:r>
              <a:rPr lang="en-US" sz="3000" dirty="0" err="1" smtClean="0"/>
              <a:t>sepi</a:t>
            </a:r>
            <a:r>
              <a:rPr lang="en-US" sz="3000" dirty="0" smtClean="0"/>
              <a:t> </a:t>
            </a:r>
            <a:endParaRPr lang="id-ID" sz="3000" dirty="0" smtClean="0"/>
          </a:p>
          <a:p>
            <a:pPr>
              <a:spcBef>
                <a:spcPts val="0"/>
              </a:spcBef>
              <a:buNone/>
            </a:pPr>
            <a:endParaRPr lang="id-ID" sz="30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(Smith and Segal, 2010) </a:t>
            </a:r>
            <a:r>
              <a:rPr lang="id-ID" sz="3000" dirty="0"/>
              <a:t>	</a:t>
            </a:r>
            <a:endParaRPr lang="en-US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Bagaimanakah manifestasinya  jika terjadi pada anak?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642918"/>
            <a:ext cx="7572428" cy="5429288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endParaRPr lang="id-ID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err="1" smtClean="0"/>
              <a:t>Walaupun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mengalami</a:t>
            </a:r>
            <a:r>
              <a:rPr lang="en-US" sz="2800" dirty="0" smtClean="0"/>
              <a:t> </a:t>
            </a:r>
            <a:r>
              <a:rPr lang="en-US" sz="2800" dirty="0" err="1" smtClean="0"/>
              <a:t>kejadian</a:t>
            </a:r>
            <a:r>
              <a:rPr lang="en-US" sz="2800" dirty="0" smtClean="0"/>
              <a:t> </a:t>
            </a:r>
            <a:r>
              <a:rPr lang="id-ID" sz="2800" dirty="0" smtClean="0"/>
              <a:t>traumatis </a:t>
            </a:r>
            <a:r>
              <a:rPr lang="en-US" sz="2800" dirty="0" smtClean="0"/>
              <a:t>yang </a:t>
            </a:r>
            <a:r>
              <a:rPr lang="en-US" sz="2800" dirty="0" err="1" smtClean="0"/>
              <a:t>sama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dewasa</a:t>
            </a:r>
            <a:r>
              <a:rPr lang="id-ID" sz="2800" dirty="0" smtClean="0"/>
              <a:t>,</a:t>
            </a:r>
            <a:r>
              <a:rPr lang="en-US" sz="2800" dirty="0" smtClean="0"/>
              <a:t> </a:t>
            </a:r>
            <a:r>
              <a:rPr lang="en-US" sz="2800" dirty="0" err="1" smtClean="0"/>
              <a:t>namun</a:t>
            </a:r>
            <a:r>
              <a:rPr lang="en-US" sz="2800" dirty="0" smtClean="0"/>
              <a:t> </a:t>
            </a:r>
            <a:r>
              <a:rPr lang="en-US" sz="2800" dirty="0" err="1" smtClean="0"/>
              <a:t>manifestasi</a:t>
            </a:r>
            <a:r>
              <a:rPr lang="en-US" sz="2800" dirty="0" smtClean="0"/>
              <a:t> </a:t>
            </a:r>
            <a:r>
              <a:rPr lang="en-US" sz="2800" dirty="0" err="1" smtClean="0"/>
              <a:t>gangguan</a:t>
            </a:r>
            <a:r>
              <a:rPr lang="en-US" sz="2800" dirty="0" smtClean="0"/>
              <a:t> </a:t>
            </a:r>
            <a:r>
              <a:rPr lang="en-US" sz="2800" dirty="0" err="1" smtClean="0"/>
              <a:t>psikologisnya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berbeda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dewasa</a:t>
            </a:r>
            <a:r>
              <a:rPr lang="en-US" sz="2800" dirty="0" smtClean="0"/>
              <a:t>.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juga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menangani</a:t>
            </a:r>
            <a:r>
              <a:rPr lang="en-US" sz="2800" dirty="0" smtClean="0"/>
              <a:t> </a:t>
            </a:r>
            <a:r>
              <a:rPr lang="en-US" sz="2800" dirty="0" err="1" smtClean="0"/>
              <a:t>masalah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yang lain, </a:t>
            </a:r>
            <a:r>
              <a:rPr lang="en-US" sz="2800" dirty="0" err="1" smtClean="0"/>
              <a:t>berlaku</a:t>
            </a:r>
            <a:r>
              <a:rPr lang="en-US" sz="2800" dirty="0" smtClean="0"/>
              <a:t> </a:t>
            </a:r>
            <a:r>
              <a:rPr lang="en-US" sz="2800" dirty="0" err="1" smtClean="0"/>
              <a:t>prinsip</a:t>
            </a:r>
            <a:r>
              <a:rPr lang="en-US" sz="2800" dirty="0" smtClean="0"/>
              <a:t> </a:t>
            </a:r>
            <a:r>
              <a:rPr lang="en-US" sz="2800" dirty="0" err="1" smtClean="0"/>
              <a:t>bahwa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bukanlah</a:t>
            </a:r>
            <a:r>
              <a:rPr lang="en-US" sz="2800" dirty="0" smtClean="0"/>
              <a:t> </a:t>
            </a:r>
            <a:r>
              <a:rPr lang="en-US" sz="2800" dirty="0" err="1" smtClean="0"/>
              <a:t>miniatur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dewasa</a:t>
            </a:r>
            <a:r>
              <a:rPr lang="en-US" sz="2800" dirty="0" smtClean="0"/>
              <a:t>, </a:t>
            </a: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bukanlah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dewasa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bentuk</a:t>
            </a:r>
            <a:r>
              <a:rPr lang="en-US" sz="2800" dirty="0" smtClean="0"/>
              <a:t> </a:t>
            </a:r>
            <a:r>
              <a:rPr lang="en-US" sz="2800" dirty="0" err="1" smtClean="0"/>
              <a:t>kecil</a:t>
            </a:r>
            <a:r>
              <a:rPr lang="en-US" sz="2800" dirty="0" smtClean="0"/>
              <a:t>.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mempunyai</a:t>
            </a:r>
            <a:r>
              <a:rPr lang="en-US" sz="2800" dirty="0" smtClean="0"/>
              <a:t> </a:t>
            </a:r>
            <a:r>
              <a:rPr lang="en-US" sz="2800" dirty="0" err="1" smtClean="0"/>
              <a:t>karakteristik</a:t>
            </a:r>
            <a:r>
              <a:rPr lang="en-US" sz="2800" dirty="0" smtClean="0"/>
              <a:t> </a:t>
            </a:r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membutuhkan</a:t>
            </a:r>
            <a:r>
              <a:rPr lang="en-US" sz="2800" dirty="0" smtClean="0"/>
              <a:t> </a:t>
            </a:r>
            <a:r>
              <a:rPr lang="en-US" sz="2800" dirty="0" err="1" smtClean="0"/>
              <a:t>perhatian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penanganan</a:t>
            </a:r>
            <a:r>
              <a:rPr lang="en-US" sz="2800" dirty="0" smtClean="0"/>
              <a:t> yang </a:t>
            </a:r>
            <a:r>
              <a:rPr lang="id-ID" sz="2800" dirty="0" smtClean="0"/>
              <a:t>khusus</a:t>
            </a:r>
            <a:r>
              <a:rPr lang="en-US" sz="2800" dirty="0" smtClean="0"/>
              <a:t> pula</a:t>
            </a:r>
            <a:endParaRPr lang="id-ID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928662" y="714356"/>
            <a:ext cx="7429552" cy="5357850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Clr>
                <a:schemeClr val="accent1"/>
              </a:buClr>
            </a:pPr>
            <a:r>
              <a:rPr lang="id-ID" sz="3600" b="1" dirty="0" smtClean="0">
                <a:solidFill>
                  <a:schemeClr val="tx1"/>
                </a:solidFill>
              </a:rPr>
              <a:t>U</a:t>
            </a:r>
            <a:r>
              <a:rPr lang="en-US" sz="3600" b="1" dirty="0" err="1" smtClean="0">
                <a:solidFill>
                  <a:schemeClr val="tx1"/>
                </a:solidFill>
              </a:rPr>
              <a:t>sia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berbeda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endParaRPr lang="id-ID" sz="3600" b="1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buClr>
                <a:schemeClr val="accent1"/>
              </a:buClr>
            </a:pP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gejala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spesifi</a:t>
            </a:r>
            <a:r>
              <a:rPr lang="id-ID" sz="3600" b="1" dirty="0" smtClean="0">
                <a:solidFill>
                  <a:schemeClr val="tx1"/>
                </a:solidFill>
                <a:sym typeface="Wingdings" pitchFamily="2" charset="2"/>
              </a:rPr>
              <a:t>k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                             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berbeda</a:t>
            </a:r>
            <a:endParaRPr lang="id-ID" sz="36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80000"/>
              </a:lnSpc>
              <a:buClr>
                <a:schemeClr val="accent1"/>
              </a:buClr>
            </a:pPr>
            <a:endParaRPr lang="id-ID" sz="36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ctr">
              <a:lnSpc>
                <a:spcPct val="80000"/>
              </a:lnSpc>
              <a:buClr>
                <a:schemeClr val="accent1"/>
              </a:buClr>
            </a:pPr>
            <a:r>
              <a:rPr lang="id-ID" sz="3600" b="1" dirty="0" smtClean="0">
                <a:solidFill>
                  <a:schemeClr val="tx1"/>
                </a:solidFill>
                <a:sym typeface="Wingdings" pitchFamily="2" charset="2"/>
              </a:rPr>
              <a:t>Anak  </a:t>
            </a:r>
          </a:p>
          <a:p>
            <a:pPr algn="ctr">
              <a:lnSpc>
                <a:spcPct val="80000"/>
              </a:lnSpc>
              <a:buClr>
                <a:schemeClr val="accent1"/>
              </a:buClr>
            </a:pPr>
            <a:r>
              <a:rPr lang="id-ID" sz="3600" b="1" dirty="0" smtClean="0">
                <a:solidFill>
                  <a:schemeClr val="tx1"/>
                </a:solidFill>
                <a:sym typeface="Wingdings" pitchFamily="2" charset="2"/>
              </a:rPr>
              <a:t>memiliki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kemampuan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mengekspresikan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perasaan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&amp;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pikiran</a:t>
            </a:r>
            <a:r>
              <a:rPr lang="en-US" sz="36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sym typeface="Wingdings" pitchFamily="2" charset="2"/>
              </a:rPr>
              <a:t>terbatas</a:t>
            </a:r>
            <a:endParaRPr lang="id-ID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85728"/>
            <a:ext cx="7572428" cy="6286544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id-ID" sz="2600" b="1" dirty="0" smtClean="0"/>
              <a:t>Secara Umum Gejala Pada Anak :</a:t>
            </a:r>
          </a:p>
          <a:p>
            <a:pPr lvl="0"/>
            <a:r>
              <a:rPr lang="en-US" sz="2600" dirty="0" err="1" smtClean="0"/>
              <a:t>Perasaan</a:t>
            </a:r>
            <a:r>
              <a:rPr lang="en-US" sz="2600" dirty="0" smtClean="0"/>
              <a:t> </a:t>
            </a:r>
            <a:r>
              <a:rPr lang="en-US" sz="2600" dirty="0" err="1" smtClean="0"/>
              <a:t>takut</a:t>
            </a:r>
            <a:r>
              <a:rPr lang="en-US" sz="2600" dirty="0" smtClean="0"/>
              <a:t> </a:t>
            </a:r>
            <a:r>
              <a:rPr lang="en-US" sz="2600" dirty="0" err="1" smtClean="0"/>
              <a:t>berpisah</a:t>
            </a:r>
            <a:endParaRPr lang="id-ID" sz="2600" dirty="0" smtClean="0"/>
          </a:p>
          <a:p>
            <a:pPr lvl="0"/>
            <a:r>
              <a:rPr lang="en-US" sz="2600" dirty="0" err="1" smtClean="0"/>
              <a:t>Merasa</a:t>
            </a:r>
            <a:r>
              <a:rPr lang="en-US" sz="2600" dirty="0" smtClean="0"/>
              <a:t> </a:t>
            </a:r>
            <a:r>
              <a:rPr lang="en-US" sz="2600" dirty="0" err="1" smtClean="0"/>
              <a:t>takut</a:t>
            </a:r>
            <a:r>
              <a:rPr lang="en-US" sz="2600" dirty="0" smtClean="0"/>
              <a:t> </a:t>
            </a:r>
            <a:r>
              <a:rPr lang="en-US" sz="2600" dirty="0" err="1" smtClean="0"/>
              <a:t>pada</a:t>
            </a:r>
            <a:r>
              <a:rPr lang="en-US" sz="2600" dirty="0" smtClean="0"/>
              <a:t> </a:t>
            </a:r>
            <a:r>
              <a:rPr lang="en-US" sz="2600" dirty="0" err="1" smtClean="0"/>
              <a:t>orang</a:t>
            </a:r>
            <a:r>
              <a:rPr lang="en-US" sz="2600" dirty="0" smtClean="0"/>
              <a:t> lain</a:t>
            </a:r>
            <a:endParaRPr lang="id-ID" sz="2600" dirty="0" smtClean="0"/>
          </a:p>
          <a:p>
            <a:pPr lvl="0"/>
            <a:r>
              <a:rPr lang="en-US" sz="2600" dirty="0" err="1" smtClean="0"/>
              <a:t>Merasa</a:t>
            </a:r>
            <a:r>
              <a:rPr lang="en-US" sz="2600" dirty="0" smtClean="0"/>
              <a:t> </a:t>
            </a:r>
            <a:r>
              <a:rPr lang="en-US" sz="2600" dirty="0" err="1" smtClean="0"/>
              <a:t>takut</a:t>
            </a:r>
            <a:r>
              <a:rPr lang="en-US" sz="2600" dirty="0" smtClean="0"/>
              <a:t> </a:t>
            </a:r>
            <a:r>
              <a:rPr lang="en-US" sz="2600" dirty="0" err="1" smtClean="0"/>
              <a:t>pada</a:t>
            </a:r>
            <a:r>
              <a:rPr lang="en-US" sz="2600" dirty="0" smtClean="0"/>
              <a:t> </a:t>
            </a:r>
            <a:r>
              <a:rPr lang="en-US" sz="2600" dirty="0" err="1" smtClean="0"/>
              <a:t>hewan-hewan</a:t>
            </a:r>
            <a:r>
              <a:rPr lang="en-US" sz="2600" dirty="0" smtClean="0"/>
              <a:t> </a:t>
            </a:r>
            <a:r>
              <a:rPr lang="en-US" sz="2600" dirty="0" err="1" smtClean="0"/>
              <a:t>tertentu</a:t>
            </a:r>
            <a:r>
              <a:rPr lang="en-US" sz="2600" dirty="0" smtClean="0"/>
              <a:t> </a:t>
            </a:r>
            <a:r>
              <a:rPr lang="en-US" sz="2600" dirty="0" err="1" smtClean="0"/>
              <a:t>atau</a:t>
            </a:r>
            <a:r>
              <a:rPr lang="en-US" sz="2600" dirty="0" smtClean="0"/>
              <a:t> </a:t>
            </a:r>
            <a:r>
              <a:rPr lang="en-US" sz="2600" dirty="0" err="1" smtClean="0"/>
              <a:t>takut</a:t>
            </a:r>
            <a:r>
              <a:rPr lang="en-US" sz="2600" dirty="0" smtClean="0"/>
              <a:t> </a:t>
            </a:r>
            <a:r>
              <a:rPr lang="en-US" sz="2600" dirty="0" err="1" smtClean="0"/>
              <a:t>pada</a:t>
            </a:r>
            <a:r>
              <a:rPr lang="en-US" sz="2600" dirty="0" smtClean="0"/>
              <a:t> ‘</a:t>
            </a:r>
            <a:r>
              <a:rPr lang="en-US" sz="2600" dirty="0" err="1" smtClean="0"/>
              <a:t>raksasa</a:t>
            </a:r>
            <a:r>
              <a:rPr lang="en-US" sz="2600" dirty="0" smtClean="0"/>
              <a:t>’</a:t>
            </a:r>
            <a:endParaRPr lang="id-ID" sz="2600" dirty="0" smtClean="0"/>
          </a:p>
          <a:p>
            <a:pPr lvl="0"/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sering</a:t>
            </a:r>
            <a:r>
              <a:rPr lang="en-US" sz="2600" dirty="0" smtClean="0"/>
              <a:t> </a:t>
            </a:r>
            <a:r>
              <a:rPr lang="en-US" sz="2600" dirty="0" err="1" smtClean="0"/>
              <a:t>mengalami</a:t>
            </a:r>
            <a:r>
              <a:rPr lang="en-US" sz="2600" dirty="0" smtClean="0"/>
              <a:t> </a:t>
            </a:r>
            <a:r>
              <a:rPr lang="en-US" sz="2600" dirty="0" err="1" smtClean="0"/>
              <a:t>sulit</a:t>
            </a:r>
            <a:r>
              <a:rPr lang="en-US" sz="2600" dirty="0" smtClean="0"/>
              <a:t> </a:t>
            </a:r>
            <a:r>
              <a:rPr lang="en-US" sz="2600" dirty="0" err="1" smtClean="0"/>
              <a:t>tidur</a:t>
            </a:r>
            <a:endParaRPr lang="id-ID" sz="2600" dirty="0" smtClean="0"/>
          </a:p>
          <a:p>
            <a:pPr lvl="0"/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mau</a:t>
            </a:r>
            <a:r>
              <a:rPr lang="en-US" sz="2600" dirty="0" smtClean="0"/>
              <a:t> </a:t>
            </a:r>
            <a:r>
              <a:rPr lang="en-US" sz="2600" dirty="0" err="1" smtClean="0"/>
              <a:t>makan</a:t>
            </a:r>
            <a:endParaRPr lang="id-ID" sz="2600" dirty="0" smtClean="0"/>
          </a:p>
          <a:p>
            <a:pPr lvl="0"/>
            <a:r>
              <a:rPr lang="en-US" sz="2600" dirty="0" err="1" smtClean="0"/>
              <a:t>Sering</a:t>
            </a:r>
            <a:r>
              <a:rPr lang="en-US" sz="2600" dirty="0" smtClean="0"/>
              <a:t> </a:t>
            </a:r>
            <a:r>
              <a:rPr lang="en-US" sz="2600" dirty="0" err="1" smtClean="0"/>
              <a:t>mengulang-ulang</a:t>
            </a:r>
            <a:r>
              <a:rPr lang="en-US" sz="2600" dirty="0" smtClean="0"/>
              <a:t> </a:t>
            </a:r>
            <a:r>
              <a:rPr lang="en-US" sz="2600" dirty="0" err="1" smtClean="0"/>
              <a:t>permainan</a:t>
            </a:r>
            <a:r>
              <a:rPr lang="en-US" sz="2600" dirty="0" smtClean="0"/>
              <a:t> yang </a:t>
            </a:r>
            <a:r>
              <a:rPr lang="en-US" sz="2600" dirty="0" err="1" smtClean="0"/>
              <a:t>mirip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salah</a:t>
            </a:r>
            <a:r>
              <a:rPr lang="en-US" sz="2600" dirty="0" smtClean="0"/>
              <a:t> </a:t>
            </a:r>
            <a:r>
              <a:rPr lang="en-US" sz="2600" dirty="0" err="1" smtClean="0"/>
              <a:t>satu</a:t>
            </a:r>
            <a:r>
              <a:rPr lang="en-US" sz="2600" dirty="0" smtClean="0"/>
              <a:t> </a:t>
            </a:r>
            <a:r>
              <a:rPr lang="en-US" sz="2600" dirty="0" err="1" smtClean="0"/>
              <a:t>bagian</a:t>
            </a:r>
            <a:r>
              <a:rPr lang="en-US" sz="2600" dirty="0" smtClean="0"/>
              <a:t> </a:t>
            </a:r>
            <a:r>
              <a:rPr lang="en-US" sz="2600" dirty="0" err="1" smtClean="0"/>
              <a:t>dari</a:t>
            </a:r>
            <a:r>
              <a:rPr lang="en-US" sz="2600" dirty="0" smtClean="0"/>
              <a:t> </a:t>
            </a:r>
            <a:r>
              <a:rPr lang="en-US" sz="2600" dirty="0" err="1" smtClean="0"/>
              <a:t>bencana</a:t>
            </a:r>
            <a:r>
              <a:rPr lang="en-US" sz="2600" dirty="0" smtClean="0"/>
              <a:t> yang </a:t>
            </a:r>
            <a:r>
              <a:rPr lang="en-US" sz="2600" dirty="0" err="1" smtClean="0"/>
              <a:t>dialaminya</a:t>
            </a:r>
            <a:endParaRPr lang="id-ID" sz="2600" dirty="0" smtClean="0"/>
          </a:p>
          <a:p>
            <a:pPr lvl="0"/>
            <a:r>
              <a:rPr lang="en-US" sz="2600" dirty="0" err="1" smtClean="0"/>
              <a:t>Kembali</a:t>
            </a:r>
            <a:r>
              <a:rPr lang="en-US" sz="2600" dirty="0" smtClean="0"/>
              <a:t> </a:t>
            </a:r>
            <a:r>
              <a:rPr lang="en-US" sz="2600" dirty="0" err="1" smtClean="0"/>
              <a:t>ke</a:t>
            </a:r>
            <a:r>
              <a:rPr lang="en-US" sz="2600" dirty="0" smtClean="0"/>
              <a:t> </a:t>
            </a:r>
            <a:r>
              <a:rPr lang="en-US" sz="2600" dirty="0" err="1" smtClean="0"/>
              <a:t>perilaku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 yang </a:t>
            </a:r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kecil</a:t>
            </a:r>
            <a:r>
              <a:rPr lang="en-US" sz="2600" dirty="0" smtClean="0"/>
              <a:t> </a:t>
            </a:r>
            <a:r>
              <a:rPr lang="en-US" sz="2600" dirty="0" err="1" smtClean="0"/>
              <a:t>seperti</a:t>
            </a:r>
            <a:r>
              <a:rPr lang="en-US" sz="2600" dirty="0" smtClean="0"/>
              <a:t> </a:t>
            </a:r>
            <a:r>
              <a:rPr lang="en-US" sz="2600" dirty="0" err="1" smtClean="0"/>
              <a:t>mengompol</a:t>
            </a:r>
            <a:r>
              <a:rPr lang="en-US" sz="2600" dirty="0" smtClean="0"/>
              <a:t>, </a:t>
            </a:r>
            <a:r>
              <a:rPr lang="en-US" sz="2600" dirty="0" err="1" smtClean="0"/>
              <a:t>menghisap</a:t>
            </a:r>
            <a:r>
              <a:rPr lang="en-US" sz="2600" dirty="0" smtClean="0"/>
              <a:t> </a:t>
            </a:r>
            <a:r>
              <a:rPr lang="en-US" sz="2600" dirty="0" err="1" smtClean="0"/>
              <a:t>jari</a:t>
            </a:r>
            <a:endParaRPr lang="id-ID" sz="2600" dirty="0" smtClean="0"/>
          </a:p>
          <a:p>
            <a:pPr lvl="0"/>
            <a:r>
              <a:rPr lang="id-ID" sz="2600" dirty="0" smtClean="0"/>
              <a:t>Kehilangan kemampuan yang sudah didapat sebelumnya</a:t>
            </a:r>
          </a:p>
          <a:p>
            <a:pPr lvl="0"/>
            <a:r>
              <a:rPr lang="en-US" sz="2600" dirty="0" err="1" smtClean="0"/>
              <a:t>Sering</a:t>
            </a:r>
            <a:r>
              <a:rPr lang="en-US" sz="2600" dirty="0" smtClean="0"/>
              <a:t> </a:t>
            </a:r>
            <a:r>
              <a:rPr lang="en-US" sz="2600" dirty="0" err="1" smtClean="0"/>
              <a:t>menangis</a:t>
            </a:r>
            <a:r>
              <a:rPr lang="en-US" sz="2600" dirty="0" smtClean="0"/>
              <a:t> (</a:t>
            </a:r>
            <a:r>
              <a:rPr lang="en-US" sz="2600" dirty="0" err="1" smtClean="0"/>
              <a:t>rewel</a:t>
            </a:r>
            <a:r>
              <a:rPr lang="en-US" sz="2600" dirty="0" smtClean="0"/>
              <a:t>)</a:t>
            </a:r>
            <a:endParaRPr lang="id-ID" sz="2600" dirty="0" smtClean="0"/>
          </a:p>
          <a:p>
            <a:pPr lvl="0"/>
            <a:r>
              <a:rPr lang="en-US" sz="2600" dirty="0" err="1" smtClean="0"/>
              <a:t>Suka</a:t>
            </a:r>
            <a:r>
              <a:rPr lang="en-US" sz="2600" dirty="0" smtClean="0"/>
              <a:t> </a:t>
            </a:r>
            <a:r>
              <a:rPr lang="en-US" sz="2600" dirty="0" err="1" smtClean="0"/>
              <a:t>berteriak-teriak</a:t>
            </a:r>
            <a:endParaRPr lang="id-ID" sz="2600" dirty="0" smtClean="0"/>
          </a:p>
          <a:p>
            <a:pPr>
              <a:spcBef>
                <a:spcPts val="0"/>
              </a:spcBef>
              <a:buNone/>
            </a:pPr>
            <a:endParaRPr lang="id-ID" sz="2400" dirty="0" smtClean="0"/>
          </a:p>
          <a:p>
            <a:pPr>
              <a:spcBef>
                <a:spcPts val="0"/>
              </a:spcBef>
              <a:buNone/>
            </a:pPr>
            <a:endParaRPr lang="en-US" sz="31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6"/>
            <a:ext cx="8358246" cy="6143668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pPr lvl="0"/>
            <a:r>
              <a:rPr lang="en-US" sz="2600" dirty="0" err="1" smtClean="0"/>
              <a:t>Merasa</a:t>
            </a:r>
            <a:r>
              <a:rPr lang="en-US" sz="2600" dirty="0" smtClean="0"/>
              <a:t> </a:t>
            </a:r>
            <a:r>
              <a:rPr lang="en-US" sz="2600" dirty="0" err="1" smtClean="0"/>
              <a:t>ketakutan</a:t>
            </a:r>
            <a:r>
              <a:rPr lang="en-US" sz="2600" dirty="0" smtClean="0"/>
              <a:t>, </a:t>
            </a:r>
            <a:r>
              <a:rPr lang="en-US" sz="2600" dirty="0" err="1" smtClean="0"/>
              <a:t>termasuk</a:t>
            </a:r>
            <a:r>
              <a:rPr lang="en-US" sz="2600" dirty="0" smtClean="0"/>
              <a:t> </a:t>
            </a:r>
            <a:r>
              <a:rPr lang="en-US" sz="2600" dirty="0" err="1" smtClean="0"/>
              <a:t>ketakutan</a:t>
            </a:r>
            <a:r>
              <a:rPr lang="en-US" sz="2600" dirty="0" smtClean="0"/>
              <a:t> </a:t>
            </a:r>
            <a:r>
              <a:rPr lang="en-US" sz="2600" dirty="0" err="1" smtClean="0"/>
              <a:t>terhadap</a:t>
            </a:r>
            <a:r>
              <a:rPr lang="en-US" sz="2600" dirty="0" smtClean="0"/>
              <a:t> </a:t>
            </a:r>
            <a:r>
              <a:rPr lang="en-US" sz="2600" dirty="0" err="1" smtClean="0"/>
              <a:t>mimpi-mimpi</a:t>
            </a:r>
            <a:r>
              <a:rPr lang="en-US" sz="2600" dirty="0" smtClean="0"/>
              <a:t> </a:t>
            </a:r>
            <a:r>
              <a:rPr lang="en-US" sz="2600" dirty="0" err="1" smtClean="0"/>
              <a:t>buruk</a:t>
            </a:r>
            <a:r>
              <a:rPr lang="en-US" sz="2600" dirty="0" smtClean="0"/>
              <a:t>, </a:t>
            </a:r>
            <a:r>
              <a:rPr lang="en-US" sz="2600" dirty="0" err="1" smtClean="0"/>
              <a:t>bunyi-bunyian</a:t>
            </a:r>
            <a:r>
              <a:rPr lang="en-US" sz="2600" dirty="0" smtClean="0"/>
              <a:t>, </a:t>
            </a:r>
            <a:r>
              <a:rPr lang="en-US" sz="2600" dirty="0" err="1" smtClean="0"/>
              <a:t>penglihatan</a:t>
            </a:r>
            <a:r>
              <a:rPr lang="en-US" sz="2600" dirty="0" smtClean="0"/>
              <a:t> </a:t>
            </a:r>
            <a:r>
              <a:rPr lang="en-US" sz="2600" dirty="0" err="1" smtClean="0"/>
              <a:t>atau</a:t>
            </a:r>
            <a:r>
              <a:rPr lang="en-US" sz="2600" dirty="0" smtClean="0"/>
              <a:t> </a:t>
            </a:r>
            <a:r>
              <a:rPr lang="en-US" sz="2600" dirty="0" err="1" smtClean="0"/>
              <a:t>apapun</a:t>
            </a:r>
            <a:r>
              <a:rPr lang="en-US" sz="2600" dirty="0" smtClean="0"/>
              <a:t> yang </a:t>
            </a:r>
            <a:r>
              <a:rPr lang="en-US" sz="2600" dirty="0" err="1" smtClean="0"/>
              <a:t>berhubungan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bencana</a:t>
            </a:r>
            <a:r>
              <a:rPr lang="en-US" sz="2600" dirty="0" smtClean="0"/>
              <a:t>. </a:t>
            </a:r>
            <a:endParaRPr lang="id-ID" sz="2600" dirty="0" smtClean="0"/>
          </a:p>
          <a:p>
            <a:pPr lvl="0"/>
            <a:r>
              <a:rPr lang="en-US" sz="2600" dirty="0" err="1" smtClean="0"/>
              <a:t>Menjadi</a:t>
            </a:r>
            <a:r>
              <a:rPr lang="en-US" sz="2600" dirty="0" smtClean="0"/>
              <a:t> </a:t>
            </a:r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agresif</a:t>
            </a:r>
            <a:r>
              <a:rPr lang="en-US" sz="2600" dirty="0" smtClean="0"/>
              <a:t> (</a:t>
            </a:r>
            <a:r>
              <a:rPr lang="en-US" sz="2600" dirty="0" err="1" smtClean="0"/>
              <a:t>suka</a:t>
            </a:r>
            <a:r>
              <a:rPr lang="en-US" sz="2600" dirty="0" smtClean="0"/>
              <a:t> </a:t>
            </a:r>
            <a:r>
              <a:rPr lang="en-US" sz="2600" dirty="0" err="1" smtClean="0"/>
              <a:t>menyerang</a:t>
            </a:r>
            <a:r>
              <a:rPr lang="en-US" sz="2600" dirty="0" smtClean="0"/>
              <a:t>)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nakal</a:t>
            </a:r>
            <a:endParaRPr lang="id-ID" sz="2600" dirty="0" smtClean="0"/>
          </a:p>
          <a:p>
            <a:pPr lvl="0"/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menjadi</a:t>
            </a:r>
            <a:r>
              <a:rPr lang="en-US" sz="2600" dirty="0" smtClean="0"/>
              <a:t> </a:t>
            </a:r>
            <a:r>
              <a:rPr lang="en-US" sz="2600" dirty="0" err="1" smtClean="0"/>
              <a:t>sering</a:t>
            </a:r>
            <a:r>
              <a:rPr lang="en-US" sz="2600" dirty="0" smtClean="0"/>
              <a:t> </a:t>
            </a:r>
            <a:r>
              <a:rPr lang="en-US" sz="2600" dirty="0" err="1" smtClean="0"/>
              <a:t>marah-marah</a:t>
            </a:r>
            <a:endParaRPr lang="id-ID" sz="2600" dirty="0" smtClean="0"/>
          </a:p>
          <a:p>
            <a:pPr lvl="0"/>
            <a:r>
              <a:rPr lang="en-US" sz="2600" dirty="0" err="1" smtClean="0"/>
              <a:t>Mudah</a:t>
            </a:r>
            <a:r>
              <a:rPr lang="en-US" sz="2600" dirty="0" smtClean="0"/>
              <a:t> </a:t>
            </a:r>
            <a:r>
              <a:rPr lang="en-US" sz="2600" dirty="0" err="1" smtClean="0"/>
              <a:t>curiga</a:t>
            </a:r>
            <a:endParaRPr lang="id-ID" sz="2600" dirty="0" smtClean="0"/>
          </a:p>
          <a:p>
            <a:pPr lvl="0"/>
            <a:r>
              <a:rPr lang="en-US" sz="2600" dirty="0" err="1" smtClean="0"/>
              <a:t>Tampak</a:t>
            </a:r>
            <a:r>
              <a:rPr lang="en-US" sz="2600" dirty="0" smtClean="0"/>
              <a:t> </a:t>
            </a:r>
            <a:r>
              <a:rPr lang="en-US" sz="2600" dirty="0" err="1" smtClean="0"/>
              <a:t>gelisah</a:t>
            </a:r>
            <a:r>
              <a:rPr lang="en-US" sz="2600" dirty="0" smtClean="0"/>
              <a:t>,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tenang</a:t>
            </a:r>
            <a:endParaRPr lang="id-ID" sz="2600" dirty="0" smtClean="0"/>
          </a:p>
          <a:p>
            <a:pPr lvl="0"/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kad</a:t>
            </a:r>
            <a:r>
              <a:rPr lang="id-ID" sz="2600" dirty="0" smtClean="0"/>
              <a:t>a</a:t>
            </a:r>
            <a:r>
              <a:rPr lang="en-US" sz="2600" dirty="0" err="1" smtClean="0"/>
              <a:t>ng</a:t>
            </a:r>
            <a:r>
              <a:rPr lang="en-US" sz="2600" dirty="0" smtClean="0"/>
              <a:t> </a:t>
            </a:r>
            <a:r>
              <a:rPr lang="en-US" sz="2600" dirty="0" err="1" smtClean="0"/>
              <a:t>merasakan</a:t>
            </a:r>
            <a:r>
              <a:rPr lang="en-US" sz="2600" dirty="0" smtClean="0"/>
              <a:t> </a:t>
            </a:r>
            <a:r>
              <a:rPr lang="en-US" sz="2600" dirty="0" err="1" smtClean="0"/>
              <a:t>keluhan</a:t>
            </a:r>
            <a:r>
              <a:rPr lang="en-US" sz="2600" dirty="0" smtClean="0"/>
              <a:t> </a:t>
            </a:r>
            <a:r>
              <a:rPr lang="en-US" sz="2600" dirty="0" err="1" smtClean="0"/>
              <a:t>fisik</a:t>
            </a:r>
            <a:r>
              <a:rPr lang="en-US" sz="2600" dirty="0" smtClean="0"/>
              <a:t> </a:t>
            </a:r>
            <a:r>
              <a:rPr lang="en-US" sz="2600" dirty="0" err="1" smtClean="0"/>
              <a:t>seperti</a:t>
            </a:r>
            <a:r>
              <a:rPr lang="en-US" sz="2600" dirty="0" smtClean="0"/>
              <a:t> </a:t>
            </a:r>
            <a:r>
              <a:rPr lang="en-US" sz="2600" dirty="0" err="1" smtClean="0"/>
              <a:t>sakit</a:t>
            </a:r>
            <a:r>
              <a:rPr lang="en-US" sz="2600" dirty="0" smtClean="0"/>
              <a:t> </a:t>
            </a:r>
            <a:r>
              <a:rPr lang="en-US" sz="2600" dirty="0" err="1" smtClean="0"/>
              <a:t>kepala</a:t>
            </a:r>
            <a:r>
              <a:rPr lang="en-US" sz="2600" dirty="0" smtClean="0"/>
              <a:t>, </a:t>
            </a:r>
            <a:r>
              <a:rPr lang="en-US" sz="2600" dirty="0" err="1" smtClean="0"/>
              <a:t>sakit</a:t>
            </a:r>
            <a:r>
              <a:rPr lang="en-US" sz="2600" dirty="0" smtClean="0"/>
              <a:t> </a:t>
            </a:r>
            <a:r>
              <a:rPr lang="en-US" sz="2600" dirty="0" err="1" smtClean="0"/>
              <a:t>perut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 </a:t>
            </a:r>
            <a:r>
              <a:rPr lang="en-US" sz="2600" dirty="0" err="1" smtClean="0"/>
              <a:t>nyeri-nyeri</a:t>
            </a:r>
            <a:r>
              <a:rPr lang="en-US" sz="2600" dirty="0" smtClean="0"/>
              <a:t> yang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jelas</a:t>
            </a:r>
            <a:r>
              <a:rPr lang="en-US" sz="2600" dirty="0" smtClean="0"/>
              <a:t> </a:t>
            </a:r>
            <a:r>
              <a:rPr lang="en-US" sz="2600" dirty="0" err="1" smtClean="0"/>
              <a:t>lokasinya</a:t>
            </a:r>
            <a:endParaRPr lang="id-ID" sz="2600" dirty="0" smtClean="0"/>
          </a:p>
          <a:p>
            <a:pPr lvl="0"/>
            <a:r>
              <a:rPr lang="en-US" sz="2600" dirty="0" err="1" smtClean="0"/>
              <a:t>Mengalami</a:t>
            </a:r>
            <a:r>
              <a:rPr lang="en-US" sz="2600" dirty="0" smtClean="0"/>
              <a:t> </a:t>
            </a:r>
            <a:r>
              <a:rPr lang="en-US" sz="2600" dirty="0" err="1" smtClean="0"/>
              <a:t>masalah</a:t>
            </a:r>
            <a:r>
              <a:rPr lang="en-US" sz="2600" dirty="0" smtClean="0"/>
              <a:t> </a:t>
            </a:r>
            <a:r>
              <a:rPr lang="en-US" sz="2600" dirty="0" err="1" smtClean="0"/>
              <a:t>di</a:t>
            </a:r>
            <a:r>
              <a:rPr lang="en-US" sz="2600" dirty="0" smtClean="0"/>
              <a:t> </a:t>
            </a:r>
            <a:r>
              <a:rPr lang="en-US" sz="2600" dirty="0" err="1" smtClean="0"/>
              <a:t>sekolah</a:t>
            </a:r>
            <a:r>
              <a:rPr lang="en-US" sz="2600" dirty="0" smtClean="0"/>
              <a:t> </a:t>
            </a:r>
            <a:r>
              <a:rPr lang="en-US" sz="2600" dirty="0" err="1" smtClean="0"/>
              <a:t>seperti</a:t>
            </a:r>
            <a:r>
              <a:rPr lang="en-US" sz="2600" dirty="0" smtClean="0"/>
              <a:t>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mau</a:t>
            </a:r>
            <a:r>
              <a:rPr lang="en-US" sz="2600" dirty="0" smtClean="0"/>
              <a:t> </a:t>
            </a:r>
            <a:r>
              <a:rPr lang="en-US" sz="2600" dirty="0" err="1" smtClean="0"/>
              <a:t>sekolah</a:t>
            </a:r>
            <a:r>
              <a:rPr lang="en-US" sz="2600" dirty="0" smtClean="0"/>
              <a:t>,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bisa</a:t>
            </a:r>
            <a:r>
              <a:rPr lang="en-US" sz="2600" dirty="0" smtClean="0"/>
              <a:t> </a:t>
            </a:r>
            <a:r>
              <a:rPr lang="en-US" sz="2600" dirty="0" err="1" smtClean="0"/>
              <a:t>berkonsentrasi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pelajaran</a:t>
            </a:r>
            <a:endParaRPr lang="id-ID" sz="2600" dirty="0" smtClean="0"/>
          </a:p>
          <a:p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suka</a:t>
            </a:r>
            <a:r>
              <a:rPr lang="en-US" sz="2600" dirty="0" smtClean="0"/>
              <a:t> </a:t>
            </a:r>
            <a:r>
              <a:rPr lang="en-US" sz="2600" dirty="0" err="1" smtClean="0"/>
              <a:t>menyendiri</a:t>
            </a:r>
            <a:r>
              <a:rPr lang="en-US" sz="2600" dirty="0" smtClean="0"/>
              <a:t>,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mau</a:t>
            </a:r>
            <a:r>
              <a:rPr lang="en-US" sz="2600" dirty="0" smtClean="0"/>
              <a:t> </a:t>
            </a:r>
            <a:r>
              <a:rPr lang="en-US" sz="2600" dirty="0" err="1" smtClean="0"/>
              <a:t>bergaul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 lain</a:t>
            </a:r>
            <a:endParaRPr lang="id-ID" sz="2600" dirty="0" smtClean="0"/>
          </a:p>
          <a:p>
            <a:r>
              <a:rPr lang="en-US" sz="2600" dirty="0" err="1" smtClean="0"/>
              <a:t>Hilangnya</a:t>
            </a:r>
            <a:r>
              <a:rPr lang="en-US" sz="2600" dirty="0" smtClean="0"/>
              <a:t> </a:t>
            </a:r>
            <a:r>
              <a:rPr lang="en-US" sz="2600" dirty="0" err="1" smtClean="0"/>
              <a:t>minat</a:t>
            </a:r>
            <a:r>
              <a:rPr lang="en-US" sz="2600" dirty="0" smtClean="0"/>
              <a:t>/hob</a:t>
            </a:r>
            <a:r>
              <a:rPr lang="id-ID" sz="2600" dirty="0" smtClean="0"/>
              <a:t>i yang sebelumnya menjadi kesukaannya</a:t>
            </a:r>
            <a:endParaRPr lang="en-US" sz="2600" dirty="0" smtClean="0"/>
          </a:p>
          <a:p>
            <a:pPr lvl="0"/>
            <a:r>
              <a:rPr lang="en-US" sz="2600" dirty="0" err="1" smtClean="0"/>
              <a:t>Merasa</a:t>
            </a:r>
            <a:r>
              <a:rPr lang="en-US" sz="2600" dirty="0" smtClean="0"/>
              <a:t> </a:t>
            </a:r>
            <a:r>
              <a:rPr lang="en-US" sz="2600" dirty="0" err="1" smtClean="0"/>
              <a:t>malu</a:t>
            </a:r>
            <a:r>
              <a:rPr lang="en-US" sz="2600" dirty="0" smtClean="0"/>
              <a:t> (</a:t>
            </a:r>
            <a:r>
              <a:rPr lang="en-US" sz="2600" dirty="0" err="1" smtClean="0"/>
              <a:t>lebih</a:t>
            </a:r>
            <a:r>
              <a:rPr lang="en-US" sz="2600" dirty="0" smtClean="0"/>
              <a:t> </a:t>
            </a:r>
            <a:r>
              <a:rPr lang="en-US" sz="2600" dirty="0" err="1" smtClean="0"/>
              <a:t>pemalu</a:t>
            </a:r>
            <a:r>
              <a:rPr lang="en-US" sz="2600" dirty="0" smtClean="0"/>
              <a:t>)</a:t>
            </a:r>
            <a:endParaRPr lang="id-ID" sz="2600" dirty="0" smtClean="0"/>
          </a:p>
          <a:p>
            <a:pPr>
              <a:spcBef>
                <a:spcPts val="0"/>
              </a:spcBef>
              <a:buNone/>
            </a:pPr>
            <a:endParaRPr lang="id-ID" sz="2400" dirty="0" smtClean="0"/>
          </a:p>
          <a:p>
            <a:pPr>
              <a:spcBef>
                <a:spcPts val="0"/>
              </a:spcBef>
              <a:buNone/>
            </a:pPr>
            <a:endParaRPr lang="en-US" sz="31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fi-FI" sz="2800" dirty="0" smtClean="0"/>
              <a:t>Gejala-gejala tersebut bisa muncul segera, beberapa hari hingga beberapa bulan setelah terjadi </a:t>
            </a:r>
            <a:r>
              <a:rPr lang="id-ID" sz="2800" dirty="0" smtClean="0"/>
              <a:t>trauma</a:t>
            </a:r>
            <a:r>
              <a:rPr lang="fi-FI" sz="2800" dirty="0" smtClean="0"/>
              <a:t>. </a:t>
            </a:r>
            <a:endParaRPr lang="id-ID" sz="2800" dirty="0" smtClean="0"/>
          </a:p>
          <a:p>
            <a:r>
              <a:rPr lang="fi-FI" sz="2800" dirty="0" smtClean="0"/>
              <a:t>Bisa muncul gejala yang ringan sampai berat dan tidak harus ada secara keseluruhan. </a:t>
            </a:r>
            <a:endParaRPr lang="id-ID" sz="2800" dirty="0" smtClean="0"/>
          </a:p>
          <a:p>
            <a:r>
              <a:rPr lang="fi-FI" sz="2800" dirty="0" smtClean="0"/>
              <a:t>Jika ada gejala-gejala tersebut, anak membutuhkan penanganan yang cepat dan tepat agar anak bisa kembali dapat melakukan kegiatannya sehari-hari secara normal kembali.</a:t>
            </a:r>
            <a:endParaRPr lang="id-ID" sz="2800" dirty="0" smtClean="0"/>
          </a:p>
          <a:p>
            <a:r>
              <a:rPr lang="fi-FI" sz="2800" dirty="0" smtClean="0"/>
              <a:t>Untuk menghindari terjadinya permasalahan psikologis pada anak akibat trauma, dukungan orang-orang terdekatnya terutama kedua orang tua menjadi sangat penting</a:t>
            </a:r>
            <a:endParaRPr lang="id-ID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Bagaimanakah tatalaksananya?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066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Char char="•"/>
            </a:pPr>
            <a:endParaRPr lang="id-ID" sz="2800" dirty="0" smtClean="0"/>
          </a:p>
          <a:p>
            <a:r>
              <a:rPr lang="id-ID" sz="2800" b="1" i="1" dirty="0" smtClean="0"/>
              <a:t>Trauma healing </a:t>
            </a:r>
            <a:r>
              <a:rPr lang="id-ID" sz="2800" dirty="0" smtClean="0"/>
              <a:t>berhubungan erat  dalam upaya mendamaikan </a:t>
            </a:r>
          </a:p>
          <a:p>
            <a:endParaRPr lang="id-ID" sz="2800" dirty="0" smtClean="0"/>
          </a:p>
          <a:p>
            <a:r>
              <a:rPr lang="id-ID" sz="2800" dirty="0" smtClean="0"/>
              <a:t>membangun atau memperbaiki hubungan manusia yang berkaitan dengan mengurangi perasaan kesepian, memperbaiki kondisi kejiwaan, mengerti tentang arti kedamaian, mengurangi perasaan terisolasi, kebencian, dan  bahaya yang terjadi dalam hubungan antar pribadi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71471" y="714356"/>
            <a:ext cx="8072495" cy="5572164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id-ID" sz="2800" dirty="0" smtClean="0"/>
              <a:t>Menurut Paula dan Gordon (2003) tujuan akhir dari </a:t>
            </a:r>
            <a:r>
              <a:rPr lang="id-ID" sz="2800" i="1" dirty="0" smtClean="0"/>
              <a:t>trauma healing </a:t>
            </a:r>
            <a:r>
              <a:rPr lang="id-ID" sz="2800" dirty="0" smtClean="0"/>
              <a:t>adalah membuat seseorang dapat menerima pengalaman trauma, kesedihan, dan membentuk kehidupan baru dengan keyakinan dan pengertian yang baru.</a:t>
            </a:r>
          </a:p>
          <a:p>
            <a:endParaRPr lang="id-ID" sz="2800" dirty="0" smtClean="0"/>
          </a:p>
          <a:p>
            <a:r>
              <a:rPr lang="id-ID" sz="2800" dirty="0" smtClean="0"/>
              <a:t>Judith Herman (2003) mengatakan  bahwa </a:t>
            </a:r>
            <a:r>
              <a:rPr lang="id-ID" sz="2800" i="1" dirty="0" smtClean="0"/>
              <a:t>trauma healing</a:t>
            </a:r>
            <a:r>
              <a:rPr lang="id-ID" sz="2800" dirty="0" smtClean="0"/>
              <a:t> adalah  langkah untuk menggerakan tiga hal yaitu: dari perasaan bahaya menjadi perasaan nyaman dan aman,  dari perasaan menolak kondisi menjadi menerima kondisi, dan dari perasaan terisolasi (asing) menjadi memiliki kemampuan membangun hubungan sosial.</a:t>
            </a:r>
          </a:p>
          <a:p>
            <a:endParaRPr lang="id-ID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6858024"/>
          </a:xfrm>
          <a:solidFill>
            <a:srgbClr val="FFCCFF"/>
          </a:solidFill>
        </p:spPr>
        <p:txBody>
          <a:bodyPr>
            <a:normAutofit/>
          </a:bodyPr>
          <a:lstStyle/>
          <a:p>
            <a:pPr algn="l"/>
            <a:r>
              <a:rPr lang="id-ID" sz="2200" b="1" dirty="0" smtClean="0"/>
              <a:t>       Nama 	: dr. Warih Andan Puspitosari, M.Sc, SpKJ(K)</a:t>
            </a:r>
            <a:br>
              <a:rPr lang="id-ID" sz="2200" b="1" dirty="0" smtClean="0"/>
            </a:br>
            <a:r>
              <a:rPr lang="id-ID" sz="2200" b="1" dirty="0" smtClean="0"/>
              <a:t>       Suami 	: Surono Achmad, SPd</a:t>
            </a:r>
            <a:br>
              <a:rPr lang="id-ID" sz="2200" b="1" dirty="0" smtClean="0"/>
            </a:br>
            <a:r>
              <a:rPr lang="id-ID" sz="2200" b="1" dirty="0" smtClean="0"/>
              <a:t>       Anak 	: 4 (Mahasiswa, SMA, SMP, SD)</a:t>
            </a:r>
            <a:br>
              <a:rPr lang="id-ID" sz="2200" b="1" dirty="0" smtClean="0"/>
            </a:br>
            <a:r>
              <a:rPr lang="id-ID" sz="2200" b="1" dirty="0" smtClean="0"/>
              <a:t>       Pendidikan : SMPN 4 Solo, SMAN 1 Solo, </a:t>
            </a:r>
            <a:br>
              <a:rPr lang="id-ID" sz="2200" b="1" dirty="0" smtClean="0"/>
            </a:br>
            <a:r>
              <a:rPr lang="id-ID" sz="2200" b="1" dirty="0" smtClean="0"/>
              <a:t>                       	        FK UGM </a:t>
            </a:r>
            <a:br>
              <a:rPr lang="id-ID" sz="2200" b="1" dirty="0" smtClean="0"/>
            </a:br>
            <a:r>
              <a:rPr lang="id-ID" sz="2200" b="1" dirty="0" smtClean="0"/>
              <a:t>                       	        (sedang S3 di  FK UGM)</a:t>
            </a:r>
            <a:br>
              <a:rPr lang="id-ID" sz="2200" b="1" dirty="0" smtClean="0"/>
            </a:br>
            <a:r>
              <a:rPr lang="id-ID" sz="2200" b="1" dirty="0" smtClean="0"/>
              <a:t>       Pekerjaan : </a:t>
            </a:r>
            <a:br>
              <a:rPr lang="id-ID" sz="2200" b="1" dirty="0" smtClean="0"/>
            </a:br>
            <a:r>
              <a:rPr lang="id-ID" sz="2200" b="1" dirty="0" smtClean="0"/>
              <a:t>	*Dosen FK UMY </a:t>
            </a:r>
            <a:br>
              <a:rPr lang="id-ID" sz="2200" b="1" dirty="0" smtClean="0"/>
            </a:br>
            <a:r>
              <a:rPr lang="id-ID" sz="2200" b="1" dirty="0" smtClean="0"/>
              <a:t>	*Psikiater praktek di AMC  Yogya, </a:t>
            </a:r>
            <a:br>
              <a:rPr lang="id-ID" sz="2200" b="1" dirty="0" smtClean="0"/>
            </a:br>
            <a:r>
              <a:rPr lang="id-ID" sz="2200" b="1" dirty="0" smtClean="0"/>
              <a:t>	  RS PKU Gombong, PKU Wonosobo </a:t>
            </a:r>
            <a:br>
              <a:rPr lang="id-ID" sz="2200" b="1" dirty="0" smtClean="0"/>
            </a:br>
            <a:r>
              <a:rPr lang="id-ID" sz="2200" b="1" dirty="0" smtClean="0"/>
              <a:t>	*Konselor Rumah Keluarga Indonesia, </a:t>
            </a:r>
            <a:br>
              <a:rPr lang="id-ID" sz="2200" b="1" dirty="0" smtClean="0"/>
            </a:br>
            <a:r>
              <a:rPr lang="id-ID" sz="2200" b="1" dirty="0" smtClean="0"/>
              <a:t>	  Yogyakarta &amp; LPT Inspirasi, Yogya</a:t>
            </a:r>
            <a:br>
              <a:rPr lang="id-ID" sz="2200" b="1" dirty="0" smtClean="0"/>
            </a:br>
            <a:r>
              <a:rPr lang="id-ID" sz="2200" b="1" dirty="0" smtClean="0"/>
              <a:t/>
            </a:r>
            <a:br>
              <a:rPr lang="id-ID" sz="2200" b="1" dirty="0" smtClean="0"/>
            </a:br>
            <a:r>
              <a:rPr lang="id-ID" sz="2200" b="1" dirty="0" smtClean="0"/>
              <a:t>       Alamat 	: Kembaran Rt 3 Tamantirto </a:t>
            </a:r>
            <a:br>
              <a:rPr lang="id-ID" sz="2200" b="1" dirty="0" smtClean="0"/>
            </a:br>
            <a:r>
              <a:rPr lang="id-ID" sz="2200" b="1" dirty="0" smtClean="0"/>
              <a:t>		  Kasihan Bantul</a:t>
            </a:r>
            <a:br>
              <a:rPr lang="id-ID" sz="2200" b="1" dirty="0" smtClean="0"/>
            </a:br>
            <a:r>
              <a:rPr lang="id-ID" sz="2200" b="1" dirty="0" smtClean="0"/>
              <a:t>       No Hp/WA 	: 08190423561</a:t>
            </a:r>
            <a:br>
              <a:rPr lang="id-ID" sz="2200" b="1" dirty="0" smtClean="0"/>
            </a:br>
            <a:r>
              <a:rPr lang="id-ID" sz="2200" b="1" dirty="0" smtClean="0"/>
              <a:t>       Email 	: </a:t>
            </a:r>
            <a:r>
              <a:rPr lang="id-ID" sz="2200" b="1" dirty="0" smtClean="0">
                <a:hlinkClick r:id="rId2"/>
              </a:rPr>
              <a:t>warihandan@gmail.com</a:t>
            </a:r>
            <a:r>
              <a:rPr lang="id-ID" sz="2200" b="1" dirty="0" smtClean="0"/>
              <a:t/>
            </a:r>
            <a:br>
              <a:rPr lang="id-ID" sz="2200" b="1" dirty="0" smtClean="0"/>
            </a:br>
            <a:r>
              <a:rPr lang="id-ID" sz="2200" b="1" dirty="0" smtClean="0"/>
              <a:t>       Facebook 	: Warih Andan Puspitosari</a:t>
            </a:r>
            <a:r>
              <a:rPr lang="id-ID" sz="1800" dirty="0" smtClean="0"/>
              <a:t/>
            </a:r>
            <a:br>
              <a:rPr lang="id-ID" sz="1800" dirty="0" smtClean="0"/>
            </a:br>
            <a:endParaRPr lang="id-ID" sz="1800" dirty="0"/>
          </a:p>
        </p:txBody>
      </p:sp>
      <p:pic>
        <p:nvPicPr>
          <p:cNvPr id="3" name="Picture 2" descr="D:\Foto\IMG_20160723_051512_2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69" y="4183800"/>
            <a:ext cx="2500331" cy="2674200"/>
          </a:xfrm>
          <a:prstGeom prst="rect">
            <a:avLst/>
          </a:prstGeom>
          <a:noFill/>
        </p:spPr>
      </p:pic>
      <p:pic>
        <p:nvPicPr>
          <p:cNvPr id="4" name="Picture 3" descr="D:\Foto\IMG_20160723_052012_8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00" y="1428736"/>
            <a:ext cx="357190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142984"/>
            <a:ext cx="7500990" cy="457200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endParaRPr lang="id-ID" dirty="0" smtClean="0"/>
          </a:p>
          <a:p>
            <a:r>
              <a:rPr lang="id-ID" dirty="0" smtClean="0"/>
              <a:t>Dari beberapa pendapat tersebut dapat disimpulkan bahwa </a:t>
            </a:r>
            <a:r>
              <a:rPr lang="id-ID" b="1" i="1" dirty="0" smtClean="0"/>
              <a:t>trauma healing </a:t>
            </a:r>
            <a:r>
              <a:rPr lang="id-ID" dirty="0" smtClean="0"/>
              <a:t>adalah usaha untuk kembali </a:t>
            </a:r>
            <a:r>
              <a:rPr lang="id-ID" b="1" dirty="0" smtClean="0"/>
              <a:t>menyembuhkan seseorang dari trauma  </a:t>
            </a:r>
            <a:r>
              <a:rPr lang="id-ID" dirty="0" smtClean="0"/>
              <a:t>untuk kembali </a:t>
            </a:r>
            <a:r>
              <a:rPr lang="id-ID" b="1" dirty="0" smtClean="0"/>
              <a:t>menerima</a:t>
            </a:r>
            <a:r>
              <a:rPr lang="id-ID" dirty="0" smtClean="0"/>
              <a:t> kondisi dan mampu </a:t>
            </a:r>
            <a:r>
              <a:rPr lang="id-ID" b="1" dirty="0" smtClean="0"/>
              <a:t>bangkit</a:t>
            </a:r>
            <a:r>
              <a:rPr lang="id-ID" dirty="0" smtClean="0"/>
              <a:t> kembali baik secara kejiwaan atau kehidupan sosial.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rgbClr val="FF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Bagaimanakah caranya?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3" y="571480"/>
            <a:ext cx="8143931" cy="5786478"/>
          </a:xfrm>
          <a:solidFill>
            <a:srgbClr val="FFCC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id-ID" sz="3000" dirty="0" smtClean="0"/>
              <a:t>Tiga </a:t>
            </a:r>
            <a:r>
              <a:rPr lang="id-ID" sz="3000" dirty="0"/>
              <a:t>langkah untuk membantu menyembuhkan seseorang dari pengalaman trauma, tiga hal tersebut yang menjadi </a:t>
            </a:r>
            <a:r>
              <a:rPr lang="id-ID" sz="3000" b="1" dirty="0">
                <a:solidFill>
                  <a:srgbClr val="0070C0"/>
                </a:solidFill>
              </a:rPr>
              <a:t>dasar dalam membantu </a:t>
            </a:r>
            <a:r>
              <a:rPr lang="id-ID" sz="3000" dirty="0"/>
              <a:t>memulihkan trauma, yaitu:</a:t>
            </a:r>
            <a:endParaRPr lang="en-US" sz="3000" dirty="0"/>
          </a:p>
          <a:p>
            <a:pPr>
              <a:buNone/>
              <a:defRPr/>
            </a:pPr>
            <a:r>
              <a:rPr lang="id-ID" sz="3000" dirty="0" smtClean="0"/>
              <a:t>1</a:t>
            </a:r>
            <a:r>
              <a:rPr lang="id-ID" sz="3000" dirty="0"/>
              <a:t>. </a:t>
            </a:r>
            <a:r>
              <a:rPr lang="id-ID" sz="3000" i="1" dirty="0" smtClean="0"/>
              <a:t>Safety </a:t>
            </a:r>
          </a:p>
          <a:p>
            <a:pPr>
              <a:buNone/>
              <a:defRPr/>
            </a:pPr>
            <a:r>
              <a:rPr lang="id-ID" sz="3000" i="1" dirty="0" smtClean="0"/>
              <a:t>	M</a:t>
            </a:r>
            <a:r>
              <a:rPr lang="id-ID" sz="3000" dirty="0" smtClean="0"/>
              <a:t>embangun </a:t>
            </a:r>
            <a:r>
              <a:rPr lang="id-ID" sz="3000" dirty="0"/>
              <a:t>perasaan aman dalam </a:t>
            </a:r>
            <a:r>
              <a:rPr lang="id-ID" sz="3000" dirty="0" smtClean="0"/>
              <a:t>lingkungannya</a:t>
            </a:r>
          </a:p>
          <a:p>
            <a:pPr>
              <a:buNone/>
              <a:defRPr/>
            </a:pPr>
            <a:r>
              <a:rPr lang="id-ID" sz="3000" dirty="0"/>
              <a:t>2.  </a:t>
            </a:r>
            <a:r>
              <a:rPr lang="id-ID" sz="3000" i="1" dirty="0" smtClean="0"/>
              <a:t>Acknowledgment (</a:t>
            </a:r>
            <a:r>
              <a:rPr lang="id-ID" sz="3000" dirty="0" smtClean="0"/>
              <a:t>penerimaan) </a:t>
            </a:r>
          </a:p>
          <a:p>
            <a:pPr>
              <a:buNone/>
              <a:defRPr/>
            </a:pPr>
            <a:r>
              <a:rPr lang="id-ID" sz="3000" dirty="0" smtClean="0"/>
              <a:t>	meyakini </a:t>
            </a:r>
            <a:r>
              <a:rPr lang="id-ID" sz="3000" dirty="0"/>
              <a:t>bahwa </a:t>
            </a:r>
            <a:r>
              <a:rPr lang="id-ID" sz="3000" dirty="0" smtClean="0"/>
              <a:t>peristiwa-peristiwa </a:t>
            </a:r>
            <a:r>
              <a:rPr lang="id-ID" sz="3000" dirty="0"/>
              <a:t>trauma merupakan bagian dari proses kehidupan dan </a:t>
            </a:r>
            <a:r>
              <a:rPr lang="id-ID" sz="3000" dirty="0" smtClean="0"/>
              <a:t>tantangan akan </a:t>
            </a:r>
            <a:r>
              <a:rPr lang="id-ID" sz="3000" dirty="0"/>
              <a:t>melahirkan keyakinan yang baru untuk dapat kembali </a:t>
            </a:r>
            <a:r>
              <a:rPr lang="id-ID" sz="3000" dirty="0" smtClean="0"/>
              <a:t>bangkit (Melalui </a:t>
            </a:r>
            <a:r>
              <a:rPr lang="id-ID" sz="3000" i="1" dirty="0" smtClean="0"/>
              <a:t>storytelling</a:t>
            </a:r>
            <a:r>
              <a:rPr lang="id-ID" sz="3000" dirty="0" smtClean="0"/>
              <a:t> secara detail dan mendalam)</a:t>
            </a:r>
          </a:p>
          <a:p>
            <a:pPr>
              <a:buNone/>
              <a:defRPr/>
            </a:pPr>
            <a:r>
              <a:rPr lang="id-ID" sz="3000" dirty="0"/>
              <a:t>3.  </a:t>
            </a:r>
            <a:r>
              <a:rPr lang="id-ID" sz="3000" i="1" dirty="0" smtClean="0"/>
              <a:t>Reconnection</a:t>
            </a:r>
          </a:p>
          <a:p>
            <a:pPr>
              <a:buNone/>
              <a:defRPr/>
            </a:pPr>
            <a:r>
              <a:rPr lang="id-ID" sz="3000" i="1" dirty="0" smtClean="0"/>
              <a:t>	</a:t>
            </a:r>
            <a:r>
              <a:rPr lang="id-ID" sz="3000" dirty="0" smtClean="0"/>
              <a:t>memperbaiki </a:t>
            </a:r>
            <a:r>
              <a:rPr lang="id-ID" sz="3000" dirty="0"/>
              <a:t>kembali hubungan sosial dan membangun kembali kepercayaan, harapan, dan saling </a:t>
            </a:r>
            <a:r>
              <a:rPr lang="id-ID" sz="3000" dirty="0" smtClean="0"/>
              <a:t>pengertian (setelah memiliki keyakinan dan penerimaan terhadap kondisi )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id-ID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FFCC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Trauma healing </a:t>
            </a:r>
            <a:r>
              <a:rPr lang="id-ID" sz="2800" dirty="0" smtClean="0"/>
              <a:t>dilakukan dengan pendekatan psikologis yang akan mendukung peningkatan kesejahteraan dan kemandirian </a:t>
            </a:r>
            <a:endParaRPr lang="en-US" sz="2800" dirty="0" smtClean="0"/>
          </a:p>
          <a:p>
            <a:r>
              <a:rPr lang="id-ID" sz="2800" dirty="0" smtClean="0"/>
              <a:t>Banyak alat dan sarana mengembalikan dampak fisik dari sebuah kejadian trauma namun tidak ada alat yang dapat menyembuhkan trauma psikososial yang letaknya di hati</a:t>
            </a:r>
          </a:p>
          <a:p>
            <a:r>
              <a:rPr lang="id-ID" sz="2800" dirty="0" smtClean="0"/>
              <a:t>Hati akan sembuh apabila didekati lagi oleh hati, yaitu oleh manusia sebagai makhluk yang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hati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Trauma healing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interaksi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hati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hati</a:t>
            </a:r>
            <a:endParaRPr lang="en-US" sz="2800" dirty="0" smtClean="0"/>
          </a:p>
          <a:p>
            <a:endParaRPr lang="id-ID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fi-FI" sz="2400" dirty="0" smtClean="0"/>
              <a:t>Beberapa hal yang bisa dilakukan untuk mencegah anak mengalami trauma paska bencana adalah :</a:t>
            </a:r>
            <a:endParaRPr lang="id-ID" sz="2400" dirty="0" smtClean="0"/>
          </a:p>
          <a:p>
            <a:pPr>
              <a:buNone/>
            </a:pPr>
            <a:r>
              <a:rPr lang="fi-FI" sz="2400" dirty="0" smtClean="0"/>
              <a:t>1. Berbicara pada anak</a:t>
            </a:r>
            <a:endParaRPr lang="id-ID" sz="2400" dirty="0" smtClean="0"/>
          </a:p>
          <a:p>
            <a:pPr lvl="0"/>
            <a:r>
              <a:rPr lang="fi-FI" sz="2400" dirty="0" smtClean="0"/>
              <a:t>Ajak anak berbicara tentang perasaanya dengan tanpa menghakimi</a:t>
            </a:r>
            <a:endParaRPr lang="id-ID" sz="2400" dirty="0" smtClean="0"/>
          </a:p>
          <a:p>
            <a:pPr lvl="0"/>
            <a:r>
              <a:rPr lang="fi-FI" sz="2400" dirty="0" smtClean="0"/>
              <a:t>Beri anak kesempatan untuk menangis dan merasa sedih</a:t>
            </a:r>
            <a:endParaRPr lang="id-ID" sz="2400" dirty="0" smtClean="0"/>
          </a:p>
          <a:p>
            <a:pPr lvl="0"/>
            <a:r>
              <a:rPr lang="fi-FI" sz="2400" dirty="0" smtClean="0"/>
              <a:t>Jangan tuntut anak harus tegar menghadapi </a:t>
            </a:r>
            <a:r>
              <a:rPr lang="id-ID" sz="2400" dirty="0" smtClean="0"/>
              <a:t>trauma</a:t>
            </a:r>
            <a:r>
              <a:rPr lang="fi-FI" sz="2400" dirty="0" smtClean="0"/>
              <a:t> yang dialami</a:t>
            </a:r>
            <a:endParaRPr lang="id-ID" sz="2400" dirty="0" smtClean="0"/>
          </a:p>
          <a:p>
            <a:pPr lvl="0"/>
            <a:r>
              <a:rPr lang="fi-FI" sz="2400" dirty="0" smtClean="0"/>
              <a:t>Ungkapkan juga perasaan</a:t>
            </a:r>
            <a:r>
              <a:rPr lang="id-ID" sz="2400" dirty="0" smtClean="0"/>
              <a:t> </a:t>
            </a:r>
            <a:r>
              <a:rPr lang="fi-FI" sz="2400" dirty="0" smtClean="0"/>
              <a:t>orang tua pada anak agar anak tahu orang tuanya mempunyai perasaan yang sama</a:t>
            </a:r>
            <a:endParaRPr lang="id-ID" sz="2400" dirty="0" smtClean="0"/>
          </a:p>
          <a:p>
            <a:pPr lvl="0"/>
            <a:r>
              <a:rPr lang="fi-FI" sz="2400" dirty="0" smtClean="0"/>
              <a:t>Dorong anak untuk mengungkapkan perasaannya dan menggambarkan bencana lewat lukisan, puisi, lagu, dll.</a:t>
            </a:r>
            <a:endParaRPr lang="id-ID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/>
              <a:t>2. </a:t>
            </a:r>
            <a:r>
              <a:rPr lang="fi-FI" sz="2800" dirty="0" smtClean="0"/>
              <a:t>Berikan informasi yang jelas dan sederhana untuk anak</a:t>
            </a:r>
            <a:endParaRPr lang="id-ID" sz="2800" dirty="0" smtClean="0"/>
          </a:p>
          <a:p>
            <a:pPr lvl="0"/>
            <a:r>
              <a:rPr lang="fi-FI" sz="2800" dirty="0" smtClean="0"/>
              <a:t>Sediakan informasi tentang apa yang sudah dan akan terjadi pada anak</a:t>
            </a:r>
            <a:endParaRPr lang="id-ID" sz="2800" dirty="0" smtClean="0"/>
          </a:p>
          <a:p>
            <a:pPr lvl="0"/>
            <a:r>
              <a:rPr lang="fi-FI" sz="2800" dirty="0" smtClean="0"/>
              <a:t>Berikan informasi dengan bahasa sederhana yang mudah dipahami anak</a:t>
            </a:r>
            <a:endParaRPr lang="id-ID" sz="2800" dirty="0" smtClean="0"/>
          </a:p>
          <a:p>
            <a:pPr lvl="0"/>
            <a:r>
              <a:rPr lang="fi-FI" sz="2800" dirty="0" smtClean="0"/>
              <a:t>Hindarkan anak dari informasi-informasi yang tidak benar</a:t>
            </a:r>
            <a:endParaRPr lang="id-ID" sz="2800" dirty="0" smtClean="0"/>
          </a:p>
          <a:p>
            <a:pPr lvl="0"/>
            <a:r>
              <a:rPr lang="fi-FI" sz="2800" dirty="0" smtClean="0"/>
              <a:t>Perbaiki jika anak mempunyai pengertian-pengertian yang salah tentang </a:t>
            </a:r>
            <a:r>
              <a:rPr lang="id-ID" sz="2800" dirty="0" smtClean="0"/>
              <a:t>trauma yang dialaminya</a:t>
            </a:r>
          </a:p>
          <a:p>
            <a:pPr>
              <a:buNone/>
            </a:pPr>
            <a:endParaRPr lang="id-ID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/>
              <a:t>3. </a:t>
            </a:r>
            <a:r>
              <a:rPr lang="fi-FI" sz="2800" dirty="0" smtClean="0"/>
              <a:t>Dampingi anak</a:t>
            </a:r>
            <a:endParaRPr lang="id-ID" sz="2800" dirty="0" smtClean="0"/>
          </a:p>
          <a:p>
            <a:pPr lvl="0"/>
            <a:r>
              <a:rPr lang="fi-FI" sz="2800" dirty="0" smtClean="0"/>
              <a:t>Dampingi anak sehingga ia merasa yakin bahwa mereka aman</a:t>
            </a:r>
            <a:endParaRPr lang="id-ID" sz="2800" dirty="0" smtClean="0"/>
          </a:p>
          <a:p>
            <a:pPr lvl="0"/>
            <a:r>
              <a:rPr lang="fi-FI" sz="2800" dirty="0" smtClean="0"/>
              <a:t>Beri anak pelukan dan sentuhan kasih sayang agar lebih merasa nyaman</a:t>
            </a:r>
            <a:endParaRPr lang="id-ID" sz="2800" dirty="0" smtClean="0"/>
          </a:p>
          <a:p>
            <a:pPr lvl="0"/>
            <a:r>
              <a:rPr lang="fi-FI" sz="2800" dirty="0" smtClean="0"/>
              <a:t>Sediakan waktu cukup untuk mendampingi anak terutama saat-saat menjelang tidur</a:t>
            </a:r>
            <a:endParaRPr lang="id-ID" sz="2800" dirty="0" smtClean="0"/>
          </a:p>
          <a:p>
            <a:pPr lvl="0"/>
            <a:r>
              <a:rPr lang="fi-FI" sz="2800" dirty="0" smtClean="0"/>
              <a:t>Beberapa anak merasakan perasaan nyaman jika ditunggui sambil dilakukan pijatan ringan pada leher dan punggungnya</a:t>
            </a:r>
            <a:endParaRPr lang="id-ID" sz="2800" dirty="0" smtClean="0"/>
          </a:p>
          <a:p>
            <a:pPr>
              <a:buNone/>
            </a:pPr>
            <a:endParaRPr lang="id-ID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/>
              <a:t>4. </a:t>
            </a:r>
            <a:r>
              <a:rPr lang="fi-FI" sz="2800" dirty="0" smtClean="0"/>
              <a:t>Terima berbagai reaksi anak dengan sabar</a:t>
            </a:r>
            <a:endParaRPr lang="id-ID" sz="2800" dirty="0" smtClean="0"/>
          </a:p>
          <a:p>
            <a:pPr lvl="0"/>
            <a:r>
              <a:rPr lang="fi-FI" sz="2800" dirty="0" smtClean="0"/>
              <a:t>Terima jika anak mengalami perilaku kembali ke masa sebelumnya seperti ngompol, menggigit jari. </a:t>
            </a:r>
            <a:endParaRPr lang="id-ID" sz="2800" dirty="0" smtClean="0"/>
          </a:p>
          <a:p>
            <a:pPr lvl="0">
              <a:buNone/>
            </a:pPr>
            <a:r>
              <a:rPr lang="id-ID" sz="2800" dirty="0" smtClean="0"/>
              <a:t>	</a:t>
            </a:r>
            <a:r>
              <a:rPr lang="fi-FI" sz="2800" dirty="0" smtClean="0"/>
              <a:t>Hal ini menandakan anak butuh didampingi dan dihibur samapai anak merasa yakin bahwa mereka aman</a:t>
            </a:r>
            <a:endParaRPr lang="id-ID" sz="2800" dirty="0" smtClean="0"/>
          </a:p>
          <a:p>
            <a:pPr lvl="0"/>
            <a:r>
              <a:rPr lang="fi-FI" sz="2800" dirty="0" smtClean="0"/>
              <a:t>Jangan mempermalukan anak di depan orang lain dengan perubahan perilakunya</a:t>
            </a:r>
            <a:endParaRPr lang="id-ID" sz="2800" dirty="0" smtClean="0"/>
          </a:p>
          <a:p>
            <a:pPr lvl="0"/>
            <a:r>
              <a:rPr lang="fi-FI" sz="2800" dirty="0" smtClean="0"/>
              <a:t>Bersabar terhadap perbaikannya, agar perbaikan terjadi secara bertahap</a:t>
            </a:r>
            <a:endParaRPr lang="id-ID" sz="2800" dirty="0" smtClean="0"/>
          </a:p>
          <a:p>
            <a:pPr>
              <a:buNone/>
            </a:pPr>
            <a:endParaRPr lang="id-ID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id-ID" sz="2800" dirty="0" smtClean="0"/>
          </a:p>
          <a:p>
            <a:pPr>
              <a:buNone/>
            </a:pPr>
            <a:r>
              <a:rPr lang="id-ID" sz="2800" dirty="0" smtClean="0"/>
              <a:t>5. </a:t>
            </a:r>
            <a:r>
              <a:rPr lang="fi-FI" sz="2800" dirty="0" smtClean="0"/>
              <a:t>Dekatkan anak, jangan terpisah dari orang tua</a:t>
            </a:r>
            <a:endParaRPr lang="id-ID" sz="2800" dirty="0" smtClean="0"/>
          </a:p>
          <a:p>
            <a:pPr>
              <a:buNone/>
            </a:pPr>
            <a:r>
              <a:rPr lang="id-ID" sz="2800" dirty="0" smtClean="0"/>
              <a:t>(terutama pada trauma bencana)</a:t>
            </a:r>
          </a:p>
          <a:p>
            <a:pPr lvl="0"/>
            <a:r>
              <a:rPr lang="fi-FI" sz="2800" dirty="0" smtClean="0"/>
              <a:t>Jangan pisahkan anak dari orang tuanya, anak-anak sangat peka terhadap perasaan ditinggalkan jika harus terpisah dari orang tuanya</a:t>
            </a:r>
            <a:endParaRPr lang="id-ID" sz="2800" dirty="0" smtClean="0"/>
          </a:p>
          <a:p>
            <a:r>
              <a:rPr lang="fi-FI" sz="2800" dirty="0" smtClean="0"/>
              <a:t>Hindari upaya yang dimaksudkan untuk melindungi anak tapi dengan cara mengungsikan mereka ke tempat yang jauh dari bencana dan  terpisah dari orang tuanya</a:t>
            </a:r>
            <a:endParaRPr lang="id-ID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114428"/>
            <a:ext cx="7715304" cy="4600588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id-ID" sz="2400" dirty="0" smtClean="0"/>
          </a:p>
          <a:p>
            <a:pPr>
              <a:buNone/>
            </a:pPr>
            <a:r>
              <a:rPr lang="id-ID" sz="2800" dirty="0" smtClean="0"/>
              <a:t>6. </a:t>
            </a:r>
            <a:r>
              <a:rPr lang="fi-FI" sz="2800" dirty="0" smtClean="0"/>
              <a:t>Berikan anak-anak kegiatan</a:t>
            </a:r>
            <a:endParaRPr lang="id-ID" sz="2800" dirty="0" smtClean="0"/>
          </a:p>
          <a:p>
            <a:pPr lvl="0"/>
            <a:r>
              <a:rPr lang="fi-FI" sz="2800" dirty="0" smtClean="0"/>
              <a:t>Kegiatan-kegiatan yang rutin dan terstruktur akan membantu anak mengatasi perasaannya</a:t>
            </a:r>
            <a:endParaRPr lang="id-ID" sz="2800" dirty="0" smtClean="0"/>
          </a:p>
          <a:p>
            <a:pPr lvl="0"/>
            <a:r>
              <a:rPr lang="fi-FI" sz="2800" dirty="0" smtClean="0"/>
              <a:t>Pertahankan keutuhan struktur keluarga </a:t>
            </a:r>
            <a:endParaRPr lang="id-ID" sz="2800" dirty="0" smtClean="0"/>
          </a:p>
          <a:p>
            <a:pPr lvl="0"/>
            <a:r>
              <a:rPr lang="fi-FI" sz="2800" dirty="0" smtClean="0"/>
              <a:t>Setelah kondisi tenang, secepat mungkin aktifkan anak untuk sekolah lagi dan usahakan agar anak masuk tiap hari</a:t>
            </a:r>
            <a:endParaRPr lang="id-ID" sz="2800" dirty="0" smtClean="0"/>
          </a:p>
          <a:p>
            <a:pPr>
              <a:buNone/>
            </a:pPr>
            <a:endParaRPr lang="id-ID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500166" y="1285860"/>
            <a:ext cx="6072230" cy="3929090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Kita telah memahami tentang pengertian dan penyebab trauma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428604"/>
            <a:ext cx="7715304" cy="6000792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id-ID" sz="2800" dirty="0" smtClean="0"/>
              <a:t>7. </a:t>
            </a:r>
            <a:r>
              <a:rPr lang="fi-FI" sz="2800" dirty="0" smtClean="0"/>
              <a:t>Berikan perhatian cukup pada anak</a:t>
            </a:r>
            <a:endParaRPr lang="id-ID" sz="2800" dirty="0" smtClean="0"/>
          </a:p>
          <a:p>
            <a:pPr lvl="0"/>
            <a:r>
              <a:rPr lang="fi-FI" sz="2800" dirty="0" smtClean="0"/>
              <a:t>Kenali jika ada tanda-tanda awal gejala atau reaksi psikologis akibat trauma pada anak sehingga dapat sesegera mungkin mengkonsultasikan kepada ahlinya</a:t>
            </a:r>
            <a:endParaRPr lang="id-ID" sz="2800" dirty="0" smtClean="0"/>
          </a:p>
          <a:p>
            <a:pPr lvl="0"/>
            <a:r>
              <a:rPr lang="fi-FI" sz="2800" dirty="0" smtClean="0"/>
              <a:t>Waspadai jika ada ide-ide tentang bunuh diri pada anak dan sesegera mungkin mengkonsultasikannya</a:t>
            </a:r>
            <a:endParaRPr lang="id-ID" sz="2800" dirty="0" smtClean="0"/>
          </a:p>
          <a:p>
            <a:pPr lvl="0"/>
            <a:r>
              <a:rPr lang="fi-FI" sz="2800" dirty="0" smtClean="0"/>
              <a:t>Ajak anak untuk banyak humor yang membuat anak gembira dan tertawa</a:t>
            </a:r>
            <a:endParaRPr lang="id-ID" sz="2800" dirty="0" smtClean="0"/>
          </a:p>
          <a:p>
            <a:r>
              <a:rPr lang="fi-FI" sz="2800" dirty="0" smtClean="0"/>
              <a:t>Dampingi anak untuk memberikan rasa nyaman, tenang dan berikan perawatan yang cukup sesuai kebutuhan anak.</a:t>
            </a:r>
            <a:endParaRPr lang="id-ID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928670"/>
            <a:ext cx="7715304" cy="5072098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/>
              <a:t> </a:t>
            </a:r>
          </a:p>
          <a:p>
            <a:pPr>
              <a:buNone/>
            </a:pPr>
            <a:r>
              <a:rPr lang="fi-FI" sz="2800" dirty="0" smtClean="0"/>
              <a:t>Orang tua merupakan orang terdekat bagi anak-anak, dengan orang tuanya pula, anak-anak menghabiskan sebagian besar waktunya, sehinggga upaya-upaya pendampingan paling efektif untuk anak adalah oleh orang tuanya. Setelah itu dibutuhkan kerjasama dengan berbagai pihak yang berada di lingkungan anak misalnya guru sekolah, guru TPA, dll.</a:t>
            </a:r>
            <a:endParaRPr lang="id-ID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685800"/>
            <a:ext cx="7715304" cy="5743596"/>
          </a:xfrm>
          <a:solidFill>
            <a:srgbClr val="66FFFF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id-ID" sz="2800" dirty="0" smtClean="0"/>
          </a:p>
          <a:p>
            <a:pPr>
              <a:buNone/>
            </a:pPr>
            <a:r>
              <a:rPr lang="fi-FI" sz="2800" dirty="0" smtClean="0"/>
              <a:t>Hendaknya sesegera mungkin mengenali tanda-tanda awal adanya gejala psikologis pasca trauma pada anak sehingga dapat segera dilakukan tindakan untuk menanganinya secara cepat dan tepat. Keterlambatan penanganan dikhawatirkan akan menyebabkan problem-problem kesehatan mental yang lebih serius, yang seharusnya bisa dicegah. Mengenali lebih dini dan segera mendapatkan penanganan yang tepat merupakan langkah tepat mengembalikan anak-anak kita pada fungsi normalnya</a:t>
            </a:r>
            <a:endParaRPr lang="id-ID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Berapa lama?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428736"/>
            <a:ext cx="7715304" cy="3929090"/>
          </a:xfrm>
          <a:solidFill>
            <a:srgbClr val="00B050"/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endParaRPr lang="id-ID" dirty="0" smtClean="0">
              <a:solidFill>
                <a:schemeClr val="bg1"/>
              </a:solidFill>
            </a:endParaRPr>
          </a:p>
          <a:p>
            <a:r>
              <a:rPr lang="id-ID" dirty="0" smtClean="0">
                <a:solidFill>
                  <a:schemeClr val="bg1"/>
                </a:solidFill>
              </a:rPr>
              <a:t>Waktu yang dibutuhkan untuk pemulihan dari suatu kejadian trauma tergantung dari proses trauma healing dan individu itu sendiri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rgbClr val="BC4744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bg1"/>
                </a:solidFill>
              </a:rPr>
              <a:t>Semoga bermanfaat</a:t>
            </a:r>
            <a:endParaRPr lang="id-ID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357290" y="1000108"/>
            <a:ext cx="6643734" cy="4714908"/>
          </a:xfrm>
          <a:prstGeom prst="cloudCallou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Sekarang kita diskusi bagaimana mengenali reaksi/respon trauma pada anak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071546"/>
            <a:ext cx="7572428" cy="4857784"/>
          </a:xfrm>
          <a:solidFill>
            <a:srgbClr val="FFC000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id-ID" sz="2400" dirty="0" smtClean="0"/>
          </a:p>
          <a:p>
            <a:pPr>
              <a:spcBef>
                <a:spcPts val="0"/>
              </a:spcBef>
            </a:pPr>
            <a:r>
              <a:rPr lang="en-US" sz="2800" dirty="0" err="1" smtClean="0"/>
              <a:t>Respon</a:t>
            </a:r>
            <a:r>
              <a:rPr lang="en-US" sz="2800" dirty="0" smtClean="0"/>
              <a:t> </a:t>
            </a:r>
            <a:r>
              <a:rPr lang="id-ID" sz="2800" dirty="0" smtClean="0"/>
              <a:t>terhadap trauma </a:t>
            </a:r>
            <a:r>
              <a:rPr lang="sv-SE" sz="2800" b="1" dirty="0" smtClean="0"/>
              <a:t>berbeda-beda</a:t>
            </a:r>
            <a:r>
              <a:rPr lang="sv-SE" sz="2800" dirty="0" smtClean="0"/>
              <a:t> bagi tiap orang</a:t>
            </a:r>
            <a:endParaRPr lang="id-ID" sz="2800" dirty="0" smtClean="0"/>
          </a:p>
          <a:p>
            <a:pPr>
              <a:spcBef>
                <a:spcPts val="0"/>
              </a:spcBef>
            </a:pPr>
            <a:endParaRPr lang="id-ID" sz="2800" dirty="0" smtClean="0"/>
          </a:p>
          <a:p>
            <a:pPr>
              <a:spcBef>
                <a:spcPts val="0"/>
              </a:spcBef>
            </a:pPr>
            <a:r>
              <a:rPr lang="id-ID" sz="2800" b="1" dirty="0" smtClean="0"/>
              <a:t>T</a:t>
            </a:r>
            <a:r>
              <a:rPr lang="en-US" sz="2800" b="1" dirty="0" err="1" smtClean="0"/>
              <a:t>ergantung</a:t>
            </a:r>
            <a:r>
              <a:rPr lang="en-US" sz="2800" b="1" dirty="0" smtClean="0"/>
              <a:t> </a:t>
            </a:r>
            <a:r>
              <a:rPr lang="en-US" sz="2800" dirty="0" smtClean="0"/>
              <a:t>: </a:t>
            </a:r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en-US" sz="2800" dirty="0" err="1" smtClean="0"/>
              <a:t>Berat</a:t>
            </a:r>
            <a:r>
              <a:rPr lang="en-US" sz="2800" dirty="0" smtClean="0"/>
              <a:t> </a:t>
            </a:r>
            <a:r>
              <a:rPr lang="en-US" sz="2800" dirty="0" err="1" smtClean="0"/>
              <a:t>paparan</a:t>
            </a:r>
            <a:endParaRPr lang="id-ID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id-ID" sz="2800" dirty="0" smtClean="0"/>
              <a:t>J</a:t>
            </a:r>
            <a:r>
              <a:rPr lang="en-US" sz="2800" dirty="0" err="1" smtClean="0"/>
              <a:t>enis</a:t>
            </a:r>
            <a:r>
              <a:rPr lang="en-US" sz="2800" dirty="0" smtClean="0"/>
              <a:t> </a:t>
            </a:r>
            <a:r>
              <a:rPr lang="en-US" sz="2800" dirty="0" err="1" smtClean="0"/>
              <a:t>paparan</a:t>
            </a:r>
            <a:endParaRPr lang="en-US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id-ID" sz="2800" dirty="0" smtClean="0"/>
              <a:t>Faktor internal (usia, c</a:t>
            </a:r>
            <a:r>
              <a:rPr lang="en-US" sz="2800" dirty="0" err="1" smtClean="0"/>
              <a:t>iri</a:t>
            </a:r>
            <a:r>
              <a:rPr lang="en-US" sz="2800" dirty="0" smtClean="0"/>
              <a:t> </a:t>
            </a:r>
            <a:r>
              <a:rPr lang="en-US" sz="2800" dirty="0" err="1" smtClean="0"/>
              <a:t>kepribadian</a:t>
            </a:r>
            <a:r>
              <a:rPr lang="id-ID" sz="2800" dirty="0" smtClean="0"/>
              <a:t>, pengalaman hidup, dll)</a:t>
            </a:r>
            <a:endParaRPr lang="en-US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en-US" sz="2800" dirty="0" err="1" smtClean="0"/>
              <a:t>Dukungan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keluarga</a:t>
            </a:r>
            <a:endParaRPr lang="en-US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en-US" sz="2800" dirty="0" err="1" smtClean="0"/>
              <a:t>Respon</a:t>
            </a:r>
            <a:r>
              <a:rPr lang="en-US" sz="2800" dirty="0" smtClean="0"/>
              <a:t> </a:t>
            </a:r>
            <a:r>
              <a:rPr lang="en-US" sz="2800" dirty="0" err="1" smtClean="0"/>
              <a:t>komunitas</a:t>
            </a:r>
            <a:r>
              <a:rPr lang="en-US" sz="2800" dirty="0" smtClean="0"/>
              <a:t>/</a:t>
            </a:r>
            <a:r>
              <a:rPr lang="en-US" sz="2800" dirty="0" err="1" smtClean="0"/>
              <a:t>budaya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500042"/>
            <a:ext cx="6786610" cy="5929354"/>
          </a:xfrm>
          <a:solidFill>
            <a:srgbClr val="FFC000"/>
          </a:solidFill>
          <a:ln>
            <a:solidFill>
              <a:srgbClr val="FFFF00"/>
            </a:solidFill>
          </a:ln>
        </p:spPr>
        <p:txBody>
          <a:bodyPr>
            <a:normAutofit fontScale="92500" lnSpcReduction="10000"/>
          </a:bodyPr>
          <a:lstStyle/>
          <a:p>
            <a:endParaRPr lang="id-ID" sz="2800" b="1" dirty="0" smtClean="0"/>
          </a:p>
          <a:p>
            <a:pPr>
              <a:buNone/>
            </a:pPr>
            <a:r>
              <a:rPr lang="sv-SE" sz="2800" b="1" dirty="0" smtClean="0"/>
              <a:t>Reaksi </a:t>
            </a:r>
            <a:r>
              <a:rPr lang="id-ID" sz="2800" b="1" dirty="0" smtClean="0"/>
              <a:t>normal </a:t>
            </a:r>
            <a:r>
              <a:rPr lang="id-ID" sz="2800" dirty="0" smtClean="0"/>
              <a:t>seseorang terhadap trauma</a:t>
            </a:r>
            <a:r>
              <a:rPr lang="sv-SE" sz="2800" dirty="0" smtClean="0"/>
              <a:t>:</a:t>
            </a:r>
          </a:p>
          <a:p>
            <a:pPr lvl="2"/>
            <a:r>
              <a:rPr lang="id-ID" sz="2800" dirty="0" smtClean="0"/>
              <a:t>b</a:t>
            </a:r>
            <a:r>
              <a:rPr lang="sv-SE" sz="2800" dirty="0" smtClean="0"/>
              <a:t>ingung</a:t>
            </a:r>
            <a:endParaRPr lang="id-ID" sz="2800" dirty="0" smtClean="0"/>
          </a:p>
          <a:p>
            <a:pPr lvl="2"/>
            <a:r>
              <a:rPr lang="id-ID" sz="2800" dirty="0" smtClean="0"/>
              <a:t>k</a:t>
            </a:r>
            <a:r>
              <a:rPr lang="sv-SE" sz="2800" dirty="0" smtClean="0"/>
              <a:t>etakutan</a:t>
            </a:r>
            <a:endParaRPr lang="id-ID" sz="2800" dirty="0" smtClean="0"/>
          </a:p>
          <a:p>
            <a:pPr lvl="2"/>
            <a:r>
              <a:rPr lang="sv-SE" sz="2800" dirty="0" smtClean="0"/>
              <a:t>gangguan tidur</a:t>
            </a:r>
            <a:endParaRPr lang="id-ID" sz="2800" dirty="0" smtClean="0"/>
          </a:p>
          <a:p>
            <a:pPr lvl="2"/>
            <a:r>
              <a:rPr lang="sv-SE" sz="2800" dirty="0" smtClean="0"/>
              <a:t>mimpi-mimpi buruk</a:t>
            </a:r>
            <a:endParaRPr lang="id-ID" sz="2800" dirty="0" smtClean="0"/>
          </a:p>
          <a:p>
            <a:pPr lvl="2"/>
            <a:r>
              <a:rPr lang="sv-SE" sz="2800" dirty="0" smtClean="0"/>
              <a:t>siaga yang berlebihan</a:t>
            </a:r>
            <a:endParaRPr lang="id-ID" sz="2800" dirty="0" smtClean="0"/>
          </a:p>
          <a:p>
            <a:pPr lvl="2"/>
            <a:r>
              <a:rPr lang="id-ID" sz="2800" dirty="0" smtClean="0"/>
              <a:t>p</a:t>
            </a:r>
            <a:r>
              <a:rPr lang="sv-SE" sz="2800" dirty="0" smtClean="0"/>
              <a:t>anik</a:t>
            </a:r>
            <a:endParaRPr lang="id-ID" sz="2800" dirty="0" smtClean="0"/>
          </a:p>
          <a:p>
            <a:pPr lvl="2"/>
            <a:r>
              <a:rPr lang="id-ID" sz="2800" dirty="0" smtClean="0"/>
              <a:t>s</a:t>
            </a:r>
            <a:r>
              <a:rPr lang="sv-SE" sz="2800" dirty="0" smtClean="0"/>
              <a:t>edih</a:t>
            </a:r>
            <a:endParaRPr lang="id-ID" sz="2800" dirty="0" smtClean="0"/>
          </a:p>
          <a:p>
            <a:pPr lvl="2"/>
            <a:r>
              <a:rPr lang="sv-SE" sz="2800" dirty="0" smtClean="0"/>
              <a:t>berdebar-debar</a:t>
            </a:r>
            <a:endParaRPr lang="id-ID" sz="2800" dirty="0" smtClean="0"/>
          </a:p>
          <a:p>
            <a:pPr lvl="2"/>
            <a:r>
              <a:rPr lang="sv-SE" sz="2800" dirty="0" smtClean="0"/>
              <a:t>keringat dingin</a:t>
            </a:r>
            <a:endParaRPr lang="id-ID" sz="2800" dirty="0" smtClean="0"/>
          </a:p>
          <a:p>
            <a:pPr lvl="2"/>
            <a:r>
              <a:rPr lang="sv-SE" sz="2800" dirty="0" smtClean="0"/>
              <a:t>dll</a:t>
            </a:r>
          </a:p>
          <a:p>
            <a:pPr>
              <a:buNone/>
            </a:pPr>
            <a:r>
              <a:rPr lang="id-ID" sz="2800" dirty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Cloud Callout 3"/>
          <p:cNvSpPr/>
          <p:nvPr/>
        </p:nvSpPr>
        <p:spPr>
          <a:xfrm>
            <a:off x="1785918" y="2071678"/>
            <a:ext cx="5786478" cy="3357586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b="1" dirty="0" smtClean="0">
                <a:solidFill>
                  <a:schemeClr val="tx1"/>
                </a:solidFill>
              </a:rPr>
              <a:t>Apakah dampak dari pengalaman traumatis?</a:t>
            </a:r>
            <a:endParaRPr lang="id-ID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Char char="•"/>
            </a:pPr>
            <a:endParaRPr lang="id-ID" sz="2800" dirty="0" smtClean="0"/>
          </a:p>
          <a:p>
            <a:pPr>
              <a:spcBef>
                <a:spcPts val="0"/>
              </a:spcBef>
              <a:buFontTx/>
              <a:buChar char="•"/>
            </a:pPr>
            <a:r>
              <a:rPr lang="id-ID" sz="2800" dirty="0" smtClean="0"/>
              <a:t>D</a:t>
            </a:r>
            <a:r>
              <a:rPr lang="sv-SE" sz="2800" dirty="0" smtClean="0"/>
              <a:t>apat </a:t>
            </a:r>
            <a:r>
              <a:rPr lang="sv-SE" sz="2800" b="1" dirty="0" smtClean="0"/>
              <a:t>mengakibatkan</a:t>
            </a:r>
            <a:r>
              <a:rPr lang="sv-SE" sz="2800" dirty="0" smtClean="0"/>
              <a:t> :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 smtClean="0"/>
              <a:t>    </a:t>
            </a:r>
            <a:r>
              <a:rPr lang="en-US" sz="2800" dirty="0" err="1" smtClean="0"/>
              <a:t>Perubahan</a:t>
            </a:r>
            <a:r>
              <a:rPr lang="en-US" sz="2800" dirty="0" smtClean="0"/>
              <a:t> </a:t>
            </a:r>
            <a:r>
              <a:rPr lang="en-US" sz="2800" dirty="0" err="1" smtClean="0"/>
              <a:t>drastis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kehidupan</a:t>
            </a:r>
            <a:r>
              <a:rPr lang="en-US" sz="2800" dirty="0" smtClean="0"/>
              <a:t> </a:t>
            </a:r>
            <a:r>
              <a:rPr lang="en-US" sz="2800" dirty="0" err="1" smtClean="0"/>
              <a:t>seseorang</a:t>
            </a:r>
            <a:endParaRPr lang="en-US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en-US" sz="2800" dirty="0" err="1" smtClean="0"/>
              <a:t>Perubahan</a:t>
            </a:r>
            <a:r>
              <a:rPr lang="en-US" sz="2800" dirty="0" smtClean="0"/>
              <a:t> </a:t>
            </a:r>
            <a:r>
              <a:rPr lang="en-US" sz="2800" dirty="0" err="1" smtClean="0"/>
              <a:t>persepsi</a:t>
            </a:r>
            <a:r>
              <a:rPr lang="en-US" sz="2800" dirty="0" smtClean="0"/>
              <a:t> </a:t>
            </a:r>
            <a:r>
              <a:rPr lang="en-US" sz="2800" dirty="0" err="1" smtClean="0"/>
              <a:t>ses</a:t>
            </a:r>
            <a:r>
              <a:rPr lang="id-ID" sz="2800" dirty="0" smtClean="0"/>
              <a:t>e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</a:t>
            </a:r>
            <a:r>
              <a:rPr lang="en-US" sz="2800" dirty="0" err="1" smtClean="0"/>
              <a:t>kehidupannya</a:t>
            </a:r>
            <a:endParaRPr lang="fi-FI" sz="2800" dirty="0" smtClean="0"/>
          </a:p>
          <a:p>
            <a:pPr lvl="2">
              <a:spcBef>
                <a:spcPts val="0"/>
              </a:spcBef>
              <a:buFontTx/>
              <a:buChar char="•"/>
            </a:pPr>
            <a:r>
              <a:rPr lang="fi-FI" sz="2800" dirty="0" smtClean="0"/>
              <a:t>Perubahan p</a:t>
            </a:r>
            <a:r>
              <a:rPr lang="id-ID" sz="2800" dirty="0" smtClean="0"/>
              <a:t>e</a:t>
            </a:r>
            <a:r>
              <a:rPr lang="fi-FI" sz="2800" dirty="0" smtClean="0"/>
              <a:t>rilaku dan kehidupan emosi</a:t>
            </a:r>
            <a:endParaRPr lang="id-ID" sz="2800" dirty="0" smtClean="0"/>
          </a:p>
          <a:p>
            <a:r>
              <a:rPr lang="sv-SE" sz="2800" dirty="0" smtClean="0"/>
              <a:t>Guncangan psikologis bersifat sementara dan akan pulih dalam waktu singkat. </a:t>
            </a:r>
          </a:p>
          <a:p>
            <a:r>
              <a:rPr lang="sv-SE" sz="2800" dirty="0" smtClean="0"/>
              <a:t>Sekitar 10-20% kesulitan beradaptasi</a:t>
            </a:r>
          </a:p>
          <a:p>
            <a:pPr>
              <a:buFont typeface="Wingdings" pitchFamily="2" charset="2"/>
              <a:buChar char="à"/>
            </a:pPr>
            <a:r>
              <a:rPr lang="id-ID" sz="2800" dirty="0" smtClean="0"/>
              <a:t>Berkembang menjadi </a:t>
            </a:r>
            <a:r>
              <a:rPr lang="sv-SE" sz="2800" dirty="0" smtClean="0"/>
              <a:t>gangguan mental </a:t>
            </a:r>
          </a:p>
          <a:p>
            <a:pPr>
              <a:buFont typeface="Wingdings" pitchFamily="2" charset="2"/>
              <a:buChar char="à"/>
            </a:pPr>
            <a:r>
              <a:rPr lang="id-ID" sz="2800" dirty="0" smtClean="0"/>
              <a:t>Jika </a:t>
            </a:r>
            <a:r>
              <a:rPr lang="sv-SE" sz="2800" dirty="0" smtClean="0"/>
              <a:t>berlangsung lebih dari 1 bulan </a:t>
            </a:r>
            <a:r>
              <a:rPr lang="id-ID" sz="2800" dirty="0" smtClean="0">
                <a:sym typeface="Wingdings" pitchFamily="2" charset="2"/>
              </a:rPr>
              <a:t>disebut dengan :</a:t>
            </a:r>
            <a:r>
              <a:rPr lang="sv-SE" sz="2800" dirty="0" smtClean="0">
                <a:sym typeface="Wingdings" pitchFamily="2" charset="2"/>
              </a:rPr>
              <a:t> </a:t>
            </a:r>
            <a:endParaRPr lang="id-ID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id-ID" sz="2800" b="1" dirty="0" smtClean="0">
                <a:sym typeface="Wingdings" pitchFamily="2" charset="2"/>
              </a:rPr>
              <a:t>     </a:t>
            </a:r>
            <a:r>
              <a:rPr lang="sv-SE" sz="2800" b="1" dirty="0" smtClean="0">
                <a:sym typeface="Wingdings" pitchFamily="2" charset="2"/>
              </a:rPr>
              <a:t>”</a:t>
            </a:r>
            <a:r>
              <a:rPr lang="id-ID" sz="2800" b="1" dirty="0" smtClean="0">
                <a:sym typeface="Wingdings" pitchFamily="2" charset="2"/>
              </a:rPr>
              <a:t>Gangguan Stres Pasca Trauma</a:t>
            </a:r>
            <a:r>
              <a:rPr lang="id-ID" sz="2800" b="1" dirty="0" smtClean="0"/>
              <a:t> (GSPT)</a:t>
            </a:r>
            <a:r>
              <a:rPr lang="sv-SE" sz="2800" b="1" dirty="0" smtClean="0"/>
              <a:t>”</a:t>
            </a:r>
            <a:endParaRPr lang="en-US" sz="2800" dirty="0" smtClean="0"/>
          </a:p>
          <a:p>
            <a:pPr lvl="1">
              <a:spcBef>
                <a:spcPts val="0"/>
              </a:spcBef>
              <a:buFontTx/>
              <a:buChar char="•"/>
            </a:pPr>
            <a:endParaRPr lang="id-ID" dirty="0" smtClean="0"/>
          </a:p>
          <a:p>
            <a:pPr>
              <a:spcBef>
                <a:spcPts val="0"/>
              </a:spcBef>
              <a:buFontTx/>
              <a:buChar char="•"/>
            </a:pPr>
            <a:endParaRPr lang="id-ID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642918"/>
            <a:ext cx="7572428" cy="5572164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endParaRPr lang="id-ID" sz="2400" dirty="0" smtClean="0"/>
          </a:p>
          <a:p>
            <a:pPr>
              <a:spcBef>
                <a:spcPts val="0"/>
              </a:spcBef>
              <a:buNone/>
            </a:pPr>
            <a:r>
              <a:rPr lang="id-ID" sz="2800" b="1" dirty="0" smtClean="0"/>
              <a:t>3 gejala utama GSPT</a:t>
            </a:r>
            <a:r>
              <a:rPr lang="sv-SE" sz="2800" b="1" dirty="0" smtClean="0"/>
              <a:t> :</a:t>
            </a:r>
            <a:endParaRPr lang="id-ID" sz="2800" b="1" dirty="0" smtClean="0"/>
          </a:p>
          <a:p>
            <a:pPr>
              <a:spcBef>
                <a:spcPts val="0"/>
              </a:spcBef>
              <a:buNone/>
            </a:pPr>
            <a:endParaRPr lang="sv-SE" sz="2800" b="1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/>
              <a:t>	</a:t>
            </a:r>
            <a:r>
              <a:rPr lang="sv-SE" sz="2800" dirty="0" smtClean="0"/>
              <a:t>1. </a:t>
            </a:r>
            <a:r>
              <a:rPr lang="en-US" sz="2800" b="1" i="1" dirty="0" err="1" smtClean="0"/>
              <a:t>Reexperiencing</a:t>
            </a:r>
            <a:r>
              <a:rPr lang="en-US" sz="2800" dirty="0" smtClean="0"/>
              <a:t>.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 smtClean="0"/>
              <a:t>    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mengalami</a:t>
            </a:r>
            <a:r>
              <a:rPr lang="en-US" sz="2800" dirty="0" smtClean="0"/>
              <a:t> </a:t>
            </a:r>
            <a:r>
              <a:rPr lang="en-US" sz="2800" dirty="0" err="1" smtClean="0"/>
              <a:t>kembali</a:t>
            </a:r>
            <a:r>
              <a:rPr lang="en-US" sz="2800" dirty="0" smtClean="0"/>
              <a:t> </a:t>
            </a:r>
            <a:r>
              <a:rPr lang="en-US" sz="2800" dirty="0" err="1" smtClean="0"/>
              <a:t>kejadian</a:t>
            </a:r>
            <a:r>
              <a:rPr lang="en-US" sz="2800" dirty="0" smtClean="0"/>
              <a:t> </a:t>
            </a:r>
            <a:r>
              <a:rPr lang="en-US" sz="2800" dirty="0" err="1" smtClean="0"/>
              <a:t>traumatis</a:t>
            </a:r>
            <a:r>
              <a:rPr lang="en-US" sz="2800" dirty="0" smtClean="0"/>
              <a:t> </a:t>
            </a:r>
            <a:r>
              <a:rPr lang="id-ID" sz="2800" dirty="0" smtClean="0"/>
              <a:t>  </a:t>
            </a:r>
            <a:r>
              <a:rPr lang="en-US" sz="2800" dirty="0" smtClean="0"/>
              <a:t>yang </a:t>
            </a:r>
            <a:r>
              <a:rPr lang="en-US" sz="2800" dirty="0" err="1" smtClean="0"/>
              <a:t>pernah</a:t>
            </a:r>
            <a:r>
              <a:rPr lang="en-US" sz="2800" dirty="0" smtClean="0"/>
              <a:t> </a:t>
            </a:r>
            <a:r>
              <a:rPr lang="en-US" sz="2800" dirty="0" err="1" smtClean="0"/>
              <a:t>dialami</a:t>
            </a:r>
            <a:r>
              <a:rPr lang="en-US" sz="2800" dirty="0" smtClean="0"/>
              <a:t>. </a:t>
            </a:r>
            <a:r>
              <a:rPr lang="en-US" sz="2800" dirty="0" err="1" smtClean="0"/>
              <a:t>Biasanya</a:t>
            </a:r>
            <a:r>
              <a:rPr lang="en-US" sz="2800" dirty="0" smtClean="0"/>
              <a:t> </a:t>
            </a:r>
            <a:r>
              <a:rPr lang="en-US" sz="2800" dirty="0" err="1" smtClean="0"/>
              <a:t>kondisi</a:t>
            </a:r>
            <a:r>
              <a:rPr lang="en-US" sz="2800" dirty="0" smtClean="0"/>
              <a:t> </a:t>
            </a:r>
            <a:r>
              <a:rPr lang="en-US" sz="2800" dirty="0" err="1" smtClean="0"/>
              <a:t>ini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ketika</a:t>
            </a:r>
            <a:r>
              <a:rPr lang="en-US" sz="2800" dirty="0" smtClean="0"/>
              <a:t> </a:t>
            </a:r>
            <a:r>
              <a:rPr lang="en-US" sz="2800" dirty="0" err="1" smtClean="0"/>
              <a:t>sedang</a:t>
            </a:r>
            <a:r>
              <a:rPr lang="en-US" sz="2800" dirty="0" smtClean="0"/>
              <a:t> </a:t>
            </a:r>
            <a:r>
              <a:rPr lang="en-US" sz="2800" dirty="0" err="1" smtClean="0"/>
              <a:t>melamun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melihat</a:t>
            </a:r>
            <a:r>
              <a:rPr lang="en-US" sz="2800" dirty="0" smtClean="0"/>
              <a:t> </a:t>
            </a:r>
            <a:r>
              <a:rPr lang="en-US" sz="2800" dirty="0" err="1" smtClean="0"/>
              <a:t>suasana</a:t>
            </a:r>
            <a:r>
              <a:rPr lang="en-US" sz="2800" dirty="0" smtClean="0"/>
              <a:t> yang </a:t>
            </a:r>
            <a:r>
              <a:rPr lang="en-US" sz="2800" dirty="0" err="1" smtClean="0"/>
              <a:t>mirip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pengalaman</a:t>
            </a:r>
            <a:r>
              <a:rPr lang="en-US" sz="2800" dirty="0" smtClean="0"/>
              <a:t> </a:t>
            </a:r>
            <a:r>
              <a:rPr lang="en-US" sz="2800" dirty="0" err="1" smtClean="0"/>
              <a:t>traumatisnya</a:t>
            </a:r>
            <a:r>
              <a:rPr lang="en-US" sz="2800" dirty="0" smtClean="0"/>
              <a:t>.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 smtClean="0"/>
              <a:t>     </a:t>
            </a:r>
            <a:r>
              <a:rPr lang="en-US" sz="2800" dirty="0" err="1" smtClean="0"/>
              <a:t>Penderita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berperilaku</a:t>
            </a:r>
            <a:r>
              <a:rPr lang="en-US" sz="2800" dirty="0" smtClean="0"/>
              <a:t> </a:t>
            </a:r>
            <a:r>
              <a:rPr lang="en-US" sz="2800" dirty="0" err="1" smtClean="0"/>
              <a:t>mengejutkan</a:t>
            </a:r>
            <a:r>
              <a:rPr lang="en-US" sz="2800" dirty="0" smtClean="0"/>
              <a:t>, </a:t>
            </a:r>
            <a:r>
              <a:rPr lang="en-US" sz="2800" dirty="0" err="1" smtClean="0"/>
              <a:t>tiba-tiba</a:t>
            </a:r>
            <a:r>
              <a:rPr lang="en-US" sz="2800" dirty="0" smtClean="0"/>
              <a:t> </a:t>
            </a:r>
            <a:r>
              <a:rPr lang="en-US" sz="2800" dirty="0" err="1" smtClean="0"/>
              <a:t>berteriak</a:t>
            </a:r>
            <a:r>
              <a:rPr lang="en-US" sz="2800" dirty="0" smtClean="0"/>
              <a:t>, </a:t>
            </a:r>
            <a:r>
              <a:rPr lang="en-US" sz="2800" dirty="0" err="1" smtClean="0"/>
              <a:t>menangis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berlari</a:t>
            </a:r>
            <a:r>
              <a:rPr lang="en-US" sz="2800" dirty="0" smtClean="0"/>
              <a:t> </a:t>
            </a:r>
            <a:r>
              <a:rPr lang="en-US" sz="2800" dirty="0" err="1" smtClean="0"/>
              <a:t>ketakutan</a:t>
            </a:r>
            <a:r>
              <a:rPr lang="en-US" sz="2800" dirty="0" smtClean="0"/>
              <a:t>. </a:t>
            </a:r>
            <a:endParaRPr lang="id-ID" sz="2800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 smtClean="0"/>
              <a:t>     </a:t>
            </a:r>
            <a:r>
              <a:rPr lang="en-US" sz="2800" dirty="0" err="1" smtClean="0"/>
              <a:t>Fenomena</a:t>
            </a:r>
            <a:r>
              <a:rPr lang="en-US" sz="2800" dirty="0" smtClean="0"/>
              <a:t> lain </a:t>
            </a:r>
            <a:r>
              <a:rPr lang="en-US" sz="2800" dirty="0" err="1" smtClean="0"/>
              <a:t>juga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takut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tidur</a:t>
            </a:r>
            <a:r>
              <a:rPr lang="en-US" sz="2800" dirty="0" smtClean="0"/>
              <a:t>, </a:t>
            </a:r>
            <a:r>
              <a:rPr lang="en-US" sz="2800" dirty="0" err="1" smtClean="0"/>
              <a:t>karena</a:t>
            </a:r>
            <a:r>
              <a:rPr lang="en-US" sz="2800" dirty="0" smtClean="0"/>
              <a:t> </a:t>
            </a:r>
            <a:r>
              <a:rPr lang="en-US" sz="2800" dirty="0" err="1" smtClean="0"/>
              <a:t>begitu</a:t>
            </a:r>
            <a:r>
              <a:rPr lang="en-US" sz="2800" dirty="0" smtClean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tidur</a:t>
            </a:r>
            <a:r>
              <a:rPr lang="en-US" sz="2800" dirty="0" smtClean="0"/>
              <a:t> </a:t>
            </a:r>
            <a:r>
              <a:rPr lang="en-US" sz="2800" dirty="0" err="1" smtClean="0"/>
              <a:t>peristiwa</a:t>
            </a:r>
            <a:r>
              <a:rPr lang="en-US" sz="2800" dirty="0" smtClean="0"/>
              <a:t> </a:t>
            </a:r>
            <a:r>
              <a:rPr lang="en-US" sz="2800" dirty="0" err="1" smtClean="0"/>
              <a:t>traumatis</a:t>
            </a:r>
            <a:r>
              <a:rPr lang="en-US" sz="2800" dirty="0" smtClean="0"/>
              <a:t> </a:t>
            </a: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kembali</a:t>
            </a:r>
            <a:r>
              <a:rPr lang="en-US" sz="2800" dirty="0" smtClean="0"/>
              <a:t>. </a:t>
            </a:r>
            <a:r>
              <a:rPr lang="en-US" sz="2800" dirty="0" err="1" smtClean="0"/>
              <a:t>Misalnya</a:t>
            </a:r>
            <a:r>
              <a:rPr lang="en-US" sz="2800" dirty="0" smtClean="0"/>
              <a:t>, </a:t>
            </a:r>
            <a:r>
              <a:rPr lang="en-US" sz="2800" dirty="0" err="1" smtClean="0"/>
              <a:t>peristiwa</a:t>
            </a:r>
            <a:r>
              <a:rPr lang="en-US" sz="2800" dirty="0" smtClean="0"/>
              <a:t> </a:t>
            </a:r>
            <a:r>
              <a:rPr lang="en-US" sz="2800" dirty="0" err="1" smtClean="0"/>
              <a:t>diperkosa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pembunuhan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berlangsung</a:t>
            </a:r>
            <a:r>
              <a:rPr lang="en-US" sz="2800" dirty="0" smtClean="0"/>
              <a:t> </a:t>
            </a:r>
            <a:r>
              <a:rPr lang="en-US" sz="2800" dirty="0" err="1" smtClean="0"/>
              <a:t>didepan</a:t>
            </a:r>
            <a:r>
              <a:rPr lang="en-US" sz="2800" dirty="0" smtClean="0"/>
              <a:t> </a:t>
            </a:r>
            <a:r>
              <a:rPr lang="en-US" sz="2800" dirty="0" err="1" smtClean="0"/>
              <a:t>mata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id-ID" sz="2800" dirty="0"/>
              <a:t>	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1248</Words>
  <Application>Microsoft Office PowerPoint</Application>
  <PresentationFormat>On-screen Show (4:3)</PresentationFormat>
  <Paragraphs>163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TRAUMA HEALING  Pada Anak</vt:lpstr>
      <vt:lpstr>       Nama  : dr. Warih Andan Puspitosari, M.Sc, SpKJ(K)        Suami  : Surono Achmad, SPd        Anak  : 4 (Mahasiswa, SMA, SMP, SD)        Pendidikan : SMPN 4 Solo, SMAN 1 Solo,                                  FK UGM                                  (sedang S3 di  FK UGM)        Pekerjaan :   *Dosen FK UMY   *Psikiater praktek di AMC  Yogya,     RS PKU Gombong, PKU Wonosobo   *Konselor Rumah Keluarga Indonesia,     Yogyakarta &amp; LPT Inspirasi, Yogya         Alamat  : Kembaran Rt 3 Tamantirto      Kasihan Bantul        No Hp/WA  : 08190423561        Email  : warihandan@gmail.com        Facebook  : Warih Andan Puspitosari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fkikumyhpeq_SA05</dc:creator>
  <cp:lastModifiedBy>fkikumyhpeq_SA05</cp:lastModifiedBy>
  <cp:revision>51</cp:revision>
  <dcterms:created xsi:type="dcterms:W3CDTF">2016-05-30T22:46:47Z</dcterms:created>
  <dcterms:modified xsi:type="dcterms:W3CDTF">2016-09-28T20:05:41Z</dcterms:modified>
</cp:coreProperties>
</file>