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325" r:id="rId3"/>
    <p:sldId id="324" r:id="rId4"/>
    <p:sldId id="322" r:id="rId5"/>
    <p:sldId id="323" r:id="rId6"/>
    <p:sldId id="320" r:id="rId7"/>
    <p:sldId id="268" r:id="rId8"/>
    <p:sldId id="274" r:id="rId9"/>
    <p:sldId id="279" r:id="rId10"/>
    <p:sldId id="280" r:id="rId11"/>
    <p:sldId id="305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88" autoAdjust="0"/>
    <p:restoredTop sz="94660"/>
  </p:normalViewPr>
  <p:slideViewPr>
    <p:cSldViewPr>
      <p:cViewPr>
        <p:scale>
          <a:sx n="75" d="100"/>
          <a:sy n="75" d="100"/>
        </p:scale>
        <p:origin x="-13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EA67C-28C1-45DE-A3BB-C74830077638}" type="datetimeFigureOut">
              <a:rPr lang="id-ID" smtClean="0"/>
              <a:pPr/>
              <a:t>30/09/2016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B02CD-9A29-4F5C-AF27-7E5B9E6A4634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13578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B02CD-9A29-4F5C-AF27-7E5B9E6A4634}" type="slidenum">
              <a:rPr lang="id-ID" smtClean="0"/>
              <a:pPr/>
              <a:t>1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0F4F8-EDC9-44FD-A862-4ED48541A3A5}" type="datetime1">
              <a:rPr lang="en-US" smtClean="0"/>
              <a:pPr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www.herukurniantotjahjono.com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ADEE-F896-4F88-8561-6C1F42F1D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6EFB9-F058-4F37-9B22-38CCFEBB656A}" type="datetime1">
              <a:rPr lang="en-US" smtClean="0"/>
              <a:pPr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www.herukurniantotjahjono.com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ADEE-F896-4F88-8561-6C1F42F1D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9175F-0EC2-49B0-A75A-A7E47B1099E3}" type="datetime1">
              <a:rPr lang="en-US" smtClean="0"/>
              <a:pPr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www.herukurniantotjahjono.com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ADEE-F896-4F88-8561-6C1F42F1D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0856B-8D18-4595-A9B7-3F63E0C161A9}" type="datetime1">
              <a:rPr lang="en-US" smtClean="0"/>
              <a:pPr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www.herukurniantotjahjono.com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ADEE-F896-4F88-8561-6C1F42F1D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9CC4B-EDFF-4A6B-AA21-C483950A7114}" type="datetime1">
              <a:rPr lang="en-US" smtClean="0"/>
              <a:pPr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d-ID" smtClean="0"/>
              <a:t>www.herukurniantotjahjono.com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ADEE-F896-4F88-8561-6C1F42F1D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BEF6B-3C05-4633-B612-D3746E2A921D}" type="datetime1">
              <a:rPr lang="en-US" smtClean="0"/>
              <a:pPr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www.herukurniantotjahjono.com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ADEE-F896-4F88-8561-6C1F42F1D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B7B3F-9608-4E58-B91D-846A38CF9D57}" type="datetime1">
              <a:rPr lang="en-US" smtClean="0"/>
              <a:pPr/>
              <a:t>9/30/2016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www.herukurniantotjahjono.com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ADEE-F896-4F88-8561-6C1F42F1D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B3A98-0025-485C-BAC2-8D51541FFAFC}" type="datetime1">
              <a:rPr lang="en-US" smtClean="0"/>
              <a:pPr/>
              <a:t>9/30/2016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www.herukurniantotjahjono.com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ADEE-F896-4F88-8561-6C1F42F1D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D9BF5-EF4B-452B-9A17-81DC0F344E61}" type="datetime1">
              <a:rPr lang="en-US" smtClean="0"/>
              <a:pPr/>
              <a:t>9/30/2016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www.herukurniantotjahjono.com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ADEE-F896-4F88-8561-6C1F42F1D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4D8B2-6E16-4606-9040-E05199419FB2}" type="datetime1">
              <a:rPr lang="en-US" smtClean="0"/>
              <a:pPr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www.herukurniantotjahjono.com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ADEE-F896-4F88-8561-6C1F42F1D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CD907-F85C-4566-A332-9DB7481718A3}" type="datetime1">
              <a:rPr lang="en-US" smtClean="0"/>
              <a:pPr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www.herukurniantotjahjono.com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ADEE-F896-4F88-8561-6C1F42F1D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4000">
              <a:srgbClr val="5E9EFF">
                <a:alpha val="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BD244-A3F4-4D2D-9375-7F6D47219103}" type="datetime1">
              <a:rPr lang="en-US" smtClean="0"/>
              <a:pPr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www.herukurniantotjahjono.com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6ADEE-F896-4F88-8561-6C1F42F1D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herukurniantotjahjono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762000"/>
            <a:ext cx="853440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KEPEMIMPINAN WIRAUSAHA</a:t>
            </a: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en-US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3962400"/>
            <a:ext cx="5257800" cy="17526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Heru</a:t>
            </a:r>
            <a:r>
              <a:rPr lang="en-US" sz="28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b="1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Kurnianto</a:t>
            </a:r>
            <a:r>
              <a:rPr lang="en-US" sz="28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b="1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Tjahjono</a:t>
            </a:r>
            <a:endParaRPr lang="id-ID" sz="2800" b="1" dirty="0" smtClean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l"/>
            <a:r>
              <a:rPr lang="en-US" sz="24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Professor </a:t>
            </a:r>
            <a:r>
              <a:rPr lang="id-ID" sz="24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Ilmu Manajemen </a:t>
            </a:r>
            <a:r>
              <a:rPr lang="en-US" sz="2400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Sumberdaya</a:t>
            </a:r>
            <a:r>
              <a:rPr lang="en-US" sz="24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id-ID" sz="24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Manusia</a:t>
            </a:r>
            <a:r>
              <a:rPr lang="en-US" sz="24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dan</a:t>
            </a:r>
            <a:r>
              <a:rPr lang="en-US" sz="24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Organisasi</a:t>
            </a:r>
            <a:endParaRPr lang="en-US" sz="2400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ADEE-F896-4F88-8561-6C1F42F1D25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www.herukurniantotjahjono.com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 descr="HK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99125" y="2362200"/>
            <a:ext cx="2835275" cy="304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pPr algn="l"/>
            <a:r>
              <a:rPr lang="en-US" sz="3000" b="1" i="1" dirty="0" smtClean="0"/>
              <a:t>PRE TEST </a:t>
            </a:r>
            <a:r>
              <a:rPr lang="en-US" sz="3000" b="1" dirty="0" smtClean="0"/>
              <a:t>DAN </a:t>
            </a:r>
            <a:r>
              <a:rPr lang="en-US" sz="3000" b="1" i="1" dirty="0" smtClean="0"/>
              <a:t>POST TEST </a:t>
            </a:r>
            <a:r>
              <a:rPr lang="en-US" sz="3000" b="1" u="sng" dirty="0" smtClean="0"/>
              <a:t>KEPEMIMPINAN INOVASI</a:t>
            </a:r>
            <a:endParaRPr lang="en-US" sz="3000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285754" y="5286389"/>
            <a:ext cx="86439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Data </a:t>
            </a:r>
            <a:r>
              <a:rPr lang="en-US" dirty="0" err="1"/>
              <a:t>deskriptif</a:t>
            </a:r>
            <a:r>
              <a:rPr lang="en-US" dirty="0"/>
              <a:t>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pre-test </a:t>
            </a:r>
            <a:r>
              <a:rPr lang="en-US" dirty="0" err="1"/>
              <a:t>nilai-nilai</a:t>
            </a:r>
            <a:r>
              <a:rPr lang="en-US" dirty="0"/>
              <a:t> </a:t>
            </a:r>
            <a:r>
              <a:rPr lang="en-US" dirty="0" err="1"/>
              <a:t>kepemimpinan</a:t>
            </a:r>
            <a:r>
              <a:rPr lang="en-US" dirty="0"/>
              <a:t> </a:t>
            </a:r>
            <a:r>
              <a:rPr lang="en-US" dirty="0" err="1"/>
              <a:t>inovasi</a:t>
            </a:r>
            <a:r>
              <a:rPr lang="en-US" dirty="0"/>
              <a:t>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dirty="0" err="1"/>
              <a:t>kenaikan</a:t>
            </a:r>
            <a:r>
              <a:rPr lang="en-US" dirty="0"/>
              <a:t> </a:t>
            </a:r>
            <a:r>
              <a:rPr lang="en-US" dirty="0" err="1"/>
              <a:t>signifikan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rata-rata </a:t>
            </a:r>
            <a:r>
              <a:rPr lang="en-US" dirty="0" err="1"/>
              <a:t>tinggi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kisaran</a:t>
            </a:r>
            <a:r>
              <a:rPr lang="en-US" dirty="0"/>
              <a:t> </a:t>
            </a:r>
            <a:r>
              <a:rPr lang="en-US" dirty="0" smtClean="0"/>
              <a:t>7.16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smtClean="0"/>
              <a:t>8.45 </a:t>
            </a:r>
            <a:r>
              <a:rPr lang="en-US" dirty="0" err="1"/>
              <a:t>menjadi</a:t>
            </a:r>
            <a:r>
              <a:rPr lang="en-US" dirty="0"/>
              <a:t> rata-rata </a:t>
            </a:r>
            <a:r>
              <a:rPr lang="en-US" dirty="0" err="1"/>
              <a:t>sangat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post-test </a:t>
            </a:r>
            <a:r>
              <a:rPr lang="en-US" dirty="0" err="1"/>
              <a:t>di</a:t>
            </a:r>
            <a:r>
              <a:rPr lang="en-US" dirty="0"/>
              <a:t> </a:t>
            </a:r>
            <a:r>
              <a:rPr lang="en-US" dirty="0" err="1"/>
              <a:t>atas</a:t>
            </a:r>
            <a:r>
              <a:rPr lang="en-US" dirty="0"/>
              <a:t> </a:t>
            </a:r>
            <a:r>
              <a:rPr lang="en-US" dirty="0" smtClean="0"/>
              <a:t>9.53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demikian</a:t>
            </a:r>
            <a:r>
              <a:rPr lang="en-US" dirty="0"/>
              <a:t> </a:t>
            </a:r>
            <a:r>
              <a:rPr lang="en-US" dirty="0" err="1"/>
              <a:t>terjadi</a:t>
            </a:r>
            <a:r>
              <a:rPr lang="en-US" dirty="0"/>
              <a:t> </a:t>
            </a:r>
            <a:r>
              <a:rPr lang="en-US" dirty="0" err="1"/>
              <a:t>kenaikan</a:t>
            </a:r>
            <a:r>
              <a:rPr lang="en-US" dirty="0"/>
              <a:t> </a:t>
            </a:r>
            <a:r>
              <a:rPr lang="en-US" dirty="0" err="1"/>
              <a:t>nilai-nilai</a:t>
            </a:r>
            <a:r>
              <a:rPr lang="en-US" dirty="0"/>
              <a:t> </a:t>
            </a:r>
            <a:r>
              <a:rPr lang="en-US" dirty="0" err="1"/>
              <a:t>kepemimpinan</a:t>
            </a:r>
            <a:r>
              <a:rPr lang="en-US" dirty="0"/>
              <a:t> </a:t>
            </a:r>
            <a:r>
              <a:rPr lang="en-US" dirty="0" err="1"/>
              <a:t>inovasi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signifikan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57159" y="1240174"/>
          <a:ext cx="8253441" cy="3644730"/>
        </p:xfrm>
        <a:graphic>
          <a:graphicData uri="http://schemas.openxmlformats.org/drawingml/2006/table">
            <a:tbl>
              <a:tblPr/>
              <a:tblGrid>
                <a:gridCol w="960781"/>
                <a:gridCol w="2445283"/>
                <a:gridCol w="1342177"/>
                <a:gridCol w="1371600"/>
                <a:gridCol w="2133600"/>
              </a:tblGrid>
              <a:tr h="37366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Times New Roman"/>
                        </a:rPr>
                        <a:t>Item Pertanyaan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Times New Roman"/>
                        </a:rPr>
                        <a:t>Mean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Paired Sample Test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736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Times New Roman"/>
                        </a:rPr>
                        <a:t>Pre test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Times New Roman"/>
                        </a:rPr>
                        <a:t>Post test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Times New Roman"/>
                        </a:rPr>
                        <a:t>Sig.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662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6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Bahagia dan Bersyukur</a:t>
                      </a:r>
                    </a:p>
                  </a:txBody>
                  <a:tcPr marL="66462" marR="664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8.45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9.79</a:t>
                      </a:r>
                    </a:p>
                  </a:txBody>
                  <a:tcPr marL="66462" marR="664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0.000</a:t>
                      </a:r>
                    </a:p>
                  </a:txBody>
                  <a:tcPr marL="66462" marR="664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6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Tanggung Jawab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8.32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9.74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0.000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6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Sabar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7.84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9.68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0.000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6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Pemaaf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7.89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9.74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0.000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6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Percaya diri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7.68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9.53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0.000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6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Inovasi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7.42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9.74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0.000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6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Intuitif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7.16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9.74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0.000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6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Semangat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8.00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9.95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0.000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16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Apresiatif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7.42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9.79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0.000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Solutif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7.63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9.84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0.000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ADEE-F896-4F88-8561-6C1F42F1D25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www.herukurniantotjahjono.com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ov-actor-direct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38300" y="1428750"/>
            <a:ext cx="5753100" cy="43148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SUTRADARA DAN AKTOR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Anda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b="1" dirty="0" err="1" smtClean="0"/>
              <a:t>Sutradara</a:t>
            </a:r>
            <a:r>
              <a:rPr lang="en-US" sz="2400" b="1" dirty="0" smtClean="0"/>
              <a:t> </a:t>
            </a:r>
            <a:r>
              <a:rPr lang="en-US" sz="2400" dirty="0" err="1" smtClean="0"/>
              <a:t>sekaligus</a:t>
            </a:r>
            <a:r>
              <a:rPr lang="en-US" sz="2400" dirty="0" smtClean="0"/>
              <a:t> </a:t>
            </a:r>
            <a:r>
              <a:rPr lang="id-ID" sz="2400" b="1" dirty="0" smtClean="0"/>
              <a:t>A</a:t>
            </a:r>
            <a:r>
              <a:rPr lang="en-US" sz="2400" b="1" dirty="0" err="1" smtClean="0"/>
              <a:t>ktor</a:t>
            </a:r>
            <a:r>
              <a:rPr lang="en-US" sz="2400" b="1" dirty="0" smtClean="0"/>
              <a:t> </a:t>
            </a:r>
            <a:r>
              <a:rPr lang="en-US" sz="2400" dirty="0" err="1" smtClean="0"/>
              <a:t>diri</a:t>
            </a:r>
            <a:r>
              <a:rPr lang="en-US" sz="2400" dirty="0" smtClean="0"/>
              <a:t> </a:t>
            </a:r>
            <a:r>
              <a:rPr lang="en-US" sz="2400" dirty="0" err="1" smtClean="0"/>
              <a:t>Anda</a:t>
            </a:r>
            <a:r>
              <a:rPr lang="en-US" sz="2400" dirty="0" smtClean="0"/>
              <a:t> </a:t>
            </a:r>
            <a:r>
              <a:rPr lang="en-US" sz="2400" dirty="0" err="1" smtClean="0"/>
              <a:t>sendiri</a:t>
            </a:r>
            <a:r>
              <a:rPr lang="en-US" sz="2400" dirty="0" smtClean="0"/>
              <a:t>……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ADEE-F896-4F88-8561-6C1F42F1D25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www.herukurniantotjahjono.com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90600" y="5924490"/>
            <a:ext cx="701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 smtClean="0"/>
              <a:t>Clint Eastwood </a:t>
            </a:r>
            <a:r>
              <a:rPr lang="id-ID" sz="2000" dirty="0" smtClean="0"/>
              <a:t>is an American film actor, director, and producer</a:t>
            </a:r>
            <a:endParaRPr lang="id-ID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shade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id-ID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rush Script MT" pitchFamily="66" charset="0"/>
              </a:rPr>
              <a:t>Terima Kasih</a:t>
            </a:r>
          </a:p>
          <a:p>
            <a:pPr algn="ctr">
              <a:buNone/>
            </a:pPr>
            <a:r>
              <a:rPr lang="id-ID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Reference:</a:t>
            </a:r>
          </a:p>
          <a:p>
            <a:pPr algn="ctr">
              <a:buNone/>
            </a:pPr>
            <a:r>
              <a:rPr lang="id-ID" sz="1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Berbagai sumber tentang OB, Leadership</a:t>
            </a:r>
            <a:r>
              <a:rPr lang="id-ID" sz="1600" b="1" spc="5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modul IBH </a:t>
            </a:r>
            <a:r>
              <a:rPr lang="id-ID" sz="1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dan QHI</a:t>
            </a:r>
            <a:endParaRPr lang="id-ID" sz="1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None/>
            </a:pPr>
            <a:endParaRPr lang="id-ID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id-ID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personal website:</a:t>
            </a:r>
          </a:p>
          <a:p>
            <a:pPr algn="ctr">
              <a:buNone/>
            </a:pPr>
            <a:r>
              <a:rPr lang="id-ID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hlinkClick r:id="rId2"/>
              </a:rPr>
              <a:t>http://herukurniantotjahjono.com</a:t>
            </a:r>
            <a:r>
              <a:rPr lang="id-ID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</a:t>
            </a:r>
            <a:endParaRPr lang="id-ID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ADEE-F896-4F88-8561-6C1F42F1D25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www.herukurniantotjahjono.com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LATAR BELAKANG</a:t>
            </a:r>
            <a:endParaRPr lang="en-US" sz="4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RENDAHNYA RASIO WIRAUSAHA DI INDONESIA</a:t>
            </a:r>
          </a:p>
          <a:p>
            <a:r>
              <a:rPr lang="en-US" dirty="0" smtClean="0"/>
              <a:t>SEMAKIN TINGGI PENDIDIKAN SEMAKIN RENDAH ANIMO BERWIRAUSAHA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www.herukurniantotjahjono.com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ADEE-F896-4F88-8561-6C1F42F1D25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9F573D-1AA6-4FA2-87A1-D4F170030513}" type="slidenum">
              <a:rPr lang="en-US"/>
              <a:pPr/>
              <a:t>3</a:t>
            </a:fld>
            <a:endParaRPr lang="en-US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153400" cy="48768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05000"/>
              </a:lnSpc>
              <a:buClr>
                <a:srgbClr val="000000"/>
              </a:buClr>
              <a:buFontTx/>
              <a:buNone/>
            </a:pP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Kritik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terhadap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Pendidikan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Manajemen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Bennis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&amp; O’Toole, 2005;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Mintzberg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2004):</a:t>
            </a:r>
          </a:p>
          <a:p>
            <a:pPr marL="571500" lvl="1" indent="-277813" eaLnBrk="1" hangingPunct="1">
              <a:lnSpc>
                <a:spcPct val="105000"/>
              </a:lnSpc>
              <a:buClr>
                <a:srgbClr val="000000"/>
              </a:buClr>
              <a:buFontTx/>
              <a:buBlip>
                <a:blip r:embed="rId2"/>
              </a:buBlip>
            </a:pP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Pendidikan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manajemen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melibatkan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orang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yang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salah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mahasiswa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dan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dosen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),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menggunakan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kriteria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seleksi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yang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salah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menerapkan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metode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pedagogik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yang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salah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dan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menghasilkan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konsekuensi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yang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salah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</a:p>
          <a:p>
            <a:pPr marL="571500" lvl="1" indent="-277813" eaLnBrk="1" hangingPunct="1">
              <a:lnSpc>
                <a:spcPct val="105000"/>
              </a:lnSpc>
              <a:buClr>
                <a:srgbClr val="000000"/>
              </a:buClr>
              <a:buFontTx/>
              <a:buBlip>
                <a:blip r:embed="rId2"/>
              </a:buBlip>
            </a:pP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Pendidikan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manajemen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menerapkan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model yang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salah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en-US" sz="18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scientific model versus professional model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);</a:t>
            </a:r>
          </a:p>
          <a:p>
            <a:pPr marL="571500" lvl="1" indent="-277813" eaLnBrk="1" hangingPunct="1">
              <a:lnSpc>
                <a:spcPct val="105000"/>
              </a:lnSpc>
              <a:buClr>
                <a:srgbClr val="000000"/>
              </a:buClr>
              <a:buFontTx/>
              <a:buBlip>
                <a:blip r:embed="rId2"/>
              </a:buBlip>
            </a:pP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Pendidikan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manajemen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mengabaikan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pembelajaran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soft skills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sintesis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tidak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hanya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analisis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),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kepemimpinan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dan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kewirausahaan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serta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etika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bisnis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</a:p>
          <a:p>
            <a:pPr marL="571500" lvl="1" indent="-277813" eaLnBrk="1" hangingPunct="1">
              <a:lnSpc>
                <a:spcPct val="105000"/>
              </a:lnSpc>
              <a:buClr>
                <a:srgbClr val="000000"/>
              </a:buClr>
              <a:buFontTx/>
              <a:buBlip>
                <a:blip r:embed="rId2"/>
              </a:buBlip>
            </a:pP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Pendidikan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manajemen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membentuk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perilaku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“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menyimpang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,”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seperti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short-run, risk-averse, unrealistic expectations, job hopping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dan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disloyalty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</a:p>
          <a:p>
            <a:pPr marL="571500" lvl="1" indent="-277813" eaLnBrk="1" hangingPunct="1">
              <a:lnSpc>
                <a:spcPct val="105000"/>
              </a:lnSpc>
              <a:buClr>
                <a:srgbClr val="000000"/>
              </a:buClr>
              <a:buFontTx/>
              <a:buBlip>
                <a:blip r:embed="rId2"/>
              </a:buBlip>
            </a:pP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Pendidikan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manajemen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tidak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mendiferensiasi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dirinya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Kritik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Pendidikan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Manajemen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www.herukurniantotjahjono.com</a:t>
            </a:r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1524000"/>
            <a:ext cx="7772400" cy="441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Visioner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dan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Percaya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Diri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Kompeten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kumimoji="0" lang="en-US" sz="2800" b="1" i="0" u="none" strike="noStrike" kern="1200" normalizeH="0" baseline="0" noProof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Senang</a:t>
            </a:r>
            <a:r>
              <a:rPr kumimoji="0" lang="en-US" sz="28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kumimoji="0" lang="en-US" sz="2800" b="1" i="0" u="none" strike="noStrike" kern="1200" normalizeH="0" baseline="0" noProof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Bergaul</a:t>
            </a:r>
            <a:r>
              <a:rPr kumimoji="0" lang="en-US" sz="28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kumimoji="0" lang="en-US" sz="2800" b="1" i="0" u="none" strike="noStrike" kern="1200" normalizeH="0" baseline="0" noProof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Respek</a:t>
            </a:r>
            <a:r>
              <a:rPr kumimoji="0" lang="en-US" sz="28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kumimoji="0" lang="en-US" sz="2800" b="1" i="0" u="none" strike="noStrike" kern="1200" normalizeH="0" baseline="0" noProof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dan</a:t>
            </a:r>
            <a:r>
              <a:rPr kumimoji="0" lang="en-US" sz="28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   </a:t>
            </a:r>
            <a:r>
              <a:rPr kumimoji="0" lang="en-US" sz="2800" b="1" i="0" u="none" strike="noStrike" kern="1200" normalizeH="0" baseline="0" noProof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Antusias</a:t>
            </a:r>
            <a:endParaRPr kumimoji="0" lang="en-US" sz="2800" b="1" i="0" u="none" strike="noStrike" kern="1200" normalizeH="0" noProof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b="1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b="1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Integritas</a:t>
            </a:r>
            <a:endParaRPr lang="en-US" sz="2800" b="1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normalizeH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kumimoji="0" lang="en-US" sz="2800" b="1" i="0" u="none" strike="noStrike" kern="1200" normalizeH="0" noProof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Bahagia</a:t>
            </a:r>
            <a:r>
              <a:rPr kumimoji="0" lang="en-US" sz="2800" b="1" i="0" u="none" strike="noStrike" kern="1200" normalizeH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kumimoji="0" lang="en-US" sz="2800" b="1" i="0" u="none" strike="noStrike" kern="1200" normalizeH="0" noProof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dan</a:t>
            </a:r>
            <a:r>
              <a:rPr kumimoji="0" lang="en-US" sz="2800" b="1" i="0" u="none" strike="noStrike" kern="1200" normalizeH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kumimoji="0" lang="en-US" sz="2800" b="1" i="0" u="none" strike="noStrike" kern="1200" normalizeH="0" noProof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Berlimpah</a:t>
            </a:r>
            <a:r>
              <a:rPr kumimoji="0" lang="en-US" sz="2800" b="1" i="0" u="none" strike="noStrike" kern="1200" normalizeH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kumimoji="0" lang="en-US" sz="2800" b="1" i="0" u="none" strike="noStrike" kern="1200" normalizeH="0" noProof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secara</a:t>
            </a:r>
            <a:r>
              <a:rPr kumimoji="0" lang="en-US" sz="2800" b="1" i="0" u="none" strike="noStrike" kern="1200" normalizeH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  mental</a:t>
            </a:r>
            <a:endParaRPr kumimoji="0" lang="en-US" sz="2800" b="1" i="0" u="none" strike="noStrike" kern="120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4108-3B7E-4C18-A9C5-D646266BEFF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Karakteristik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Wirausaha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www.herukurniantotjahjono.com</a:t>
            </a:r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1524000"/>
            <a:ext cx="7772400" cy="441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 Deficiency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Happiness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1" i="0" u="none" strike="noStrike" kern="1200" normalizeH="0" noProof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b="1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 Greatness</a:t>
            </a:r>
            <a:endParaRPr kumimoji="0" lang="en-US" sz="3200" b="1" i="0" u="none" strike="noStrike" kern="120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4108-3B7E-4C18-A9C5-D646266BEFF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Skema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Mental </a:t>
            </a:r>
            <a:r>
              <a:rPr lang="en-US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Wirausaha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www.herukurniantotjahjono.com</a:t>
            </a:r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1524000"/>
            <a:ext cx="7772400" cy="441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Intelectual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 Quotient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Emotional Quotient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Execution</a:t>
            </a:r>
            <a:r>
              <a:rPr kumimoji="0" lang="en-US" sz="3600" b="1" i="0" u="none" strike="noStrike" kern="1200" normalizeH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Quotient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600" b="1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Adversity Quotient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1" i="0" u="none" strike="noStrike" kern="1200" normalizeH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Spiritual Quotient</a:t>
            </a:r>
            <a:endParaRPr kumimoji="0" lang="en-US" sz="3600" b="1" i="0" u="none" strike="noStrike" kern="120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4108-3B7E-4C18-A9C5-D646266BEFF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Kecerdasan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Wirausaha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28600"/>
            <a:ext cx="8608388" cy="6172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3229425" y="428604"/>
            <a:ext cx="287610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MINDSET</a:t>
            </a:r>
            <a:endParaRPr lang="en-US" sz="5400" b="1" dirty="0">
              <a:ln w="11430"/>
              <a:solidFill>
                <a:srgbClr val="00B0F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76275" y="2405063"/>
            <a:ext cx="3929063" cy="1285875"/>
          </a:xfrm>
          <a:prstGeom prst="roundRect">
            <a:avLst/>
          </a:prstGeom>
          <a:gradFill flip="none" rotWithShape="1">
            <a:gsLst>
              <a:gs pos="1000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890587" y="2789238"/>
            <a:ext cx="3429000" cy="7858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Sadar (10%)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76275" y="4476751"/>
            <a:ext cx="3929063" cy="1285875"/>
          </a:xfrm>
          <a:prstGeom prst="roundRect">
            <a:avLst/>
          </a:prstGeom>
          <a:gradFill flip="none" rotWithShape="1">
            <a:gsLst>
              <a:gs pos="1000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619126" y="4875213"/>
            <a:ext cx="40719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2800">
                <a:latin typeface="Arial Black" pitchFamily="34" charset="0"/>
              </a:rPr>
              <a:t>Bawah Sadar </a:t>
            </a:r>
            <a:r>
              <a:rPr lang="en-US" sz="2800" smtClean="0">
                <a:latin typeface="Arial Black" pitchFamily="34" charset="0"/>
              </a:rPr>
              <a:t>(90%)</a:t>
            </a:r>
            <a:endParaRPr lang="en-US" sz="2800">
              <a:latin typeface="Arial Black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34149" y="1905000"/>
            <a:ext cx="2000251" cy="11430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err="1"/>
              <a:t>Otak</a:t>
            </a:r>
            <a:r>
              <a:rPr lang="en-US" sz="2400" dirty="0"/>
              <a:t> </a:t>
            </a:r>
            <a:r>
              <a:rPr lang="en-US" sz="2400" dirty="0" err="1"/>
              <a:t>Kiri</a:t>
            </a:r>
            <a:endParaRPr lang="en-US" sz="2400" dirty="0"/>
          </a:p>
        </p:txBody>
      </p:sp>
      <p:sp>
        <p:nvSpPr>
          <p:cNvPr id="12" name="Oval 11"/>
          <p:cNvSpPr/>
          <p:nvPr/>
        </p:nvSpPr>
        <p:spPr>
          <a:xfrm>
            <a:off x="6534149" y="3405188"/>
            <a:ext cx="2000251" cy="11430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err="1"/>
              <a:t>PIkiran</a:t>
            </a:r>
            <a:endParaRPr lang="en-US" sz="2400" dirty="0"/>
          </a:p>
        </p:txBody>
      </p:sp>
      <p:sp>
        <p:nvSpPr>
          <p:cNvPr id="13" name="Oval 12"/>
          <p:cNvSpPr/>
          <p:nvPr/>
        </p:nvSpPr>
        <p:spPr>
          <a:xfrm>
            <a:off x="6534149" y="4905375"/>
            <a:ext cx="2000251" cy="11430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dirty="0" err="1"/>
              <a:t>Otak</a:t>
            </a:r>
            <a:r>
              <a:rPr lang="en-US" sz="2100" dirty="0"/>
              <a:t> </a:t>
            </a:r>
            <a:r>
              <a:rPr lang="en-US" sz="2100" dirty="0" err="1"/>
              <a:t>kanan</a:t>
            </a:r>
            <a:endParaRPr lang="en-US" sz="2100" dirty="0"/>
          </a:p>
        </p:txBody>
      </p:sp>
      <p:sp>
        <p:nvSpPr>
          <p:cNvPr id="14" name="Oval 13"/>
          <p:cNvSpPr/>
          <p:nvPr/>
        </p:nvSpPr>
        <p:spPr>
          <a:xfrm>
            <a:off x="2176463" y="3752851"/>
            <a:ext cx="1123949" cy="652463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100" b="1" dirty="0"/>
              <a:t>RAS</a:t>
            </a:r>
          </a:p>
        </p:txBody>
      </p:sp>
      <p:sp>
        <p:nvSpPr>
          <p:cNvPr id="15" name="Up-Down Arrow 14"/>
          <p:cNvSpPr/>
          <p:nvPr/>
        </p:nvSpPr>
        <p:spPr>
          <a:xfrm>
            <a:off x="1757364" y="3621089"/>
            <a:ext cx="276225" cy="900112"/>
          </a:xfrm>
          <a:prstGeom prst="upDown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4329097" y="3443278"/>
            <a:ext cx="2071703" cy="1357322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Up Arrow 16"/>
          <p:cNvSpPr/>
          <p:nvPr/>
        </p:nvSpPr>
        <p:spPr>
          <a:xfrm>
            <a:off x="7319963" y="2976563"/>
            <a:ext cx="500063" cy="428625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7364413" y="4533901"/>
            <a:ext cx="428625" cy="428625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477000"/>
            <a:ext cx="2362200" cy="244475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www.herukurniantotjahjono.com</a:t>
            </a:r>
            <a:endParaRPr lang="en-US" dirty="0">
              <a:latin typeface="+mj-lt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4108-3B7E-4C18-A9C5-D646266BEFF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00"/>
                            </p:stCondLst>
                            <p:childTnLst>
                              <p:par>
                                <p:cTn id="3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200"/>
                            </p:stCondLst>
                            <p:childTnLst>
                              <p:par>
                                <p:cTn id="4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200"/>
                            </p:stCondLst>
                            <p:childTnLst>
                              <p:par>
                                <p:cTn id="5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700"/>
                            </p:stCondLst>
                            <p:childTnLst>
                              <p:par>
                                <p:cTn id="6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200"/>
                            </p:stCondLst>
                            <p:childTnLst>
                              <p:par>
                                <p:cTn id="6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200"/>
                            </p:stCondLst>
                            <p:childTnLst>
                              <p:par>
                                <p:cTn id="7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9" grpId="0" animBg="1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lacement_EEG_leads.png"/>
          <p:cNvPicPr>
            <a:picLocks noChangeAspect="1"/>
          </p:cNvPicPr>
          <p:nvPr/>
        </p:nvPicPr>
        <p:blipFill>
          <a:blip r:embed="rId2" cstate="print"/>
          <a:srcRect b="6667"/>
          <a:stretch>
            <a:fillRect/>
          </a:stretch>
        </p:blipFill>
        <p:spPr>
          <a:xfrm>
            <a:off x="0" y="838200"/>
            <a:ext cx="4953000" cy="5638800"/>
          </a:xfrm>
          <a:prstGeom prst="rect">
            <a:avLst/>
          </a:prstGeom>
        </p:spPr>
      </p:pic>
      <p:pic>
        <p:nvPicPr>
          <p:cNvPr id="7" name="Picture 6" descr="a_11_p_cyc_1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838200"/>
            <a:ext cx="4267200" cy="56388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www.herukurniantotjahjono.com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4108-3B7E-4C18-A9C5-D646266BEFF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id-ID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Brainwave Management</a:t>
            </a:r>
            <a:endParaRPr lang="en-US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515112"/>
          </a:xfrm>
        </p:spPr>
        <p:txBody>
          <a:bodyPr>
            <a:normAutofit fontScale="90000"/>
          </a:bodyPr>
          <a:lstStyle/>
          <a:p>
            <a:r>
              <a:rPr lang="en-US" sz="3600" b="1" i="1" dirty="0" smtClean="0"/>
              <a:t>PRE TEST </a:t>
            </a:r>
            <a:r>
              <a:rPr lang="en-US" sz="3600" b="1" dirty="0" smtClean="0"/>
              <a:t>DAN </a:t>
            </a:r>
            <a:r>
              <a:rPr lang="en-US" sz="3600" b="1" i="1" dirty="0" smtClean="0"/>
              <a:t>POST TEST </a:t>
            </a:r>
            <a:r>
              <a:rPr lang="en-US" sz="3600" b="1" u="sng" dirty="0" smtClean="0"/>
              <a:t>ENERGI NEGATIF</a:t>
            </a:r>
            <a:endParaRPr lang="en-US" sz="36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285754" y="5286389"/>
            <a:ext cx="86439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Data </a:t>
            </a:r>
            <a:r>
              <a:rPr lang="en-US" dirty="0" err="1"/>
              <a:t>deskriptif</a:t>
            </a:r>
            <a:r>
              <a:rPr lang="en-US" dirty="0"/>
              <a:t>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pre-test </a:t>
            </a:r>
            <a:r>
              <a:rPr lang="en-US" dirty="0" err="1"/>
              <a:t>emosi</a:t>
            </a:r>
            <a:r>
              <a:rPr lang="en-US" dirty="0"/>
              <a:t> </a:t>
            </a:r>
            <a:r>
              <a:rPr lang="en-US" dirty="0" err="1"/>
              <a:t>negatif</a:t>
            </a:r>
            <a:r>
              <a:rPr lang="en-US" dirty="0"/>
              <a:t>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dirty="0" err="1"/>
              <a:t>penurunan</a:t>
            </a:r>
            <a:r>
              <a:rPr lang="en-US" dirty="0"/>
              <a:t> </a:t>
            </a:r>
            <a:r>
              <a:rPr lang="en-US" dirty="0" err="1"/>
              <a:t>signifikan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rata-rata </a:t>
            </a:r>
            <a:r>
              <a:rPr lang="en-US" dirty="0" err="1"/>
              <a:t>sedang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kisaran</a:t>
            </a:r>
            <a:r>
              <a:rPr lang="en-US" dirty="0"/>
              <a:t> </a:t>
            </a:r>
            <a:r>
              <a:rPr lang="en-US" dirty="0" smtClean="0"/>
              <a:t>2.26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smtClean="0"/>
              <a:t>4.63 </a:t>
            </a:r>
            <a:r>
              <a:rPr lang="en-US" dirty="0" err="1"/>
              <a:t>menjadi</a:t>
            </a:r>
            <a:r>
              <a:rPr lang="en-US" dirty="0"/>
              <a:t> rata-rata </a:t>
            </a:r>
            <a:r>
              <a:rPr lang="en-US" dirty="0" err="1"/>
              <a:t>sangat</a:t>
            </a:r>
            <a:r>
              <a:rPr lang="en-US" dirty="0"/>
              <a:t> </a:t>
            </a:r>
            <a:r>
              <a:rPr lang="en-US" dirty="0" err="1"/>
              <a:t>rendah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post-test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kisaran</a:t>
            </a:r>
            <a:r>
              <a:rPr lang="en-US" dirty="0"/>
              <a:t> </a:t>
            </a:r>
            <a:r>
              <a:rPr lang="en-US" dirty="0" smtClean="0"/>
              <a:t>0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smtClean="0"/>
              <a:t>0,32.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demikian</a:t>
            </a:r>
            <a:r>
              <a:rPr lang="en-US" dirty="0"/>
              <a:t> </a:t>
            </a:r>
            <a:r>
              <a:rPr lang="en-US" dirty="0" err="1"/>
              <a:t>terjadi</a:t>
            </a:r>
            <a:r>
              <a:rPr lang="en-US" dirty="0"/>
              <a:t> </a:t>
            </a:r>
            <a:r>
              <a:rPr lang="en-US" dirty="0" err="1"/>
              <a:t>penurunan</a:t>
            </a:r>
            <a:r>
              <a:rPr lang="en-US" dirty="0"/>
              <a:t> </a:t>
            </a:r>
            <a:r>
              <a:rPr lang="en-US" dirty="0" err="1"/>
              <a:t>emosi</a:t>
            </a:r>
            <a:r>
              <a:rPr lang="en-US" dirty="0"/>
              <a:t> </a:t>
            </a:r>
            <a:r>
              <a:rPr lang="en-US" dirty="0" err="1"/>
              <a:t>negatif</a:t>
            </a:r>
            <a:r>
              <a:rPr lang="en-US" dirty="0"/>
              <a:t> yang </a:t>
            </a:r>
            <a:r>
              <a:rPr lang="en-US" dirty="0" err="1"/>
              <a:t>sangat</a:t>
            </a:r>
            <a:r>
              <a:rPr lang="en-US" dirty="0"/>
              <a:t> </a:t>
            </a:r>
            <a:r>
              <a:rPr lang="en-US" dirty="0" err="1"/>
              <a:t>signifikan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1295400"/>
          <a:ext cx="7924800" cy="3551484"/>
        </p:xfrm>
        <a:graphic>
          <a:graphicData uri="http://schemas.openxmlformats.org/drawingml/2006/table">
            <a:tbl>
              <a:tblPr/>
              <a:tblGrid>
                <a:gridCol w="938756"/>
                <a:gridCol w="2389226"/>
                <a:gridCol w="1244018"/>
                <a:gridCol w="1371600"/>
                <a:gridCol w="1981200"/>
              </a:tblGrid>
              <a:tr h="37366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Item </a:t>
                      </a:r>
                      <a:r>
                        <a:rPr lang="en-US" sz="1600" b="1" dirty="0" err="1">
                          <a:latin typeface="Calibri"/>
                          <a:ea typeface="Calibri"/>
                          <a:cs typeface="Times New Roman"/>
                        </a:rPr>
                        <a:t>Pertanyaan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Times New Roman"/>
                        </a:rPr>
                        <a:t>Mean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Paired Sample Test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736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Times New Roman"/>
                        </a:rPr>
                        <a:t>Pre test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Times New Roman"/>
                        </a:rPr>
                        <a:t>Post test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Sig.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6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Merasa Bersalah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4.63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0.16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0.000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6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Kecewa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3.53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.05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0.000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6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Marah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2.95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.05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0.000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6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Tidak Percaya Diri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3.68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.21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0.000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6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Minder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3.63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.32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0.000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6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Sedih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2.63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.16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0.000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6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Benci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2.26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0.00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0.000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6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Iri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2.42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.05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0.000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16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Cemas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3.32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.11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0.000</a:t>
                      </a:r>
                    </a:p>
                  </a:txBody>
                  <a:tcPr marL="66462" marR="664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6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Emosi Negatif Lainnya</a:t>
                      </a:r>
                    </a:p>
                  </a:txBody>
                  <a:tcPr marL="66462" marR="664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libri"/>
                          <a:ea typeface="Calibri"/>
                          <a:cs typeface="Times New Roman"/>
                        </a:rPr>
                        <a:t>2.84</a:t>
                      </a:r>
                    </a:p>
                  </a:txBody>
                  <a:tcPr marL="66462" marR="664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.11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62" marR="664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0.000</a:t>
                      </a:r>
                    </a:p>
                  </a:txBody>
                  <a:tcPr marL="66462" marR="664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ADEE-F896-4F88-8561-6C1F42F1D25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www.herukurniantotjahjono.com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653</TotalTime>
  <Words>493</Words>
  <Application>Microsoft Office PowerPoint</Application>
  <PresentationFormat>On-screen Show (4:3)</PresentationFormat>
  <Paragraphs>190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KEPEMIMPINAN WIRAUSAHA </vt:lpstr>
      <vt:lpstr>LATAR BELAKANG</vt:lpstr>
      <vt:lpstr>Kritik Pendidikan Manajemen</vt:lpstr>
      <vt:lpstr>Karakteristik Wirausaha</vt:lpstr>
      <vt:lpstr>Skema Mental Wirausaha</vt:lpstr>
      <vt:lpstr>Kecerdasan Wirausaha</vt:lpstr>
      <vt:lpstr>PowerPoint Presentation</vt:lpstr>
      <vt:lpstr>Brainwave Management</vt:lpstr>
      <vt:lpstr>PRE TEST DAN POST TEST ENERGI NEGATIF</vt:lpstr>
      <vt:lpstr>PRE TEST DAN POST TEST KEPEMIMPINAN INOVASI</vt:lpstr>
      <vt:lpstr>SUTRADARA DAN AKTOR</vt:lpstr>
      <vt:lpstr>PowerPoint Presentation</vt:lpstr>
    </vt:vector>
  </TitlesOfParts>
  <Company>yogya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Kepemimpinan Inovatif Berbasis Mindset (Subconscious Management)</dc:title>
  <dc:creator>Acerd260</dc:creator>
  <cp:lastModifiedBy>mmumy</cp:lastModifiedBy>
  <cp:revision>47</cp:revision>
  <dcterms:created xsi:type="dcterms:W3CDTF">2012-10-30T13:56:22Z</dcterms:created>
  <dcterms:modified xsi:type="dcterms:W3CDTF">2016-09-30T03:04:09Z</dcterms:modified>
</cp:coreProperties>
</file>